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8" r:id="rId3"/>
    <p:sldId id="306" r:id="rId4"/>
    <p:sldId id="322" r:id="rId5"/>
    <p:sldId id="309" r:id="rId6"/>
    <p:sldId id="316" r:id="rId7"/>
    <p:sldId id="317" r:id="rId8"/>
    <p:sldId id="307" r:id="rId9"/>
    <p:sldId id="308" r:id="rId10"/>
    <p:sldId id="315" r:id="rId11"/>
    <p:sldId id="313" r:id="rId12"/>
    <p:sldId id="314" r:id="rId13"/>
    <p:sldId id="319" r:id="rId14"/>
    <p:sldId id="320" r:id="rId15"/>
    <p:sldId id="311" r:id="rId16"/>
    <p:sldId id="312" r:id="rId17"/>
    <p:sldId id="321" r:id="rId18"/>
    <p:sldId id="31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6261" autoAdjust="0"/>
  </p:normalViewPr>
  <p:slideViewPr>
    <p:cSldViewPr snapToGrid="0">
      <p:cViewPr varScale="1">
        <p:scale>
          <a:sx n="106" d="100"/>
          <a:sy n="106" d="100"/>
        </p:scale>
        <p:origin x="120" y="114"/>
      </p:cViewPr>
      <p:guideLst/>
    </p:cSldViewPr>
  </p:slideViewPr>
  <p:outlineViewPr>
    <p:cViewPr>
      <p:scale>
        <a:sx n="33" d="100"/>
        <a:sy n="33" d="100"/>
      </p:scale>
      <p:origin x="0" y="-44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7DB25-68F1-4DC4-BC5D-18292183393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A8D2-1AEF-4947-B0D7-2D37BC7C2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8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ef.org/supply/media/2471/file/Gavi-product-menu-April2020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stax.org/details/books/principles-microeconomics-3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</a:t>
            </a:r>
            <a:r>
              <a:rPr lang="en-US" dirty="0" smtClean="0"/>
              <a:t>3243: </a:t>
            </a:r>
            <a:r>
              <a:rPr lang="en-US" dirty="0"/>
              <a:t>Health </a:t>
            </a:r>
            <a:r>
              <a:rPr lang="en-US" dirty="0" smtClean="0"/>
              <a:t>Care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Busn</a:t>
            </a:r>
            <a:r>
              <a:rPr lang="en-US" dirty="0" smtClean="0"/>
              <a:t> </a:t>
            </a:r>
            <a:r>
              <a:rPr lang="en-US" dirty="0" smtClean="0"/>
              <a:t>106: Tue/</a:t>
            </a:r>
            <a:r>
              <a:rPr lang="en-US" dirty="0" err="1" smtClean="0"/>
              <a:t>Thur</a:t>
            </a:r>
            <a:r>
              <a:rPr lang="en-US" dirty="0" smtClean="0"/>
              <a:t> 12:30 PM </a:t>
            </a:r>
            <a:r>
              <a:rPr lang="en-US" dirty="0"/>
              <a:t>– </a:t>
            </a:r>
            <a:r>
              <a:rPr lang="en-US" dirty="0" smtClean="0"/>
              <a:t>1:45 PM</a:t>
            </a:r>
            <a:endParaRPr lang="en-US" dirty="0"/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r>
              <a:rPr lang="en-US" dirty="0"/>
              <a:t>Office Hours: </a:t>
            </a:r>
            <a:r>
              <a:rPr lang="en-US" dirty="0" smtClean="0"/>
              <a:t>W 4-6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GAVI ensures all vaccine prices to be below $5 per dose (often well below) in lower-income countries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www.unicef.org/supply/media/2471/file/Gavi-product-menu-April2020.pdf</a:t>
            </a:r>
            <a:endParaRPr lang="en-US" dirty="0" smtClean="0"/>
          </a:p>
          <a:p>
            <a:r>
              <a:rPr lang="en-US" dirty="0" smtClean="0"/>
              <a:t>Preventative Services of Essential Health Benefits (EHB) under the ACA free for insured patients</a:t>
            </a:r>
          </a:p>
          <a:p>
            <a:r>
              <a:rPr lang="en-US" dirty="0" smtClean="0"/>
              <a:t>Premium Tax Credit caps benchmark ACA marketplace silver insurance plan to 9.86% of household income</a:t>
            </a:r>
          </a:p>
          <a:p>
            <a:r>
              <a:rPr lang="en-US" dirty="0" smtClean="0"/>
              <a:t>Uninsured out of pocket ER visit costs, on average, $1000 to $2000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82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annual average expenditure on health care in 2022</a:t>
            </a:r>
          </a:p>
          <a:p>
            <a:pPr lvl="1"/>
            <a:r>
              <a:rPr lang="en-US" dirty="0" smtClean="0"/>
              <a:t>$13,493 – 17.3% of the GDP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do we measure as percent of GDP?</a:t>
            </a:r>
          </a:p>
          <a:p>
            <a:endParaRPr lang="en-US" dirty="0"/>
          </a:p>
          <a:p>
            <a:r>
              <a:rPr lang="en-US" dirty="0" smtClean="0"/>
              <a:t>How does this vary? Who costs more, less?</a:t>
            </a:r>
          </a:p>
          <a:p>
            <a:pPr lvl="1"/>
            <a:r>
              <a:rPr lang="en-US" dirty="0" smtClean="0"/>
              <a:t>Average expenditure per person is about 10% lower for people aged 20-65 than the average, over 50% lower for people aged 20-24 than the average, and about 15% higher for women than men (why?)</a:t>
            </a:r>
          </a:p>
          <a:p>
            <a:pPr lvl="1"/>
            <a:r>
              <a:rPr lang="en-US" dirty="0"/>
              <a:t>https://vizhub.healthdata.org/dex/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35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Costs by Age, Sex, and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jamanetwork.com/data/Journals/JAMA/935941/joi160128f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226" y="1825625"/>
            <a:ext cx="9471561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72551" y="6311900"/>
            <a:ext cx="11624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/>
              <a:t>Dielman</a:t>
            </a:r>
            <a:r>
              <a:rPr lang="en-US" sz="1000" dirty="0"/>
              <a:t> et al 2016</a:t>
            </a:r>
          </a:p>
        </p:txBody>
      </p:sp>
    </p:spTree>
    <p:extLst>
      <p:ext uri="{BB962C8B-B14F-4D97-AF65-F5344CB8AC3E}">
        <p14:creationId xmlns:p14="http://schemas.microsoft.com/office/powerpoint/2010/main" val="29333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good – how many can I but with my money</a:t>
            </a:r>
          </a:p>
          <a:p>
            <a:r>
              <a:rPr lang="en-US" dirty="0" smtClean="0"/>
              <a:t>Two goods: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90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good – how many can I but with my money</a:t>
            </a:r>
          </a:p>
          <a:p>
            <a:r>
              <a:rPr lang="en-US" dirty="0" smtClean="0"/>
              <a:t>Two goods:</a:t>
            </a:r>
            <a:endParaRPr lang="en-US" dirty="0"/>
          </a:p>
        </p:txBody>
      </p:sp>
      <p:pic>
        <p:nvPicPr>
          <p:cNvPr id="2050" name="Picture 2" descr="The Budget Constraint of a Consumer (With Diagram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01" y="3022757"/>
            <a:ext cx="27146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944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y=U(x)</a:t>
            </a:r>
          </a:p>
          <a:p>
            <a:pPr lvl="1"/>
            <a:r>
              <a:rPr lang="en-US" dirty="0"/>
              <a:t>Utility is generally increasing in x</a:t>
            </a:r>
          </a:p>
          <a:p>
            <a:pPr lvl="2"/>
            <a:r>
              <a:rPr lang="en-US" dirty="0"/>
              <a:t>(So U’(x)&gt;0)</a:t>
            </a:r>
          </a:p>
          <a:p>
            <a:pPr lvl="1"/>
            <a:r>
              <a:rPr lang="en-US" dirty="0"/>
              <a:t>Utility is generally concave</a:t>
            </a:r>
          </a:p>
          <a:p>
            <a:pPr lvl="2"/>
            <a:r>
              <a:rPr lang="en-US" dirty="0"/>
              <a:t>U(E(x))&gt;E(U(x))</a:t>
            </a:r>
          </a:p>
          <a:p>
            <a:pPr lvl="2"/>
            <a:r>
              <a:rPr lang="en-US" dirty="0"/>
              <a:t>(also U’’(x)&lt;0)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y=ln(x)</a:t>
            </a:r>
          </a:p>
          <a:p>
            <a:pPr lvl="1"/>
            <a:r>
              <a:rPr lang="en-US" dirty="0"/>
              <a:t>y=√x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thumb/4/4a/Square_root_0_25.svg/400px-Square_root_0_2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63" y="4739772"/>
            <a:ext cx="3810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e/ea/Log.svg/300px-Lo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11" y="1383632"/>
            <a:ext cx="4585640" cy="3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855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 the change in utility from a change in input (wealth) given the current level of the input</a:t>
            </a:r>
          </a:p>
          <a:p>
            <a:pPr lvl="1"/>
            <a:r>
              <a:rPr lang="en-US" dirty="0"/>
              <a:t>What is change in utility if someone's wealth changes by a dollar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Diminishing marginal utility</a:t>
            </a:r>
          </a:p>
          <a:p>
            <a:pPr lvl="1"/>
            <a:r>
              <a:rPr lang="en-US" dirty="0"/>
              <a:t>In general, the wealthier someone is, the less utility they gain from earning an extra dollar</a:t>
            </a:r>
          </a:p>
          <a:p>
            <a:pPr lvl="2"/>
            <a:r>
              <a:rPr lang="en-US" dirty="0"/>
              <a:t>The less utility they lose from losing an extra dollar</a:t>
            </a:r>
          </a:p>
          <a:p>
            <a:pPr lvl="1"/>
            <a:r>
              <a:rPr lang="en-US" dirty="0"/>
              <a:t>The utility lost if someone loses $1000 is greater if they are </a:t>
            </a:r>
            <a:r>
              <a:rPr lang="en-US" dirty="0" smtClean="0"/>
              <a:t>poorer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05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and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Consumers utility is a function of a bundle of goods, not just one good</a:t>
            </a:r>
          </a:p>
          <a:p>
            <a:r>
              <a:rPr lang="en-US" dirty="0" smtClean="0"/>
              <a:t>Diminishing marginal utility -&gt; people prefer variety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Demand curves can be derived from consumer preferences</a:t>
            </a:r>
          </a:p>
          <a:p>
            <a:r>
              <a:rPr lang="en-US" dirty="0" smtClean="0"/>
              <a:t>People demand health goods, and people derive utility from health and from health goods</a:t>
            </a:r>
          </a:p>
          <a:p>
            <a:pPr lvl="1"/>
            <a:r>
              <a:rPr lang="en-US" dirty="0" smtClean="0"/>
              <a:t>Grossman model</a:t>
            </a:r>
          </a:p>
          <a:p>
            <a:pPr lvl="1"/>
            <a:r>
              <a:rPr lang="en-US" dirty="0" smtClean="0"/>
              <a:t>Food is a health good which both contributes to utility and health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00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Anderson</a:t>
            </a:r>
            <a:r>
              <a:rPr lang="en-US" dirty="0"/>
              <a:t>, Gerard F., Peter Hussey, and </a:t>
            </a:r>
            <a:r>
              <a:rPr lang="en-US" dirty="0" err="1"/>
              <a:t>Varduhi</a:t>
            </a:r>
            <a:r>
              <a:rPr lang="en-US" dirty="0"/>
              <a:t> </a:t>
            </a:r>
            <a:r>
              <a:rPr lang="en-US" dirty="0" err="1"/>
              <a:t>Petrosyan</a:t>
            </a:r>
            <a:r>
              <a:rPr lang="en-US" dirty="0"/>
              <a:t>. "It’s still the prices, stupid: why the US spends so much on health care, and a tribute to Uwe Reinhardt." Health Affairs 38, no. 1 (2019): 87-95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Define (you may need to look outside this paper): OECD, GDP, per capita, mean, median</a:t>
            </a:r>
          </a:p>
          <a:p>
            <a:r>
              <a:rPr lang="en-US" dirty="0" smtClean="0"/>
              <a:t>What are some of the goods whose prices are discussed in the paper (list at least three)?</a:t>
            </a:r>
          </a:p>
          <a:p>
            <a:r>
              <a:rPr lang="en-US" dirty="0" smtClean="0"/>
              <a:t>What are the number of Nurses, MDs, and hospital beds per capita in the US? What is the average in the OECD?</a:t>
            </a:r>
          </a:p>
          <a:p>
            <a:r>
              <a:rPr lang="en-US" dirty="0" smtClean="0"/>
              <a:t>What is “service intensity”? Why might it be good? Why might it be bad?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4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to class!</a:t>
            </a:r>
          </a:p>
          <a:p>
            <a:r>
              <a:rPr lang="en-US" dirty="0" smtClean="0"/>
              <a:t>Introductions:</a:t>
            </a:r>
          </a:p>
          <a:p>
            <a:pPr lvl="1"/>
            <a:r>
              <a:rPr lang="en-US" dirty="0" smtClean="0"/>
              <a:t>What is your name and major?</a:t>
            </a:r>
          </a:p>
          <a:p>
            <a:pPr lvl="1"/>
            <a:r>
              <a:rPr lang="en-US" dirty="0" smtClean="0"/>
              <a:t>What is one, two, or three pieces of content (</a:t>
            </a:r>
            <a:r>
              <a:rPr lang="en-US" dirty="0" err="1" smtClean="0"/>
              <a:t>tv</a:t>
            </a:r>
            <a:r>
              <a:rPr lang="en-US" dirty="0" smtClean="0"/>
              <a:t> show, movie, book, podcast) that are explain something about you?</a:t>
            </a:r>
          </a:p>
          <a:p>
            <a:pPr lvl="1"/>
            <a:r>
              <a:rPr lang="en-US" dirty="0" smtClean="0"/>
              <a:t>What is your favorite animal (optional)?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0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Textbook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openstax.org/details/books/principles-microeconomics-3e</a:t>
            </a:r>
            <a:endParaRPr lang="en-US" dirty="0" smtClean="0"/>
          </a:p>
          <a:p>
            <a:pPr lvl="1"/>
            <a:r>
              <a:rPr lang="en-US" dirty="0" smtClean="0"/>
              <a:t>Readings</a:t>
            </a:r>
            <a:endParaRPr lang="en-US" dirty="0" smtClean="0"/>
          </a:p>
          <a:p>
            <a:pPr lvl="1"/>
            <a:r>
              <a:rPr lang="en-US" dirty="0" smtClean="0"/>
              <a:t>Homework (10 points each)</a:t>
            </a:r>
          </a:p>
          <a:p>
            <a:pPr lvl="2"/>
            <a:r>
              <a:rPr lang="en-US" dirty="0" smtClean="0"/>
              <a:t>Due on Wednesdays?</a:t>
            </a:r>
          </a:p>
          <a:p>
            <a:pPr lvl="3"/>
            <a:r>
              <a:rPr lang="en-US" dirty="0" smtClean="0"/>
              <a:t>One week grace period</a:t>
            </a:r>
          </a:p>
          <a:p>
            <a:pPr lvl="3"/>
            <a:r>
              <a:rPr lang="en-US" dirty="0" smtClean="0"/>
              <a:t>After one week, one point will be deducted</a:t>
            </a:r>
          </a:p>
          <a:p>
            <a:pPr lvl="1"/>
            <a:r>
              <a:rPr lang="en-US" dirty="0" smtClean="0"/>
              <a:t>Quizzes? </a:t>
            </a:r>
            <a:r>
              <a:rPr lang="en-US" dirty="0" smtClean="0"/>
              <a:t>(10 points each)</a:t>
            </a:r>
          </a:p>
          <a:p>
            <a:pPr lvl="2"/>
            <a:r>
              <a:rPr lang="en-US" dirty="0" smtClean="0"/>
              <a:t>About once a week</a:t>
            </a:r>
          </a:p>
          <a:p>
            <a:pPr lvl="2"/>
            <a:r>
              <a:rPr lang="en-US" dirty="0" smtClean="0"/>
              <a:t>Open note/open internet/open friend</a:t>
            </a:r>
          </a:p>
          <a:p>
            <a:pPr lvl="1"/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Midterm</a:t>
            </a:r>
          </a:p>
          <a:p>
            <a:pPr lvl="2"/>
            <a:r>
              <a:rPr lang="en-US" dirty="0" smtClean="0"/>
              <a:t>March 7</a:t>
            </a:r>
            <a:endParaRPr lang="en-US" dirty="0" smtClean="0"/>
          </a:p>
          <a:p>
            <a:pPr lvl="1"/>
            <a:r>
              <a:rPr lang="en-US" dirty="0" smtClean="0"/>
              <a:t>Paper Replication</a:t>
            </a:r>
          </a:p>
          <a:p>
            <a:pPr lvl="2"/>
            <a:r>
              <a:rPr lang="en-US" dirty="0" smtClean="0"/>
              <a:t>R, STATA, ?</a:t>
            </a:r>
            <a:endParaRPr lang="en-US" dirty="0" smtClean="0"/>
          </a:p>
          <a:p>
            <a:pPr lvl="1"/>
            <a:r>
              <a:rPr lang="en-US" dirty="0" smtClean="0"/>
              <a:t>Final </a:t>
            </a:r>
            <a:r>
              <a:rPr lang="en-US" dirty="0" smtClean="0"/>
              <a:t>Exam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Economics Course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Microeconomics</a:t>
            </a:r>
          </a:p>
          <a:p>
            <a:pPr lvl="1"/>
            <a:r>
              <a:rPr lang="en-US" dirty="0" smtClean="0"/>
              <a:t>Supply and Demand, Markets, Optimization, Externalities</a:t>
            </a:r>
          </a:p>
          <a:p>
            <a:r>
              <a:rPr lang="en-US" dirty="0" smtClean="0"/>
              <a:t>Econometrics</a:t>
            </a:r>
          </a:p>
          <a:p>
            <a:r>
              <a:rPr lang="en-US" dirty="0" smtClean="0"/>
              <a:t>Probability and Insurance</a:t>
            </a:r>
          </a:p>
          <a:p>
            <a:r>
              <a:rPr lang="en-US" dirty="0" smtClean="0"/>
              <a:t>Macroeconomics</a:t>
            </a:r>
          </a:p>
          <a:p>
            <a:pPr lvl="1"/>
            <a:r>
              <a:rPr lang="en-US" dirty="0" smtClean="0"/>
              <a:t>Fiscal Policy</a:t>
            </a:r>
          </a:p>
          <a:p>
            <a:r>
              <a:rPr lang="en-US" dirty="0" smtClean="0"/>
              <a:t>Special Topics</a:t>
            </a:r>
          </a:p>
          <a:p>
            <a:pPr lvl="1"/>
            <a:r>
              <a:rPr lang="en-US" dirty="0" smtClean="0"/>
              <a:t>Medicare and Medicaid</a:t>
            </a:r>
          </a:p>
          <a:p>
            <a:pPr lvl="1"/>
            <a:r>
              <a:rPr lang="en-US" dirty="0" smtClean="0"/>
              <a:t>Industrial Organization: Hospitals</a:t>
            </a:r>
          </a:p>
          <a:p>
            <a:pPr lvl="1"/>
            <a:r>
              <a:rPr lang="en-US" dirty="0"/>
              <a:t>Industrial Organization: </a:t>
            </a:r>
            <a:r>
              <a:rPr lang="en-US" dirty="0" smtClean="0"/>
              <a:t>Cost and Expenditure</a:t>
            </a:r>
            <a:endParaRPr lang="en-US" dirty="0"/>
          </a:p>
          <a:p>
            <a:pPr lvl="1"/>
            <a:r>
              <a:rPr lang="en-US" dirty="0" smtClean="0"/>
              <a:t>US Health Policy</a:t>
            </a:r>
          </a:p>
          <a:p>
            <a:pPr lvl="1"/>
            <a:r>
              <a:rPr lang="en-US" dirty="0" smtClean="0"/>
              <a:t>Cost Effectiveness</a:t>
            </a:r>
          </a:p>
          <a:p>
            <a:pPr lvl="1"/>
            <a:r>
              <a:rPr lang="en-US" dirty="0" smtClean="0"/>
              <a:t>Comparative Health 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4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Y=f(X)</a:t>
            </a:r>
          </a:p>
          <a:p>
            <a:pPr lvl="1"/>
            <a:r>
              <a:rPr lang="en-US" dirty="0" smtClean="0"/>
              <a:t>Y is an outcome variable</a:t>
            </a:r>
          </a:p>
          <a:p>
            <a:pPr lvl="2"/>
            <a:r>
              <a:rPr lang="en-US" dirty="0" smtClean="0"/>
              <a:t>Dependent variable</a:t>
            </a:r>
          </a:p>
          <a:p>
            <a:pPr lvl="2"/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X is a predictor</a:t>
            </a:r>
          </a:p>
          <a:p>
            <a:pPr lvl="2"/>
            <a:r>
              <a:rPr lang="en-US" dirty="0" smtClean="0"/>
              <a:t>Independent variable</a:t>
            </a:r>
          </a:p>
          <a:p>
            <a:pPr lvl="2"/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A function is a relationship between an X and a Y</a:t>
            </a:r>
          </a:p>
          <a:p>
            <a:pPr lvl="2"/>
            <a:r>
              <a:rPr lang="en-US" dirty="0" smtClean="0"/>
              <a:t>A model, a simplification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1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in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On Exactitude in Science | Cartographies of the Absol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694" y="2174587"/>
            <a:ext cx="6580612" cy="365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0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in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estimate and predict outcomes</a:t>
            </a:r>
          </a:p>
          <a:p>
            <a:r>
              <a:rPr lang="en-US" dirty="0" smtClean="0"/>
              <a:t>Can we perfectly predict an outcome?</a:t>
            </a:r>
          </a:p>
          <a:p>
            <a:pPr lvl="1"/>
            <a:r>
              <a:rPr lang="en-US" dirty="0" smtClean="0"/>
              <a:t>Yes, how?</a:t>
            </a:r>
          </a:p>
          <a:p>
            <a:r>
              <a:rPr lang="en-US" dirty="0"/>
              <a:t>What are some </a:t>
            </a:r>
            <a:r>
              <a:rPr lang="en-US" dirty="0" smtClean="0"/>
              <a:t>models </a:t>
            </a:r>
            <a:r>
              <a:rPr lang="en-US" dirty="0"/>
              <a:t>in health </a:t>
            </a:r>
            <a:r>
              <a:rPr lang="en-US" dirty="0" smtClean="0"/>
              <a:t>economics? As functions what are the predictors and what are the outcomes?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1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and Marginal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are </a:t>
            </a:r>
            <a:r>
              <a:rPr lang="en-US" dirty="0"/>
              <a:t>the </a:t>
            </a:r>
            <a:r>
              <a:rPr lang="en-US" dirty="0" smtClean="0"/>
              <a:t>prices of </a:t>
            </a:r>
            <a:r>
              <a:rPr lang="en-US" dirty="0"/>
              <a:t>some healthcare goods?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the marginal cost of some healthcare goods?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3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we measure quantity of health?</a:t>
            </a:r>
          </a:p>
          <a:p>
            <a:pPr lvl="1"/>
            <a:r>
              <a:rPr lang="en-US" dirty="0" smtClean="0"/>
              <a:t>Mortality </a:t>
            </a:r>
            <a:r>
              <a:rPr lang="en-US" dirty="0"/>
              <a:t>Rate: deaths per year usually per 100,000 people</a:t>
            </a:r>
          </a:p>
          <a:p>
            <a:pPr lvl="1"/>
            <a:r>
              <a:rPr lang="en-US" dirty="0"/>
              <a:t>Morbidity: illness, measured also as a rate per 100,000</a:t>
            </a:r>
          </a:p>
          <a:p>
            <a:pPr lvl="1"/>
            <a:r>
              <a:rPr lang="en-US" dirty="0" smtClean="0"/>
              <a:t>YLL</a:t>
            </a:r>
            <a:r>
              <a:rPr lang="en-US" dirty="0"/>
              <a:t>: years of life lost to a disease</a:t>
            </a:r>
          </a:p>
          <a:p>
            <a:pPr lvl="1"/>
            <a:r>
              <a:rPr lang="en-US" dirty="0"/>
              <a:t>DALY/QALY</a:t>
            </a:r>
          </a:p>
          <a:p>
            <a:pPr lvl="2"/>
            <a:r>
              <a:rPr lang="en-US" dirty="0"/>
              <a:t>Disability Adjusted Life Year/Quality Adjusted Life Year</a:t>
            </a:r>
          </a:p>
          <a:p>
            <a:pPr lvl="2"/>
            <a:r>
              <a:rPr lang="en-US" dirty="0" smtClean="0"/>
              <a:t>DALY/QALY</a:t>
            </a:r>
            <a:r>
              <a:rPr lang="en-US" dirty="0"/>
              <a:t>: sum of YLL and years of life lived with a </a:t>
            </a:r>
            <a:r>
              <a:rPr lang="en-US" dirty="0" smtClean="0"/>
              <a:t>disability</a:t>
            </a:r>
          </a:p>
          <a:p>
            <a:pPr lvl="2"/>
            <a:endParaRPr lang="en-US" dirty="0"/>
          </a:p>
          <a:p>
            <a:r>
              <a:rPr lang="en-US" dirty="0" smtClean="0"/>
              <a:t>Quantity of goods</a:t>
            </a:r>
          </a:p>
          <a:p>
            <a:pPr lvl="1"/>
            <a:r>
              <a:rPr lang="en-US" dirty="0" smtClean="0"/>
              <a:t>Doses</a:t>
            </a:r>
          </a:p>
          <a:p>
            <a:pPr lvl="1"/>
            <a:r>
              <a:rPr lang="en-US" dirty="0" smtClean="0"/>
              <a:t>Interventions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1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25348</TotalTime>
  <Words>866</Words>
  <Application>Microsoft Office PowerPoint</Application>
  <PresentationFormat>Widescreen</PresentationFormat>
  <Paragraphs>129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HCMI 3243: Health Care Economics</vt:lpstr>
      <vt:lpstr>PowerPoint Presentation</vt:lpstr>
      <vt:lpstr>PowerPoint Presentation</vt:lpstr>
      <vt:lpstr>Health Economics Course Topics</vt:lpstr>
      <vt:lpstr>Models and Functions</vt:lpstr>
      <vt:lpstr>Models in Economics</vt:lpstr>
      <vt:lpstr>Models in Economics</vt:lpstr>
      <vt:lpstr>Price and Marginal Cost</vt:lpstr>
      <vt:lpstr>Quantity</vt:lpstr>
      <vt:lpstr>Key Prices</vt:lpstr>
      <vt:lpstr>Key Costs</vt:lpstr>
      <vt:lpstr>Health Care Costs by Age, Sex, and Disease</vt:lpstr>
      <vt:lpstr>Budget Constraints</vt:lpstr>
      <vt:lpstr>Budget Constraints</vt:lpstr>
      <vt:lpstr>Utility</vt:lpstr>
      <vt:lpstr>Marginal utility</vt:lpstr>
      <vt:lpstr>Utility and preferences</vt:lpstr>
      <vt:lpstr>Homework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57</cp:revision>
  <dcterms:created xsi:type="dcterms:W3CDTF">2018-08-26T19:46:47Z</dcterms:created>
  <dcterms:modified xsi:type="dcterms:W3CDTF">2024-01-16T16:34:31Z</dcterms:modified>
</cp:coreProperties>
</file>