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1" r:id="rId3"/>
    <p:sldId id="285" r:id="rId4"/>
    <p:sldId id="286" r:id="rId5"/>
    <p:sldId id="287" r:id="rId6"/>
    <p:sldId id="288" r:id="rId7"/>
    <p:sldId id="289" r:id="rId8"/>
    <p:sldId id="290" r:id="rId9"/>
    <p:sldId id="292" r:id="rId10"/>
    <p:sldId id="293" r:id="rId11"/>
    <p:sldId id="294" r:id="rId12"/>
    <p:sldId id="295" r:id="rId13"/>
    <p:sldId id="296" r:id="rId14"/>
    <p:sldId id="284" r:id="rId15"/>
    <p:sldId id="281" r:id="rId16"/>
    <p:sldId id="282" r:id="rId17"/>
    <p:sldId id="283" r:id="rId18"/>
    <p:sldId id="297" r:id="rId19"/>
    <p:sldId id="299" r:id="rId20"/>
    <p:sldId id="298" r:id="rId21"/>
    <p:sldId id="280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https://www.researchgate.net/figure/a-Schematic-illustration-of-the-MRI-system-where-the-main-components-are-indicated_fig6_318658798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7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https://www.researchgate.net/figure/a-Schematic-illustration-of-the-MRI-system-where-the-main-components-are-indicated_fig6_318658798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8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cef.org/supply/media/2471/file/Gavi-product-menu-April2020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HCMI </a:t>
            </a:r>
            <a:r>
              <a:rPr lang="en-US" dirty="0" smtClean="0"/>
              <a:t>3243: Health Care Economics: Prices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BUSN </a:t>
            </a:r>
            <a:r>
              <a:rPr lang="en-US" dirty="0" smtClean="0"/>
              <a:t>203: </a:t>
            </a:r>
            <a:r>
              <a:rPr lang="en-US" dirty="0"/>
              <a:t>Mon/Wed 9</a:t>
            </a:r>
            <a:r>
              <a:rPr lang="en-US" dirty="0" smtClean="0"/>
              <a:t>:30 </a:t>
            </a:r>
            <a:r>
              <a:rPr lang="en-US" dirty="0"/>
              <a:t>PM – </a:t>
            </a:r>
            <a:r>
              <a:rPr lang="en-US" dirty="0" smtClean="0"/>
              <a:t>10:45 AM</a:t>
            </a:r>
            <a:endParaRPr lang="en-US" dirty="0"/>
          </a:p>
          <a:p>
            <a:r>
              <a:rPr lang="en-US" dirty="0"/>
              <a:t>Shane Murphy – </a:t>
            </a:r>
            <a:r>
              <a:rPr lang="en-US" dirty="0">
                <a:hlinkClick r:id="rId2"/>
              </a:rPr>
              <a:t>shane@uconn.edu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0" y="4560570"/>
            <a:ext cx="3063240" cy="22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good – how many can I but with my money</a:t>
            </a:r>
          </a:p>
          <a:p>
            <a:r>
              <a:rPr lang="en-US" dirty="0" smtClean="0"/>
              <a:t>Two goods:</a:t>
            </a:r>
            <a:endParaRPr lang="en-US" dirty="0"/>
          </a:p>
        </p:txBody>
      </p:sp>
      <p:pic>
        <p:nvPicPr>
          <p:cNvPr id="2050" name="Picture 2" descr="The Budget Constraint of a Consumer (With Diagra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01" y="3022757"/>
            <a:ext cx="27146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50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y=U(x)</a:t>
            </a:r>
          </a:p>
          <a:p>
            <a:pPr lvl="1"/>
            <a:r>
              <a:rPr lang="en-US" dirty="0"/>
              <a:t>Utility is generally increasing in x</a:t>
            </a:r>
          </a:p>
          <a:p>
            <a:pPr lvl="2"/>
            <a:r>
              <a:rPr lang="en-US" dirty="0"/>
              <a:t>(So U’(x)&gt;0)</a:t>
            </a:r>
          </a:p>
          <a:p>
            <a:pPr lvl="1"/>
            <a:r>
              <a:rPr lang="en-US" dirty="0"/>
              <a:t>Utility is generally concave</a:t>
            </a:r>
          </a:p>
          <a:p>
            <a:pPr lvl="2"/>
            <a:r>
              <a:rPr lang="en-US" dirty="0"/>
              <a:t>U(E(x))&gt;E(U(x))</a:t>
            </a:r>
          </a:p>
          <a:p>
            <a:pPr lvl="2"/>
            <a:r>
              <a:rPr lang="en-US" dirty="0"/>
              <a:t>(also U’’(x)&lt;0)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y=ln(x)</a:t>
            </a:r>
          </a:p>
          <a:p>
            <a:pPr lvl="1"/>
            <a:r>
              <a:rPr lang="en-US" dirty="0"/>
              <a:t>y=√x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s://upload.wikimedia.org/wikipedia/commons/thumb/4/4a/Square_root_0_25.svg/400px-Square_root_0_25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63" y="4739772"/>
            <a:ext cx="3810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e/ea/Log.svg/300px-Lo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11" y="1383632"/>
            <a:ext cx="4585640" cy="30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Marginal utility the change in utility from a change in input (wealth) given the current level of the input</a:t>
            </a:r>
          </a:p>
          <a:p>
            <a:pPr lvl="1"/>
            <a:r>
              <a:rPr lang="en-US" dirty="0"/>
              <a:t>What is change in utility if someone's wealth changes by a dollar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Diminishing marginal utility</a:t>
            </a:r>
          </a:p>
          <a:p>
            <a:pPr lvl="1"/>
            <a:r>
              <a:rPr lang="en-US" dirty="0"/>
              <a:t>In general, the wealthier someone is, the less utility they gain from earning an extra dollar</a:t>
            </a:r>
          </a:p>
          <a:p>
            <a:pPr lvl="2"/>
            <a:r>
              <a:rPr lang="en-US" dirty="0"/>
              <a:t>The less utility they lose from losing an extra dollar</a:t>
            </a:r>
          </a:p>
          <a:p>
            <a:pPr lvl="1"/>
            <a:r>
              <a:rPr lang="en-US" dirty="0"/>
              <a:t>The utility lost if someone loses $1000 is greater if they are </a:t>
            </a:r>
            <a:r>
              <a:rPr lang="en-US" dirty="0" smtClean="0"/>
              <a:t>poorer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7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and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Consumers utility is a function of a bundle of goods, not just one good</a:t>
            </a:r>
          </a:p>
          <a:p>
            <a:r>
              <a:rPr lang="en-US" dirty="0" smtClean="0"/>
              <a:t>Diminishing marginal utility -&gt; people prefer variety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Demand curves can be derived from consumer preferences</a:t>
            </a:r>
          </a:p>
          <a:p>
            <a:r>
              <a:rPr lang="en-US" dirty="0" smtClean="0"/>
              <a:t>People demand health goods, and people derive utility from health and from health goods</a:t>
            </a:r>
          </a:p>
          <a:p>
            <a:pPr lvl="1"/>
            <a:r>
              <a:rPr lang="en-US" dirty="0" smtClean="0"/>
              <a:t>Grossman model</a:t>
            </a:r>
          </a:p>
          <a:p>
            <a:pPr lvl="1"/>
            <a:r>
              <a:rPr lang="en-US" dirty="0" smtClean="0"/>
              <a:t>Food is a health good which both contributes to utility and health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83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somewhat rhetorical questions:</a:t>
            </a:r>
          </a:p>
          <a:p>
            <a:pPr lvl="1"/>
            <a:r>
              <a:rPr lang="en-US" dirty="0" smtClean="0"/>
              <a:t>In what sense are the concepts of price and quantity “real” and in what sense are the “models”?</a:t>
            </a:r>
          </a:p>
          <a:p>
            <a:pPr lvl="1"/>
            <a:r>
              <a:rPr lang="en-US" dirty="0" smtClean="0"/>
              <a:t>How is marginal utility a different way to model the concept of price in an economic theory?</a:t>
            </a:r>
          </a:p>
          <a:p>
            <a:r>
              <a:rPr lang="en-US" dirty="0" smtClean="0"/>
              <a:t>Discussion question:</a:t>
            </a:r>
          </a:p>
          <a:p>
            <a:pPr lvl="1"/>
            <a:r>
              <a:rPr lang="en-US" dirty="0" smtClean="0"/>
              <a:t>When is marginal utility more useful for a theory and when is price more useful?</a:t>
            </a:r>
          </a:p>
          <a:p>
            <a:pPr lvl="1"/>
            <a:r>
              <a:rPr lang="en-US" dirty="0" smtClean="0"/>
              <a:t>What explains this difference?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3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Still the Prices, Stupid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the unofficial slogan of the 1992 Clinton campaign, “It’s the Economy Stupid”</a:t>
            </a:r>
          </a:p>
          <a:p>
            <a:endParaRPr lang="en-US" dirty="0" smtClean="0"/>
          </a:p>
          <a:p>
            <a:r>
              <a:rPr lang="en-US" dirty="0" smtClean="0"/>
              <a:t>2019 update of 2003 paper, It’s the Prices, Stupid</a:t>
            </a:r>
          </a:p>
          <a:p>
            <a:pPr lvl="1"/>
            <a:r>
              <a:rPr lang="en-US" dirty="0" smtClean="0"/>
              <a:t>Lot’s has changed from 2003, but not really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99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1342" y="3578469"/>
            <a:ext cx="5672458" cy="2598494"/>
          </a:xfrm>
        </p:spPr>
        <p:txBody>
          <a:bodyPr/>
          <a:lstStyle/>
          <a:p>
            <a:r>
              <a:rPr lang="en-US" dirty="0" smtClean="0"/>
              <a:t>Percent of GDP spending on health increases as GDP increases</a:t>
            </a:r>
          </a:p>
          <a:p>
            <a:pPr lvl="1"/>
            <a:r>
              <a:rPr lang="en-US" dirty="0" smtClean="0"/>
              <a:t>Why? What does that mean?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18" y="0"/>
            <a:ext cx="5544324" cy="7211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342" y="72780"/>
            <a:ext cx="5525271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2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from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Spending on pharmaceuticals in the US is above average</a:t>
            </a:r>
          </a:p>
          <a:p>
            <a:r>
              <a:rPr lang="en-US" dirty="0" smtClean="0"/>
              <a:t>Nurses per capita in the US is above average</a:t>
            </a:r>
          </a:p>
          <a:p>
            <a:r>
              <a:rPr lang="en-US" dirty="0" smtClean="0"/>
              <a:t>Physicians per capita in the US is below average</a:t>
            </a:r>
          </a:p>
          <a:p>
            <a:pPr lvl="1"/>
            <a:r>
              <a:rPr lang="en-US" dirty="0" smtClean="0"/>
              <a:t>But specialist physicians per capita in the US is above average</a:t>
            </a:r>
          </a:p>
          <a:p>
            <a:r>
              <a:rPr lang="en-US" dirty="0" smtClean="0"/>
              <a:t>Hospital beds per capita and average LOW is below average</a:t>
            </a:r>
          </a:p>
          <a:p>
            <a:pPr lvl="1"/>
            <a:r>
              <a:rPr lang="en-US" dirty="0" smtClean="0"/>
              <a:t>LOS = Length of Stay</a:t>
            </a:r>
          </a:p>
          <a:p>
            <a:r>
              <a:rPr lang="en-US" dirty="0" smtClean="0"/>
              <a:t>MRIs and CTs per capita in the US is above average</a:t>
            </a:r>
          </a:p>
          <a:p>
            <a:pPr lvl="1"/>
            <a:r>
              <a:rPr lang="en-US" dirty="0" smtClean="0"/>
              <a:t>MRIs and CTs are imaging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7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794" y="39593"/>
            <a:ext cx="10515600" cy="1325563"/>
          </a:xfrm>
        </p:spPr>
        <p:txBody>
          <a:bodyPr/>
          <a:lstStyle/>
          <a:p>
            <a:r>
              <a:rPr lang="en-US" dirty="0" smtClean="0"/>
              <a:t>Imaging technology: MRI (magnetic fields and radio waves)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1278739"/>
            <a:ext cx="10866618" cy="268975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the US, and MRI can cost $3 Million, usually closer to $200,000 to $1,000,000.</a:t>
            </a:r>
          </a:p>
          <a:p>
            <a:r>
              <a:rPr lang="en-US" dirty="0" smtClean="0"/>
              <a:t>The machine includes a tank of super-cooled helium – about $30k per tank of helium.</a:t>
            </a:r>
          </a:p>
          <a:p>
            <a:r>
              <a:rPr lang="en-US" dirty="0" smtClean="0"/>
              <a:t>Coil systems may includes a hand coil, a foot coil, a body coil, a head coil, a shoulder coil, a breast coil, and a spine coil, each costing $50,000-$150,000.</a:t>
            </a:r>
          </a:p>
          <a:p>
            <a:r>
              <a:rPr lang="en-US" dirty="0" smtClean="0"/>
              <a:t>MRI techs make $35-$60 per hour</a:t>
            </a:r>
          </a:p>
          <a:p>
            <a:r>
              <a:rPr lang="en-US" dirty="0" smtClean="0"/>
              <a:t>Gadolinium/</a:t>
            </a:r>
            <a:r>
              <a:rPr lang="en-US" dirty="0" err="1" smtClean="0"/>
              <a:t>Eovist</a:t>
            </a:r>
            <a:r>
              <a:rPr lang="en-US" dirty="0" smtClean="0"/>
              <a:t> contrast costs over $100 per use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1. (a) Schematic illustration of the MRI system, where the main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72" y="3945149"/>
            <a:ext cx="6915986" cy="291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57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794" y="39593"/>
            <a:ext cx="10515600" cy="1325563"/>
          </a:xfrm>
        </p:spPr>
        <p:txBody>
          <a:bodyPr/>
          <a:lstStyle/>
          <a:p>
            <a:r>
              <a:rPr lang="en-US" dirty="0" smtClean="0"/>
              <a:t>Imaging technology: CT (rotating x-ray tube)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1278739"/>
            <a:ext cx="10866618" cy="2689757"/>
          </a:xfrm>
        </p:spPr>
        <p:txBody>
          <a:bodyPr>
            <a:normAutofit/>
          </a:bodyPr>
          <a:lstStyle/>
          <a:p>
            <a:r>
              <a:rPr lang="en-US" dirty="0" smtClean="0"/>
              <a:t>In the US, and CT can cost $1 Million, usually closer to $100,000 to $300,000.</a:t>
            </a:r>
          </a:p>
          <a:p>
            <a:r>
              <a:rPr lang="en-US" dirty="0" smtClean="0"/>
              <a:t>CT techs make $35-$60 per hour</a:t>
            </a:r>
          </a:p>
          <a:p>
            <a:r>
              <a:rPr lang="en-US" dirty="0" smtClean="0"/>
              <a:t>Iodine contrast costs under $100 per use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OMPUTED TOMOGRAPHY | Radiology 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25" y="3195090"/>
            <a:ext cx="4849866" cy="35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5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On Exactitude in Science | Cartographies of the Absol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94" y="2174587"/>
            <a:ext cx="6580612" cy="3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04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vs quantity/utilization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13960" cy="4351338"/>
          </a:xfrm>
        </p:spPr>
        <p:txBody>
          <a:bodyPr/>
          <a:lstStyle/>
          <a:p>
            <a:r>
              <a:rPr lang="en-US" dirty="0" smtClean="0"/>
              <a:t>What determines the demand for MRIs?</a:t>
            </a:r>
          </a:p>
          <a:p>
            <a:r>
              <a:rPr lang="en-US" dirty="0" smtClean="0"/>
              <a:t>Who buys an MRI?</a:t>
            </a:r>
          </a:p>
          <a:p>
            <a:r>
              <a:rPr lang="en-US" dirty="0" smtClean="0"/>
              <a:t>Who prescribes an MRI?</a:t>
            </a:r>
          </a:p>
          <a:p>
            <a:r>
              <a:rPr lang="en-US" dirty="0" smtClean="0"/>
              <a:t>Who pays for an MRI?</a:t>
            </a:r>
          </a:p>
          <a:p>
            <a:r>
              <a:rPr lang="en-US" dirty="0" smtClean="0"/>
              <a:t>What is the alternative to an MRI? What determines the benefit to an MRI over the alternative?</a:t>
            </a:r>
            <a:endParaRPr lang="en-US" dirty="0"/>
          </a:p>
        </p:txBody>
      </p:sp>
      <p:pic>
        <p:nvPicPr>
          <p:cNvPr id="5122" name="Picture 2" descr="CT Scans VS MRI Scans: What are the Differences Between T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63" y="2415912"/>
            <a:ext cx="5284605" cy="31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49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y=U(x)</a:t>
            </a:r>
          </a:p>
          <a:p>
            <a:pPr lvl="1"/>
            <a:r>
              <a:rPr lang="en-US" dirty="0"/>
              <a:t>Utility is generally increasing in x</a:t>
            </a:r>
          </a:p>
          <a:p>
            <a:pPr lvl="2"/>
            <a:r>
              <a:rPr lang="en-US" dirty="0"/>
              <a:t>(So U’(x)&gt;0)</a:t>
            </a:r>
          </a:p>
          <a:p>
            <a:pPr lvl="1"/>
            <a:r>
              <a:rPr lang="en-US" dirty="0"/>
              <a:t>Utility is generally concave</a:t>
            </a:r>
          </a:p>
          <a:p>
            <a:pPr lvl="2"/>
            <a:r>
              <a:rPr lang="en-US" dirty="0"/>
              <a:t>U(E(x))&gt;E(U(x))</a:t>
            </a:r>
          </a:p>
          <a:p>
            <a:pPr lvl="2"/>
            <a:r>
              <a:rPr lang="en-US" dirty="0"/>
              <a:t>(also U’’(x)&lt;0)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y=ln(x)</a:t>
            </a:r>
          </a:p>
          <a:p>
            <a:pPr lvl="1"/>
            <a:r>
              <a:rPr lang="en-US" dirty="0"/>
              <a:t>y=√x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s://upload.wikimedia.org/wikipedia/commons/thumb/4/4a/Square_root_0_25.svg/400px-Square_root_0_25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63" y="4739772"/>
            <a:ext cx="3810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e/ea/Log.svg/300px-Lo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11" y="1383632"/>
            <a:ext cx="4585640" cy="30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62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Marginal utility the change in utility from a change in input (wealth) given the current level of the input</a:t>
            </a:r>
          </a:p>
          <a:p>
            <a:pPr lvl="1"/>
            <a:r>
              <a:rPr lang="en-US" dirty="0"/>
              <a:t>What is change in utility if someone's wealth changes by a dollar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Diminishing marginal utility</a:t>
            </a:r>
          </a:p>
          <a:p>
            <a:pPr lvl="1"/>
            <a:r>
              <a:rPr lang="en-US" dirty="0"/>
              <a:t>In general, the wealthier someone is, the less utility they gain from earning an extra dollar</a:t>
            </a:r>
          </a:p>
          <a:p>
            <a:pPr lvl="2"/>
            <a:r>
              <a:rPr lang="en-US" dirty="0"/>
              <a:t>The less utility they lose from losing an extra dollar</a:t>
            </a:r>
          </a:p>
          <a:p>
            <a:pPr lvl="1"/>
            <a:r>
              <a:rPr lang="en-US" dirty="0"/>
              <a:t>The utility lost if someone loses $1000 is greater if they are poor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5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estimate and predict outcomes</a:t>
            </a:r>
          </a:p>
          <a:p>
            <a:r>
              <a:rPr lang="en-US" dirty="0" smtClean="0"/>
              <a:t>Can we perfectly predict an outcome?</a:t>
            </a:r>
          </a:p>
          <a:p>
            <a:pPr lvl="1"/>
            <a:r>
              <a:rPr lang="en-US" dirty="0" smtClean="0"/>
              <a:t>Yes, how?</a:t>
            </a:r>
          </a:p>
          <a:p>
            <a:r>
              <a:rPr lang="en-US" dirty="0"/>
              <a:t>What are some </a:t>
            </a:r>
            <a:r>
              <a:rPr lang="en-US" dirty="0" smtClean="0"/>
              <a:t>models </a:t>
            </a:r>
            <a:r>
              <a:rPr lang="en-US" dirty="0"/>
              <a:t>in health </a:t>
            </a:r>
            <a:r>
              <a:rPr lang="en-US" dirty="0" smtClean="0"/>
              <a:t>economics? As functions what are the predictors and what are the outcomes?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and Marginal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are </a:t>
            </a:r>
            <a:r>
              <a:rPr lang="en-US" dirty="0"/>
              <a:t>the </a:t>
            </a:r>
            <a:r>
              <a:rPr lang="en-US" dirty="0" smtClean="0"/>
              <a:t>prices of </a:t>
            </a:r>
            <a:r>
              <a:rPr lang="en-US" dirty="0"/>
              <a:t>some healthcare goods?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the marginal cost of some healthcare goods?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5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we measure quantity of health?</a:t>
            </a:r>
          </a:p>
          <a:p>
            <a:pPr lvl="1"/>
            <a:r>
              <a:rPr lang="en-US" dirty="0" smtClean="0"/>
              <a:t>Mortality </a:t>
            </a:r>
            <a:r>
              <a:rPr lang="en-US" dirty="0"/>
              <a:t>Rate: deaths per year usually per 100,000 people</a:t>
            </a:r>
          </a:p>
          <a:p>
            <a:pPr lvl="1"/>
            <a:r>
              <a:rPr lang="en-US" dirty="0"/>
              <a:t>Morbidity: illness, measured also as a rate per 100,000</a:t>
            </a:r>
          </a:p>
          <a:p>
            <a:pPr lvl="1"/>
            <a:r>
              <a:rPr lang="en-US" dirty="0" smtClean="0"/>
              <a:t>YLL</a:t>
            </a:r>
            <a:r>
              <a:rPr lang="en-US" dirty="0"/>
              <a:t>: years of life lost to a disease</a:t>
            </a:r>
          </a:p>
          <a:p>
            <a:pPr lvl="1"/>
            <a:r>
              <a:rPr lang="en-US" dirty="0"/>
              <a:t>DALY/QALY</a:t>
            </a:r>
          </a:p>
          <a:p>
            <a:pPr lvl="2"/>
            <a:r>
              <a:rPr lang="en-US" dirty="0"/>
              <a:t>Disability Adjusted Life Year/Quality Adjusted Life Year</a:t>
            </a:r>
          </a:p>
          <a:p>
            <a:pPr lvl="2"/>
            <a:r>
              <a:rPr lang="en-US" dirty="0" smtClean="0"/>
              <a:t>DALY/QALY</a:t>
            </a:r>
            <a:r>
              <a:rPr lang="en-US" dirty="0"/>
              <a:t>: sum of YLL and years of life lived with a </a:t>
            </a:r>
            <a:r>
              <a:rPr lang="en-US" dirty="0" smtClean="0"/>
              <a:t>disability</a:t>
            </a:r>
          </a:p>
          <a:p>
            <a:pPr lvl="2"/>
            <a:endParaRPr lang="en-US" dirty="0"/>
          </a:p>
          <a:p>
            <a:r>
              <a:rPr lang="en-US" dirty="0" smtClean="0"/>
              <a:t>Quantity of goods</a:t>
            </a:r>
          </a:p>
          <a:p>
            <a:pPr lvl="1"/>
            <a:r>
              <a:rPr lang="en-US" dirty="0" smtClean="0"/>
              <a:t>Doses</a:t>
            </a:r>
          </a:p>
          <a:p>
            <a:pPr lvl="1"/>
            <a:r>
              <a:rPr lang="en-US" dirty="0" smtClean="0"/>
              <a:t>Interventions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7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GAVI ensures all vaccine prices to be below $5 per dose (often well below) in lower-income countries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www.unicef.org/supply/media/2471/file/Gavi-product-menu-April2020.pdf</a:t>
            </a:r>
            <a:endParaRPr lang="en-US" dirty="0" smtClean="0"/>
          </a:p>
          <a:p>
            <a:r>
              <a:rPr lang="en-US" dirty="0" smtClean="0"/>
              <a:t>Preventative Services of Essential Health Benefits (EHB) under the ACA free for insured patients</a:t>
            </a:r>
          </a:p>
          <a:p>
            <a:r>
              <a:rPr lang="en-US" dirty="0" smtClean="0"/>
              <a:t>Premium Tax Credit caps benchmark ACA marketplace silver insurance plan to 9.86% of household income</a:t>
            </a:r>
          </a:p>
          <a:p>
            <a:r>
              <a:rPr lang="en-US" dirty="0" smtClean="0"/>
              <a:t>Uninsured out of pocket ER visit costs, on average, $1000 to $2000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7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annual average expenditure on health care in 2022</a:t>
            </a:r>
          </a:p>
          <a:p>
            <a:pPr lvl="1"/>
            <a:r>
              <a:rPr lang="en-US" dirty="0" smtClean="0"/>
              <a:t>$13,493 – 17.3% of the GDP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do we measure as percent of GDP?</a:t>
            </a:r>
          </a:p>
          <a:p>
            <a:endParaRPr lang="en-US" dirty="0"/>
          </a:p>
          <a:p>
            <a:r>
              <a:rPr lang="en-US" dirty="0" smtClean="0"/>
              <a:t>How does this vary? Who costs more, less?</a:t>
            </a:r>
          </a:p>
          <a:p>
            <a:pPr lvl="1"/>
            <a:r>
              <a:rPr lang="en-US" dirty="0" smtClean="0"/>
              <a:t>Average expenditure per person is about 10% lower for people aged 20-65 than the average, over 50% lower for people aged 20-24 than the average, and about 15% higher for women than men (why?)</a:t>
            </a:r>
          </a:p>
          <a:p>
            <a:pPr lvl="1"/>
            <a:r>
              <a:rPr lang="en-US" dirty="0"/>
              <a:t>https://vizhub.healthdata.org/dex/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5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Costs by Age, Sex,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jamanetwork.com/data/Journals/JAMA/935941/joi160128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26" y="1825625"/>
            <a:ext cx="9471561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72551" y="6311900"/>
            <a:ext cx="1162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Dielman</a:t>
            </a:r>
            <a:r>
              <a:rPr lang="en-US" sz="1000" dirty="0"/>
              <a:t> et al 2016</a:t>
            </a:r>
          </a:p>
        </p:txBody>
      </p:sp>
    </p:spTree>
    <p:extLst>
      <p:ext uri="{BB962C8B-B14F-4D97-AF65-F5344CB8AC3E}">
        <p14:creationId xmlns:p14="http://schemas.microsoft.com/office/powerpoint/2010/main" val="31612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good – how many can I but with my money</a:t>
            </a:r>
          </a:p>
          <a:p>
            <a:r>
              <a:rPr lang="en-US" dirty="0" smtClean="0"/>
              <a:t>Two goods: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23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38144</TotalTime>
  <Words>1067</Words>
  <Application>Microsoft Office PowerPoint</Application>
  <PresentationFormat>Widescreen</PresentationFormat>
  <Paragraphs>138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HCMI 3243: Health Care Economics: Prices</vt:lpstr>
      <vt:lpstr>Models in Economics</vt:lpstr>
      <vt:lpstr>Models in Economics</vt:lpstr>
      <vt:lpstr>Price and Marginal Cost</vt:lpstr>
      <vt:lpstr>Quantity</vt:lpstr>
      <vt:lpstr>Key Prices</vt:lpstr>
      <vt:lpstr>Key Costs</vt:lpstr>
      <vt:lpstr>Health Care Costs by Age, Sex, and Disease</vt:lpstr>
      <vt:lpstr>Budget Constraints</vt:lpstr>
      <vt:lpstr>Budget Constraints</vt:lpstr>
      <vt:lpstr>Utility</vt:lpstr>
      <vt:lpstr>Marginal utility</vt:lpstr>
      <vt:lpstr>Utility and preferences</vt:lpstr>
      <vt:lpstr>Models</vt:lpstr>
      <vt:lpstr>It’s Still the Prices, Stupid</vt:lpstr>
      <vt:lpstr>PowerPoint Presentation</vt:lpstr>
      <vt:lpstr>Themes from article</vt:lpstr>
      <vt:lpstr>Imaging technology: MRI (magnetic fields and radio waves)</vt:lpstr>
      <vt:lpstr>Imaging technology: CT (rotating x-ray tube)</vt:lpstr>
      <vt:lpstr>Price vs quantity/utilization</vt:lpstr>
      <vt:lpstr>Utility</vt:lpstr>
      <vt:lpstr>Marginal utility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98</cp:revision>
  <dcterms:created xsi:type="dcterms:W3CDTF">2018-08-26T19:46:47Z</dcterms:created>
  <dcterms:modified xsi:type="dcterms:W3CDTF">2024-01-18T17:12:03Z</dcterms:modified>
</cp:coreProperties>
</file>