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85" r:id="rId6"/>
    <p:sldId id="286" r:id="rId7"/>
    <p:sldId id="295" r:id="rId8"/>
    <p:sldId id="297" r:id="rId9"/>
    <p:sldId id="296" r:id="rId10"/>
    <p:sldId id="287" r:id="rId11"/>
    <p:sldId id="298" r:id="rId12"/>
    <p:sldId id="299" r:id="rId13"/>
    <p:sldId id="300" r:id="rId14"/>
    <p:sldId id="301" r:id="rId15"/>
    <p:sldId id="302" r:id="rId16"/>
    <p:sldId id="303" r:id="rId17"/>
    <p:sldId id="304" r:id="rId18"/>
    <p:sldId id="305" r:id="rId19"/>
    <p:sldId id="309" r:id="rId20"/>
    <p:sldId id="306" r:id="rId21"/>
    <p:sldId id="307" r:id="rId22"/>
    <p:sldId id="308" r:id="rId23"/>
    <p:sldId id="310" r:id="rId24"/>
    <p:sldId id="288" r:id="rId25"/>
    <p:sldId id="289" r:id="rId26"/>
    <p:sldId id="291" r:id="rId27"/>
    <p:sldId id="292" r:id="rId28"/>
    <p:sldId id="293" r:id="rId29"/>
    <p:sldId id="29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05" d="100"/>
          <a:sy n="105" d="100"/>
        </p:scale>
        <p:origin x="162" y="9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https://height-weight-chart.com/</a:t>
            </a:r>
          </a:p>
          <a:p>
            <a:r>
              <a:rPr lang="en-US" dirty="0" smtClean="0"/>
              <a:t>https://www.strava.com/athletes/75382103</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14</a:t>
            </a:fld>
            <a:endParaRPr lang="en-US"/>
          </a:p>
        </p:txBody>
      </p:sp>
    </p:spTree>
    <p:extLst>
      <p:ext uri="{BB962C8B-B14F-4D97-AF65-F5344CB8AC3E}">
        <p14:creationId xmlns:p14="http://schemas.microsoft.com/office/powerpoint/2010/main" val="150258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HCMI </a:t>
            </a:r>
            <a:r>
              <a:rPr lang="en-US" dirty="0" smtClean="0"/>
              <a:t>3243: Health Care Economics: Grossman Model</a:t>
            </a:r>
            <a:endParaRPr lang="en-US" dirty="0"/>
          </a:p>
        </p:txBody>
      </p:sp>
      <p:sp>
        <p:nvSpPr>
          <p:cNvPr id="3" name="Subtitle 2"/>
          <p:cNvSpPr>
            <a:spLocks noGrp="1"/>
          </p:cNvSpPr>
          <p:nvPr>
            <p:ph type="subTitle" idx="1"/>
          </p:nvPr>
        </p:nvSpPr>
        <p:spPr/>
        <p:txBody>
          <a:bodyPr/>
          <a:lstStyle/>
          <a:p>
            <a:r>
              <a:rPr lang="en-US" dirty="0"/>
              <a:t>BUSN </a:t>
            </a:r>
            <a:r>
              <a:rPr lang="en-US" dirty="0" smtClean="0"/>
              <a:t>203: </a:t>
            </a:r>
            <a:r>
              <a:rPr lang="en-US" dirty="0"/>
              <a:t>Mon/Wed 9</a:t>
            </a:r>
            <a:r>
              <a:rPr lang="en-US" dirty="0" smtClean="0"/>
              <a:t>:30 </a:t>
            </a:r>
            <a:r>
              <a:rPr lang="en-US" dirty="0"/>
              <a:t>PM – </a:t>
            </a:r>
            <a:r>
              <a:rPr lang="en-US" dirty="0" smtClean="0"/>
              <a:t>10:45 AM</a:t>
            </a:r>
            <a:endParaRPr lang="en-US" dirty="0"/>
          </a:p>
          <a:p>
            <a:r>
              <a:rPr lang="en-US" dirty="0"/>
              <a:t>Shane Murphy – </a:t>
            </a:r>
            <a:r>
              <a:rPr lang="en-US" dirty="0">
                <a:hlinkClick r:id="rId2"/>
              </a:rPr>
              <a:t>shane@uconn.edu</a:t>
            </a:r>
            <a:endParaRPr lang="en-US" dirty="0"/>
          </a:p>
          <a:p>
            <a:endParaRPr lang="en-US" dirty="0"/>
          </a:p>
          <a:p>
            <a:endParaRPr lang="en-US" dirty="0"/>
          </a:p>
        </p:txBody>
      </p:sp>
      <p:pic>
        <p:nvPicPr>
          <p:cNvPr id="5" name="Picture 2" descr="https://trip-photo.runkeeper.com/mrdUWYtUdrPH4znTxBsrMPC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1466" y="4438414"/>
            <a:ext cx="3226114" cy="241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Potato: The social scientists favorite food</a:t>
            </a:r>
            <a:endParaRPr lang="en-US" dirty="0"/>
          </a:p>
        </p:txBody>
      </p:sp>
      <p:sp>
        <p:nvSpPr>
          <p:cNvPr id="3" name="Content Placeholder 2"/>
          <p:cNvSpPr>
            <a:spLocks noGrp="1"/>
          </p:cNvSpPr>
          <p:nvPr>
            <p:ph idx="1"/>
          </p:nvPr>
        </p:nvSpPr>
        <p:spPr/>
        <p:txBody>
          <a:bodyPr>
            <a:normAutofit lnSpcReduction="10000"/>
          </a:bodyPr>
          <a:lstStyle/>
          <a:p>
            <a:r>
              <a:rPr lang="en-US" dirty="0" smtClean="0"/>
              <a:t>High nutrition and calorie value</a:t>
            </a:r>
          </a:p>
          <a:p>
            <a:r>
              <a:rPr lang="en-US" dirty="0" smtClean="0"/>
              <a:t>Easy to grow</a:t>
            </a:r>
          </a:p>
          <a:p>
            <a:r>
              <a:rPr lang="en-US" dirty="0" smtClean="0"/>
              <a:t>Played role in population and urbanization growth in the past 300 years</a:t>
            </a:r>
          </a:p>
          <a:p>
            <a:endParaRPr lang="en-US" dirty="0"/>
          </a:p>
          <a:p>
            <a:r>
              <a:rPr lang="en-US" dirty="0" smtClean="0"/>
              <a:t>Shift from baked, boiled, or mashed to fried forms</a:t>
            </a:r>
          </a:p>
          <a:p>
            <a:pPr lvl="1"/>
            <a:r>
              <a:rPr lang="en-US" dirty="0" smtClean="0"/>
              <a:t>Raw potatoes store well</a:t>
            </a:r>
          </a:p>
          <a:p>
            <a:r>
              <a:rPr lang="en-US" dirty="0" smtClean="0"/>
              <a:t>Pealed, cut, cooked, and flash frozen to be fried the most common current form</a:t>
            </a:r>
          </a:p>
          <a:p>
            <a:pPr lvl="1"/>
            <a:r>
              <a:rPr lang="en-US" dirty="0" smtClean="0"/>
              <a:t>Potato consumption from 1977-1995 up 30%</a:t>
            </a:r>
          </a:p>
        </p:txBody>
      </p:sp>
    </p:spTree>
    <p:extLst>
      <p:ext uri="{BB962C8B-B14F-4D97-AF65-F5344CB8AC3E}">
        <p14:creationId xmlns:p14="http://schemas.microsoft.com/office/powerpoint/2010/main" val="345566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reading economic research</a:t>
            </a:r>
            <a:endParaRPr lang="en-US" dirty="0"/>
          </a:p>
        </p:txBody>
      </p:sp>
      <p:sp>
        <p:nvSpPr>
          <p:cNvPr id="3" name="Content Placeholder 2"/>
          <p:cNvSpPr>
            <a:spLocks noGrp="1"/>
          </p:cNvSpPr>
          <p:nvPr>
            <p:ph idx="1"/>
          </p:nvPr>
        </p:nvSpPr>
        <p:spPr/>
        <p:txBody>
          <a:bodyPr/>
          <a:lstStyle/>
          <a:p>
            <a:r>
              <a:rPr lang="en-US" dirty="0" smtClean="0"/>
              <a:t>Good introduction previews paper</a:t>
            </a:r>
          </a:p>
          <a:p>
            <a:r>
              <a:rPr lang="en-US" dirty="0" smtClean="0"/>
              <a:t>In particular, tells reader what will be analyzed and what results are found</a:t>
            </a:r>
          </a:p>
          <a:p>
            <a:r>
              <a:rPr lang="en-US" dirty="0" smtClean="0"/>
              <a:t>End of introduction often serves as a table of contents written in paragraph form</a:t>
            </a:r>
            <a:endParaRPr lang="en-US" dirty="0"/>
          </a:p>
        </p:txBody>
      </p:sp>
    </p:spTree>
    <p:extLst>
      <p:ext uri="{BB962C8B-B14F-4D97-AF65-F5344CB8AC3E}">
        <p14:creationId xmlns:p14="http://schemas.microsoft.com/office/powerpoint/2010/main" val="281272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Measurement of Obesity</a:t>
            </a:r>
            <a:endParaRPr lang="en-US" dirty="0"/>
          </a:p>
        </p:txBody>
      </p:sp>
      <p:sp>
        <p:nvSpPr>
          <p:cNvPr id="3" name="Content Placeholder 2"/>
          <p:cNvSpPr>
            <a:spLocks noGrp="1"/>
          </p:cNvSpPr>
          <p:nvPr>
            <p:ph idx="1"/>
          </p:nvPr>
        </p:nvSpPr>
        <p:spPr/>
        <p:txBody>
          <a:bodyPr/>
          <a:lstStyle/>
          <a:p>
            <a:r>
              <a:rPr lang="en-US" dirty="0" smtClean="0"/>
              <a:t>Body Mass Index (BMI) = kg/m^2</a:t>
            </a:r>
          </a:p>
          <a:p>
            <a:r>
              <a:rPr lang="en-US" dirty="0" smtClean="0"/>
              <a:t>Definition of obesity</a:t>
            </a:r>
          </a:p>
          <a:p>
            <a:pPr lvl="1"/>
            <a:r>
              <a:rPr lang="en-US" dirty="0" smtClean="0"/>
              <a:t>Youth: BMI &gt; historic 95</a:t>
            </a:r>
            <a:r>
              <a:rPr lang="en-US" baseline="30000" dirty="0" smtClean="0"/>
              <a:t>th</a:t>
            </a:r>
            <a:r>
              <a:rPr lang="en-US" dirty="0" smtClean="0"/>
              <a:t> percentile</a:t>
            </a:r>
          </a:p>
          <a:p>
            <a:pPr lvl="1"/>
            <a:r>
              <a:rPr lang="en-US" dirty="0" smtClean="0"/>
              <a:t>Adult: BMI &gt; 30 (for person 5’9”, this is 203 </a:t>
            </a:r>
            <a:r>
              <a:rPr lang="en-US" dirty="0" err="1" smtClean="0"/>
              <a:t>lbs</a:t>
            </a:r>
            <a:r>
              <a:rPr lang="en-US" dirty="0" smtClean="0"/>
              <a:t>, person 5’4”, this is 175 </a:t>
            </a:r>
            <a:r>
              <a:rPr lang="en-US" dirty="0" err="1" smtClean="0"/>
              <a:t>lbs</a:t>
            </a:r>
            <a:r>
              <a:rPr lang="en-US" dirty="0" smtClean="0"/>
              <a:t>)</a:t>
            </a:r>
          </a:p>
          <a:p>
            <a:r>
              <a:rPr lang="en-US" dirty="0" smtClean="0"/>
              <a:t>Ignores difference in density of muscle vs fat</a:t>
            </a:r>
          </a:p>
          <a:p>
            <a:r>
              <a:rPr lang="en-US" dirty="0" smtClean="0"/>
              <a:t>BMI’s relationship with health outcomes differ by important factors including race</a:t>
            </a:r>
          </a:p>
          <a:p>
            <a:r>
              <a:rPr lang="en-US" dirty="0" smtClean="0"/>
              <a:t>Alternative: Percent body fat or fat mass</a:t>
            </a:r>
          </a:p>
          <a:p>
            <a:r>
              <a:rPr lang="en-US" dirty="0" smtClean="0"/>
              <a:t>But most literature uses BMI – ease of use</a:t>
            </a:r>
          </a:p>
        </p:txBody>
      </p:sp>
    </p:spTree>
    <p:extLst>
      <p:ext uri="{BB962C8B-B14F-4D97-AF65-F5344CB8AC3E}">
        <p14:creationId xmlns:p14="http://schemas.microsoft.com/office/powerpoint/2010/main" val="399547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Calories</a:t>
            </a:r>
            <a:endParaRPr lang="en-US" dirty="0"/>
          </a:p>
        </p:txBody>
      </p:sp>
      <p:sp>
        <p:nvSpPr>
          <p:cNvPr id="3" name="Content Placeholder 2"/>
          <p:cNvSpPr>
            <a:spLocks noGrp="1"/>
          </p:cNvSpPr>
          <p:nvPr>
            <p:ph idx="1"/>
          </p:nvPr>
        </p:nvSpPr>
        <p:spPr/>
        <p:txBody>
          <a:bodyPr/>
          <a:lstStyle/>
          <a:p>
            <a:r>
              <a:rPr lang="en-US" dirty="0" smtClean="0"/>
              <a:t>Approximately 3500 calories is one pound</a:t>
            </a:r>
          </a:p>
          <a:p>
            <a:r>
              <a:rPr lang="en-US" dirty="0" smtClean="0"/>
              <a:t>Basal metabolism and calories burned during exercise increase with weight</a:t>
            </a:r>
          </a:p>
          <a:p>
            <a:pPr lvl="1"/>
            <a:r>
              <a:rPr lang="en-US" dirty="0" smtClean="0"/>
              <a:t>Changes with age and sex</a:t>
            </a:r>
          </a:p>
          <a:p>
            <a:r>
              <a:rPr lang="en-US" dirty="0"/>
              <a:t>As a result, there is a equilibrium weight associated with any calorie consumption level</a:t>
            </a:r>
          </a:p>
          <a:p>
            <a:pPr lvl="1"/>
            <a:r>
              <a:rPr lang="en-US" dirty="0" smtClean="0"/>
              <a:t>Increase in average weight in the US from 1977-1995 result from an average increase of 100-150 calories. Increase from 1977-2015 from 220 calories.</a:t>
            </a:r>
          </a:p>
          <a:p>
            <a:r>
              <a:rPr lang="en-US" dirty="0" smtClean="0"/>
              <a:t>Denoting K as </a:t>
            </a:r>
            <a:r>
              <a:rPr lang="en-US" dirty="0"/>
              <a:t>daily calories </a:t>
            </a:r>
            <a:r>
              <a:rPr lang="en-US" dirty="0" smtClean="0"/>
              <a:t>consumed</a:t>
            </a:r>
            <a:r>
              <a:rPr lang="en-US" dirty="0"/>
              <a:t>:</a:t>
            </a:r>
          </a:p>
        </p:txBody>
      </p:sp>
      <p:pic>
        <p:nvPicPr>
          <p:cNvPr id="4" name="Picture 3"/>
          <p:cNvPicPr>
            <a:picLocks noChangeAspect="1"/>
          </p:cNvPicPr>
          <p:nvPr/>
        </p:nvPicPr>
        <p:blipFill>
          <a:blip r:embed="rId2"/>
          <a:stretch>
            <a:fillRect/>
          </a:stretch>
        </p:blipFill>
        <p:spPr>
          <a:xfrm>
            <a:off x="2442239" y="5710795"/>
            <a:ext cx="4470625" cy="404748"/>
          </a:xfrm>
          <a:prstGeom prst="rect">
            <a:avLst/>
          </a:prstGeom>
        </p:spPr>
      </p:pic>
    </p:spTree>
    <p:extLst>
      <p:ext uri="{BB962C8B-B14F-4D97-AF65-F5344CB8AC3E}">
        <p14:creationId xmlns:p14="http://schemas.microsoft.com/office/powerpoint/2010/main" val="387788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870"/>
            <a:ext cx="3184468" cy="889874"/>
          </a:xfrm>
        </p:spPr>
        <p:txBody>
          <a:bodyPr>
            <a:normAutofit fontScale="90000"/>
          </a:bodyPr>
          <a:lstStyle/>
          <a:p>
            <a:r>
              <a:rPr lang="en-US" dirty="0" smtClean="0"/>
              <a:t>200 Calories of Food!</a:t>
            </a:r>
            <a:endParaRPr lang="en-US" dirty="0"/>
          </a:p>
        </p:txBody>
      </p:sp>
      <p:sp>
        <p:nvSpPr>
          <p:cNvPr id="3" name="Content Placeholder 2"/>
          <p:cNvSpPr>
            <a:spLocks noGrp="1"/>
          </p:cNvSpPr>
          <p:nvPr>
            <p:ph idx="1"/>
          </p:nvPr>
        </p:nvSpPr>
        <p:spPr>
          <a:xfrm>
            <a:off x="838200" y="1825625"/>
            <a:ext cx="4319016" cy="4351338"/>
          </a:xfrm>
        </p:spPr>
        <p:txBody>
          <a:bodyPr/>
          <a:lstStyle/>
          <a:p>
            <a:r>
              <a:rPr lang="en-US" dirty="0" smtClean="0"/>
              <a:t>100-150 calories and 200 calories is not very much food</a:t>
            </a:r>
          </a:p>
          <a:p>
            <a:r>
              <a:rPr lang="en-US" dirty="0" smtClean="0"/>
              <a:t>Note: there are implications of this for individual dieting, but this class is not seeking to give dieting advice</a:t>
            </a:r>
            <a:endParaRPr lang="en-US" dirty="0"/>
          </a:p>
        </p:txBody>
      </p:sp>
      <p:pic>
        <p:nvPicPr>
          <p:cNvPr id="1026" name="Picture 2" descr="The 200 Calorie Food Guide – Nature's La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678" y="-6181"/>
            <a:ext cx="3437011" cy="123662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he 200 Calorie Food Guide – Nature's La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4989" y="-5682274"/>
            <a:ext cx="3437011" cy="12366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74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Methodology</a:t>
            </a:r>
            <a:endParaRPr lang="en-US" dirty="0"/>
          </a:p>
        </p:txBody>
      </p:sp>
      <p:sp>
        <p:nvSpPr>
          <p:cNvPr id="3" name="Content Placeholder 2"/>
          <p:cNvSpPr>
            <a:spLocks noGrp="1"/>
          </p:cNvSpPr>
          <p:nvPr>
            <p:ph idx="1"/>
          </p:nvPr>
        </p:nvSpPr>
        <p:spPr/>
        <p:txBody>
          <a:bodyPr>
            <a:normAutofit lnSpcReduction="10000"/>
          </a:bodyPr>
          <a:lstStyle/>
          <a:p>
            <a:r>
              <a:rPr lang="en-US" dirty="0" smtClean="0"/>
              <a:t>Food </a:t>
            </a:r>
            <a:r>
              <a:rPr lang="en-US" dirty="0"/>
              <a:t>Recall Study </a:t>
            </a:r>
            <a:r>
              <a:rPr lang="en-US" dirty="0" smtClean="0"/>
              <a:t>(Continuing Survey of Food Intake 1977–1978 and 1994–1996.)</a:t>
            </a:r>
          </a:p>
          <a:p>
            <a:pPr lvl="1"/>
            <a:r>
              <a:rPr lang="en-US" dirty="0" smtClean="0"/>
              <a:t>The average male in 1994-1996 reports consuming 2,347 calories</a:t>
            </a:r>
          </a:p>
          <a:p>
            <a:pPr lvl="1"/>
            <a:r>
              <a:rPr lang="en-US" dirty="0" smtClean="0"/>
              <a:t>The average female reports consuming 1,658 calories.</a:t>
            </a:r>
          </a:p>
          <a:p>
            <a:pPr lvl="2"/>
            <a:r>
              <a:rPr lang="en-US" dirty="0" smtClean="0"/>
              <a:t>These imply steady-state weights considerably below those measured</a:t>
            </a:r>
          </a:p>
          <a:p>
            <a:r>
              <a:rPr lang="en-US" dirty="0" smtClean="0"/>
              <a:t>Time Use Study</a:t>
            </a:r>
          </a:p>
          <a:p>
            <a:endParaRPr lang="en-US" dirty="0" smtClean="0"/>
          </a:p>
          <a:p>
            <a:r>
              <a:rPr lang="en-US" dirty="0" smtClean="0"/>
              <a:t>Diaries</a:t>
            </a:r>
          </a:p>
          <a:p>
            <a:pPr lvl="1"/>
            <a:r>
              <a:rPr lang="en-US" dirty="0"/>
              <a:t>Under-reporting may not be a problem if level of under-reporting is constant</a:t>
            </a:r>
          </a:p>
          <a:p>
            <a:pPr lvl="2"/>
            <a:r>
              <a:rPr lang="en-US" dirty="0"/>
              <a:t>But under-reporting may be decreasing or </a:t>
            </a:r>
            <a:r>
              <a:rPr lang="en-US" dirty="0" smtClean="0"/>
              <a:t>increasing</a:t>
            </a:r>
          </a:p>
          <a:p>
            <a:pPr lvl="2"/>
            <a:r>
              <a:rPr lang="en-US" dirty="0" smtClean="0"/>
              <a:t>Same may be true about over-reporting</a:t>
            </a:r>
            <a:endParaRPr lang="en-US" dirty="0"/>
          </a:p>
          <a:p>
            <a:pPr lvl="1"/>
            <a:endParaRPr lang="en-US" dirty="0" smtClean="0"/>
          </a:p>
          <a:p>
            <a:endParaRPr lang="en-US" dirty="0"/>
          </a:p>
        </p:txBody>
      </p:sp>
    </p:spTree>
    <p:extLst>
      <p:ext uri="{BB962C8B-B14F-4D97-AF65-F5344CB8AC3E}">
        <p14:creationId xmlns:p14="http://schemas.microsoft.com/office/powerpoint/2010/main" val="253497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normAutofit lnSpcReduction="10000"/>
          </a:bodyPr>
          <a:lstStyle/>
          <a:p>
            <a:r>
              <a:rPr lang="en-US" dirty="0" smtClean="0"/>
              <a:t>Large sample size – large N</a:t>
            </a:r>
          </a:p>
          <a:p>
            <a:pPr lvl="1"/>
            <a:r>
              <a:rPr lang="en-US" dirty="0" smtClean="0"/>
              <a:t>Data is limited information from is large groups of people</a:t>
            </a:r>
          </a:p>
          <a:p>
            <a:pPr lvl="2"/>
            <a:r>
              <a:rPr lang="en-US" dirty="0" smtClean="0"/>
              <a:t>Survey (including diaries)</a:t>
            </a:r>
          </a:p>
          <a:p>
            <a:pPr lvl="2"/>
            <a:r>
              <a:rPr lang="en-US" dirty="0" smtClean="0"/>
              <a:t>Census</a:t>
            </a:r>
          </a:p>
          <a:p>
            <a:r>
              <a:rPr lang="en-US" dirty="0" smtClean="0"/>
              <a:t>Small sample size – small N</a:t>
            </a:r>
          </a:p>
          <a:p>
            <a:pPr lvl="1"/>
            <a:r>
              <a:rPr lang="en-US" dirty="0" smtClean="0"/>
              <a:t>Data is detailed information from limited group of people</a:t>
            </a:r>
          </a:p>
          <a:p>
            <a:pPr lvl="2"/>
            <a:r>
              <a:rPr lang="en-US" dirty="0" smtClean="0"/>
              <a:t>Interviews</a:t>
            </a:r>
          </a:p>
          <a:p>
            <a:pPr lvl="2"/>
            <a:r>
              <a:rPr lang="en-US" dirty="0" smtClean="0"/>
              <a:t>Ethnographies</a:t>
            </a:r>
          </a:p>
          <a:p>
            <a:pPr lvl="2"/>
            <a:r>
              <a:rPr lang="en-US" dirty="0" smtClean="0"/>
              <a:t>Case Studies</a:t>
            </a:r>
          </a:p>
          <a:p>
            <a:r>
              <a:rPr lang="en-US" dirty="0" smtClean="0"/>
              <a:t>Meta-analyses, systematic review, and literature review</a:t>
            </a:r>
          </a:p>
          <a:p>
            <a:pPr lvl="1"/>
            <a:r>
              <a:rPr lang="en-US" dirty="0" smtClean="0"/>
              <a:t>Data is existing literature</a:t>
            </a:r>
            <a:endParaRPr lang="en-US" dirty="0"/>
          </a:p>
          <a:p>
            <a:endParaRPr lang="en-US" dirty="0" smtClean="0"/>
          </a:p>
          <a:p>
            <a:endParaRPr lang="en-US" dirty="0"/>
          </a:p>
        </p:txBody>
      </p:sp>
    </p:spTree>
    <p:extLst>
      <p:ext uri="{BB962C8B-B14F-4D97-AF65-F5344CB8AC3E}">
        <p14:creationId xmlns:p14="http://schemas.microsoft.com/office/powerpoint/2010/main" val="103020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438400" y="333375"/>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6867" name="Content Placeholder 2"/>
          <p:cNvSpPr>
            <a:spLocks noGrp="1"/>
          </p:cNvSpPr>
          <p:nvPr>
            <p:ph idx="1"/>
          </p:nvPr>
        </p:nvSpPr>
        <p:spPr>
          <a:xfrm>
            <a:off x="1981201" y="1371600"/>
            <a:ext cx="8374063" cy="1371600"/>
          </a:xfrm>
        </p:spPr>
        <p:txBody>
          <a:bodyPr>
            <a:normAutofit/>
          </a:bodyPr>
          <a:lstStyle/>
          <a:p>
            <a:pPr eaLnBrk="1" hangingPunct="1"/>
            <a:r>
              <a:rPr lang="en-US" altLang="zh-CN" sz="2600" dirty="0" smtClean="0">
                <a:ea typeface="ヒラギノ角ゴ Pro W3"/>
                <a:cs typeface="ヒラギノ角ゴ Pro W3"/>
              </a:rPr>
              <a:t>Increased </a:t>
            </a:r>
            <a:r>
              <a:rPr lang="en-US" altLang="zh-CN" sz="2600" dirty="0">
                <a:ea typeface="ヒラギノ角ゴ Pro W3"/>
                <a:cs typeface="ヒラギノ角ゴ Pro W3"/>
              </a:rPr>
              <a:t>caloric intake for men and women from the late 1970s to the late </a:t>
            </a:r>
            <a:r>
              <a:rPr lang="en-US" altLang="zh-CN" sz="2600" dirty="0" smtClean="0">
                <a:ea typeface="ヒラギノ角ゴ Pro W3"/>
                <a:cs typeface="ヒラギノ角ゴ Pro W3"/>
              </a:rPr>
              <a:t>1990s and no significant change in caloric expenditure.</a:t>
            </a:r>
            <a:endParaRPr lang="en-US" altLang="zh-CN" sz="2600" dirty="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
        <p:nvSpPr>
          <p:cNvPr id="36868" name="TextBox 5"/>
          <p:cNvSpPr txBox="1">
            <a:spLocks noChangeArrowheads="1"/>
          </p:cNvSpPr>
          <p:nvPr/>
        </p:nvSpPr>
        <p:spPr bwMode="auto">
          <a:xfrm>
            <a:off x="1828800" y="2895600"/>
            <a:ext cx="32004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2000" b="1" dirty="0" smtClean="0">
                <a:latin typeface="Verdana" panose="020B0604030504040204" pitchFamily="34" charset="0"/>
                <a:ea typeface="宋体" panose="02010600030101010101" pitchFamily="2" charset="-122"/>
                <a:cs typeface="Arial" panose="020B0604020202020204" pitchFamily="34" charset="0"/>
              </a:rPr>
              <a:t>Changes </a:t>
            </a:r>
            <a:r>
              <a:rPr lang="en-US" altLang="zh-CN" sz="2000" b="1" dirty="0">
                <a:latin typeface="Verdana" panose="020B0604030504040204" pitchFamily="34" charset="0"/>
                <a:ea typeface="宋体" panose="02010600030101010101" pitchFamily="2" charset="-122"/>
                <a:cs typeface="Arial" panose="020B0604020202020204" pitchFamily="34" charset="0"/>
              </a:rPr>
              <a:t>in </a:t>
            </a:r>
            <a:br>
              <a:rPr lang="en-US" altLang="zh-CN" sz="2000" b="1" dirty="0">
                <a:latin typeface="Verdana" panose="020B0604030504040204" pitchFamily="34" charset="0"/>
                <a:ea typeface="宋体" panose="02010600030101010101" pitchFamily="2" charset="-122"/>
                <a:cs typeface="Arial" panose="020B0604020202020204" pitchFamily="34" charset="0"/>
              </a:rPr>
            </a:br>
            <a:r>
              <a:rPr lang="en-US" altLang="zh-CN" sz="2000" b="1" dirty="0">
                <a:latin typeface="Verdana" panose="020B0604030504040204" pitchFamily="34" charset="0"/>
                <a:ea typeface="宋体" panose="02010600030101010101" pitchFamily="2" charset="-122"/>
                <a:cs typeface="Arial" panose="020B0604020202020204" pitchFamily="34" charset="0"/>
              </a:rPr>
              <a:t>Food Consumption, 1977-1978 to 1994-1996</a:t>
            </a:r>
          </a:p>
          <a:p>
            <a:pPr eaLnBrk="1" hangingPunct="1"/>
            <a:endParaRPr lang="en-US" altLang="zh-CN" sz="2000" b="1" dirty="0">
              <a:latin typeface="Verdana" panose="020B0604030504040204" pitchFamily="34" charset="0"/>
              <a:ea typeface="宋体" panose="02010600030101010101" pitchFamily="2" charset="-122"/>
              <a:cs typeface="Arial" panose="020B0604020202020204" pitchFamily="34" charset="0"/>
            </a:endParaRPr>
          </a:p>
        </p:txBody>
      </p:sp>
      <p:pic>
        <p:nvPicPr>
          <p:cNvPr id="36869" name="Picture 6" descr="tbl07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19401"/>
            <a:ext cx="5105400"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334046"/>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962400" cy="1325563"/>
          </a:xfrm>
        </p:spPr>
        <p:txBody>
          <a:bodyPr/>
          <a:lstStyle/>
          <a:p>
            <a:r>
              <a:rPr lang="en-US" dirty="0" smtClean="0"/>
              <a:t>Time Use</a:t>
            </a:r>
            <a:endParaRPr lang="en-US" dirty="0"/>
          </a:p>
        </p:txBody>
      </p:sp>
      <p:sp>
        <p:nvSpPr>
          <p:cNvPr id="3" name="Content Placeholder 2"/>
          <p:cNvSpPr>
            <a:spLocks noGrp="1"/>
          </p:cNvSpPr>
          <p:nvPr>
            <p:ph idx="1"/>
          </p:nvPr>
        </p:nvSpPr>
        <p:spPr>
          <a:xfrm>
            <a:off x="838200" y="1825625"/>
            <a:ext cx="4209288" cy="4351338"/>
          </a:xfrm>
        </p:spPr>
        <p:txBody>
          <a:bodyPr>
            <a:normAutofit lnSpcReduction="10000"/>
          </a:bodyPr>
          <a:lstStyle/>
          <a:p>
            <a:r>
              <a:rPr lang="en-US" dirty="0" smtClean="0"/>
              <a:t>Large changes in time use</a:t>
            </a:r>
          </a:p>
          <a:p>
            <a:endParaRPr lang="en-US" dirty="0" smtClean="0"/>
          </a:p>
          <a:p>
            <a:r>
              <a:rPr lang="en-US" dirty="0" smtClean="0"/>
              <a:t>Decrease in paid and household work times</a:t>
            </a:r>
          </a:p>
          <a:p>
            <a:pPr lvl="1"/>
            <a:r>
              <a:rPr lang="en-US" dirty="0" smtClean="0"/>
              <a:t>Particularly meal cleanup</a:t>
            </a:r>
          </a:p>
          <a:p>
            <a:endParaRPr lang="en-US" dirty="0" smtClean="0"/>
          </a:p>
          <a:p>
            <a:r>
              <a:rPr lang="en-US" dirty="0" smtClean="0"/>
              <a:t>Increase in Recreation, TV</a:t>
            </a:r>
          </a:p>
          <a:p>
            <a:endParaRPr lang="en-US" dirty="0" smtClean="0"/>
          </a:p>
          <a:p>
            <a:r>
              <a:rPr lang="en-US" dirty="0" smtClean="0"/>
              <a:t>E declined by about 25%</a:t>
            </a:r>
          </a:p>
          <a:p>
            <a:pPr lvl="1"/>
            <a:r>
              <a:rPr lang="en-US" dirty="0" smtClean="0"/>
              <a:t>4 points</a:t>
            </a:r>
          </a:p>
          <a:p>
            <a:endParaRPr lang="en-US" dirty="0"/>
          </a:p>
        </p:txBody>
      </p:sp>
      <p:pic>
        <p:nvPicPr>
          <p:cNvPr id="4" name="Picture 3"/>
          <p:cNvPicPr>
            <a:picLocks noChangeAspect="1"/>
          </p:cNvPicPr>
          <p:nvPr/>
        </p:nvPicPr>
        <p:blipFill>
          <a:blip r:embed="rId2"/>
          <a:stretch>
            <a:fillRect/>
          </a:stretch>
        </p:blipFill>
        <p:spPr>
          <a:xfrm>
            <a:off x="4932322" y="-19240"/>
            <a:ext cx="6954220" cy="6839905"/>
          </a:xfrm>
          <a:prstGeom prst="rect">
            <a:avLst/>
          </a:prstGeom>
        </p:spPr>
      </p:pic>
    </p:spTree>
    <p:extLst>
      <p:ext uri="{BB962C8B-B14F-4D97-AF65-F5344CB8AC3E}">
        <p14:creationId xmlns:p14="http://schemas.microsoft.com/office/powerpoint/2010/main" val="1557169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explanations</a:t>
            </a:r>
            <a:endParaRPr lang="en-US" dirty="0"/>
          </a:p>
        </p:txBody>
      </p:sp>
      <p:sp>
        <p:nvSpPr>
          <p:cNvPr id="3" name="Content Placeholder 2"/>
          <p:cNvSpPr>
            <a:spLocks noGrp="1"/>
          </p:cNvSpPr>
          <p:nvPr>
            <p:ph idx="1"/>
          </p:nvPr>
        </p:nvSpPr>
        <p:spPr/>
        <p:txBody>
          <a:bodyPr/>
          <a:lstStyle/>
          <a:p>
            <a:r>
              <a:rPr lang="en-US" dirty="0" smtClean="0"/>
              <a:t>Increase in income</a:t>
            </a:r>
          </a:p>
          <a:p>
            <a:pPr lvl="1"/>
            <a:r>
              <a:rPr lang="en-US" dirty="0" smtClean="0"/>
              <a:t>But incomes are negatively associated with obesity in general</a:t>
            </a:r>
          </a:p>
          <a:p>
            <a:r>
              <a:rPr lang="en-US" dirty="0" smtClean="0"/>
              <a:t>Decrease in price of food relative to other goods</a:t>
            </a:r>
          </a:p>
          <a:p>
            <a:pPr lvl="1"/>
            <a:r>
              <a:rPr lang="en-US" dirty="0" smtClean="0"/>
              <a:t>Relative decrease in food prices limited</a:t>
            </a:r>
          </a:p>
          <a:p>
            <a:r>
              <a:rPr lang="en-US" dirty="0" smtClean="0"/>
              <a:t>Rise of mass production</a:t>
            </a:r>
          </a:p>
          <a:p>
            <a:pPr lvl="1"/>
            <a:r>
              <a:rPr lang="en-US" dirty="0" smtClean="0"/>
              <a:t>See next slides</a:t>
            </a:r>
            <a:endParaRPr lang="en-US" dirty="0"/>
          </a:p>
        </p:txBody>
      </p:sp>
    </p:spTree>
    <p:extLst>
      <p:ext uri="{BB962C8B-B14F-4D97-AF65-F5344CB8AC3E}">
        <p14:creationId xmlns:p14="http://schemas.microsoft.com/office/powerpoint/2010/main" val="79566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Title 1"/>
          <p:cNvSpPr>
            <a:spLocks noGrp="1"/>
          </p:cNvSpPr>
          <p:nvPr>
            <p:ph type="title"/>
          </p:nvPr>
        </p:nvSpPr>
        <p:spPr>
          <a:xfrm>
            <a:off x="2135188" y="333375"/>
            <a:ext cx="7772400" cy="1143000"/>
          </a:xfrm>
        </p:spPr>
        <p:txBody>
          <a:bodyPr/>
          <a:lstStyle/>
          <a:p>
            <a:pPr eaLnBrk="1" hangingPunct="1"/>
            <a:r>
              <a:rPr lang="en-US" altLang="zh-CN" smtClean="0">
                <a:ea typeface="ヒラギノ角ゴ Pro W3"/>
                <a:cs typeface="ヒラギノ角ゴ Pro W3"/>
              </a:rPr>
              <a:t>Economic Effects of Obesity</a:t>
            </a:r>
          </a:p>
        </p:txBody>
      </p:sp>
      <p:sp>
        <p:nvSpPr>
          <p:cNvPr id="35843" name="Content Placeholder 2"/>
          <p:cNvSpPr>
            <a:spLocks noGrp="1"/>
          </p:cNvSpPr>
          <p:nvPr>
            <p:ph idx="1"/>
          </p:nvPr>
        </p:nvSpPr>
        <p:spPr>
          <a:xfrm>
            <a:off x="1905001" y="1371600"/>
            <a:ext cx="8450263" cy="4800600"/>
          </a:xfrm>
        </p:spPr>
        <p:txBody>
          <a:bodyPr/>
          <a:lstStyle/>
          <a:p>
            <a:pPr eaLnBrk="1" hangingPunct="1"/>
            <a:r>
              <a:rPr lang="en-US" altLang="zh-CN" sz="2600" dirty="0">
                <a:ea typeface="ヒラギノ角ゴ Pro W3"/>
                <a:cs typeface="ヒラギノ角ゴ Pro W3"/>
              </a:rPr>
              <a:t>Obesity is a bad health investment, leading to higher medical expenditures and lower earnings. Finkelstein and colleagues (2009) report that medical spending for the obese was about 42 percent higher per year when compared to someone of </a:t>
            </a:r>
            <a:r>
              <a:rPr lang="en-US" altLang="zh-CN" sz="2600" dirty="0" smtClean="0">
                <a:ea typeface="ヒラギノ角ゴ Pro W3"/>
                <a:cs typeface="ヒラギノ角ゴ Pro W3"/>
              </a:rPr>
              <a:t>BMI under 25.</a:t>
            </a:r>
            <a:endParaRPr lang="en-US" altLang="zh-CN" sz="2600" dirty="0">
              <a:ea typeface="ヒラギノ角ゴ Pro W3"/>
              <a:cs typeface="ヒラギノ角ゴ Pro W3"/>
            </a:endParaRPr>
          </a:p>
          <a:p>
            <a:pPr eaLnBrk="1" hangingPunct="1"/>
            <a:r>
              <a:rPr lang="en-US" altLang="zh-CN" sz="2600" dirty="0" err="1">
                <a:ea typeface="ヒラギノ角ゴ Pro W3"/>
                <a:cs typeface="ヒラギノ角ゴ Pro W3"/>
              </a:rPr>
              <a:t>Cawley</a:t>
            </a:r>
            <a:r>
              <a:rPr lang="en-US" altLang="zh-CN" sz="2600" dirty="0">
                <a:ea typeface="ヒラギノ角ゴ Pro W3"/>
                <a:cs typeface="ヒラギノ角ゴ Pro W3"/>
              </a:rPr>
              <a:t> (2004) finds that heavier white females, black females, Hispanic females, and Hispanic males tend to earn less, and heavier black males tend to earn more, than their less heavy counterparts.</a:t>
            </a:r>
          </a:p>
          <a:p>
            <a:pPr eaLnBrk="1" hangingPunct="1"/>
            <a:endParaRPr lang="en-US" altLang="zh-CN" dirty="0" smtClean="0">
              <a:ea typeface="ヒラギノ角ゴ Pro W3"/>
              <a:cs typeface="ヒラギノ角ゴ Pro W3"/>
            </a:endParaRPr>
          </a:p>
        </p:txBody>
      </p:sp>
    </p:spTree>
    <p:extLst>
      <p:ext uri="{BB962C8B-B14F-4D97-AF65-F5344CB8AC3E}">
        <p14:creationId xmlns:p14="http://schemas.microsoft.com/office/powerpoint/2010/main" val="422207962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technologies</a:t>
            </a:r>
            <a:endParaRPr lang="en-US" dirty="0"/>
          </a:p>
        </p:txBody>
      </p:sp>
      <p:sp>
        <p:nvSpPr>
          <p:cNvPr id="3" name="Content Placeholder 2"/>
          <p:cNvSpPr>
            <a:spLocks noGrp="1"/>
          </p:cNvSpPr>
          <p:nvPr>
            <p:ph idx="1"/>
          </p:nvPr>
        </p:nvSpPr>
        <p:spPr/>
        <p:txBody>
          <a:bodyPr/>
          <a:lstStyle/>
          <a:p>
            <a:r>
              <a:rPr lang="en-US" dirty="0" smtClean="0"/>
              <a:t>Technology often most important factor in economic change over time</a:t>
            </a:r>
          </a:p>
          <a:p>
            <a:r>
              <a:rPr lang="en-US" dirty="0" smtClean="0"/>
              <a:t>Controlled and modified atmosphere processing</a:t>
            </a:r>
          </a:p>
          <a:p>
            <a:pPr lvl="1"/>
            <a:r>
              <a:rPr lang="en-US" dirty="0" smtClean="0"/>
              <a:t>Slow ripening and prevent spoilage</a:t>
            </a:r>
          </a:p>
          <a:p>
            <a:r>
              <a:rPr lang="en-US" dirty="0" smtClean="0"/>
              <a:t>Hydrogen peroxide sterilization and stretch-wrap films</a:t>
            </a:r>
          </a:p>
          <a:p>
            <a:r>
              <a:rPr lang="en-US" dirty="0" smtClean="0"/>
              <a:t>Flavor barrier technology</a:t>
            </a:r>
          </a:p>
          <a:p>
            <a:r>
              <a:rPr lang="en-US" dirty="0" smtClean="0"/>
              <a:t>Artificial flavors</a:t>
            </a:r>
          </a:p>
          <a:p>
            <a:r>
              <a:rPr lang="en-US" dirty="0" smtClean="0"/>
              <a:t>Polyethylene packaging for moisture control</a:t>
            </a:r>
          </a:p>
          <a:p>
            <a:r>
              <a:rPr lang="en-US" dirty="0" smtClean="0"/>
              <a:t>Increase in microwave ownership (1978: 8%; 1999: 83%)</a:t>
            </a:r>
            <a:endParaRPr lang="en-US" dirty="0"/>
          </a:p>
        </p:txBody>
      </p:sp>
    </p:spTree>
    <p:extLst>
      <p:ext uri="{BB962C8B-B14F-4D97-AF65-F5344CB8AC3E}">
        <p14:creationId xmlns:p14="http://schemas.microsoft.com/office/powerpoint/2010/main" val="1147379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286000" y="260350"/>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7891" name="Content Placeholder 2"/>
          <p:cNvSpPr>
            <a:spLocks noGrp="1"/>
          </p:cNvSpPr>
          <p:nvPr>
            <p:ph idx="1"/>
          </p:nvPr>
        </p:nvSpPr>
        <p:spPr>
          <a:xfrm>
            <a:off x="1905001" y="1258384"/>
            <a:ext cx="7769225" cy="1509713"/>
          </a:xfrm>
        </p:spPr>
        <p:txBody>
          <a:bodyPr>
            <a:normAutofit lnSpcReduction="10000"/>
          </a:bodyPr>
          <a:lstStyle/>
          <a:p>
            <a:pPr eaLnBrk="1" hangingPunct="1"/>
            <a:r>
              <a:rPr lang="en-US" altLang="zh-CN" sz="2600" dirty="0" smtClean="0">
                <a:ea typeface="ヒラギノ角ゴ Pro W3"/>
                <a:cs typeface="ヒラギノ角ゴ Pro W3"/>
              </a:rPr>
              <a:t>A reduction in the cost of food increases consumption</a:t>
            </a:r>
          </a:p>
          <a:p>
            <a:pPr eaLnBrk="1" hangingPunct="1"/>
            <a:r>
              <a:rPr lang="en-US" altLang="zh-CN" sz="2600" dirty="0" smtClean="0">
                <a:ea typeface="ヒラギノ角ゴ Pro W3"/>
                <a:cs typeface="ヒラギノ角ゴ Pro W3"/>
              </a:rPr>
              <a:t>The </a:t>
            </a:r>
            <a:r>
              <a:rPr lang="en-US" altLang="zh-CN" sz="2600" dirty="0">
                <a:ea typeface="ヒラギノ角ゴ Pro W3"/>
                <a:cs typeface="ヒラギノ角ゴ Pro W3"/>
              </a:rPr>
              <a:t>reductions in the time required to prepare food reduced the per-calorie cost of food by 29 percent from 1965 to 1995.</a:t>
            </a:r>
          </a:p>
          <a:p>
            <a:pPr eaLnBrk="1" hangingPunct="1"/>
            <a:endParaRPr lang="en-US" altLang="zh-CN" sz="2600" dirty="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
        <p:nvSpPr>
          <p:cNvPr id="37892" name="TextBox 5"/>
          <p:cNvSpPr txBox="1">
            <a:spLocks noChangeArrowheads="1"/>
          </p:cNvSpPr>
          <p:nvPr/>
        </p:nvSpPr>
        <p:spPr bwMode="auto">
          <a:xfrm>
            <a:off x="2971800" y="2743200"/>
            <a:ext cx="6400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b="1" dirty="0" smtClean="0">
                <a:latin typeface="Arial" panose="020B0604020202020204" pitchFamily="34" charset="0"/>
                <a:ea typeface="宋体" panose="02010600030101010101" pitchFamily="2" charset="-122"/>
                <a:cs typeface="Arial" panose="020B0604020202020204" pitchFamily="34" charset="0"/>
              </a:rPr>
              <a:t>Time </a:t>
            </a:r>
            <a:r>
              <a:rPr lang="en-US" altLang="zh-CN" sz="1800" b="1" dirty="0">
                <a:latin typeface="Arial" panose="020B0604020202020204" pitchFamily="34" charset="0"/>
                <a:ea typeface="宋体" panose="02010600030101010101" pitchFamily="2" charset="-122"/>
                <a:cs typeface="Arial" panose="020B0604020202020204" pitchFamily="34" charset="0"/>
              </a:rPr>
              <a:t>Costs by Demographic Group (minutes)</a:t>
            </a:r>
          </a:p>
        </p:txBody>
      </p:sp>
      <p:pic>
        <p:nvPicPr>
          <p:cNvPr id="37893" name="Picture 6" descr="tbl07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00400"/>
            <a:ext cx="5715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66199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the time-cost theory of obesity</a:t>
            </a:r>
            <a:endParaRPr lang="en-US" dirty="0"/>
          </a:p>
        </p:txBody>
      </p:sp>
      <p:sp>
        <p:nvSpPr>
          <p:cNvPr id="3" name="Content Placeholder 2"/>
          <p:cNvSpPr>
            <a:spLocks noGrp="1"/>
          </p:cNvSpPr>
          <p:nvPr>
            <p:ph idx="1"/>
          </p:nvPr>
        </p:nvSpPr>
        <p:spPr/>
        <p:txBody>
          <a:bodyPr/>
          <a:lstStyle/>
          <a:p>
            <a:r>
              <a:rPr lang="en-US" dirty="0" smtClean="0"/>
              <a:t>The lower costs of food preparation mean that individuals should consume a wider range of products at more times during the day.</a:t>
            </a:r>
          </a:p>
          <a:p>
            <a:r>
              <a:rPr lang="en-US" dirty="0"/>
              <a:t>T</a:t>
            </a:r>
            <a:r>
              <a:rPr lang="en-US" dirty="0" smtClean="0"/>
              <a:t>he increase in food consumption should come mostly in foods that had an improvement in mass preparation technology (and complements to those foods).</a:t>
            </a:r>
          </a:p>
          <a:p>
            <a:r>
              <a:rPr lang="en-US" dirty="0" smtClean="0"/>
              <a:t>Individuals who have taken the most advantage of the new technologies should have had the biggest increase in obesity.</a:t>
            </a:r>
          </a:p>
          <a:p>
            <a:r>
              <a:rPr lang="en-US" dirty="0"/>
              <a:t>O</a:t>
            </a:r>
            <a:r>
              <a:rPr lang="en-US" dirty="0" smtClean="0"/>
              <a:t>besity rates should be higher in countries with greater access to technological changes in food consumption.</a:t>
            </a:r>
            <a:endParaRPr lang="en-US" dirty="0"/>
          </a:p>
        </p:txBody>
      </p:sp>
    </p:spTree>
    <p:extLst>
      <p:ext uri="{BB962C8B-B14F-4D97-AF65-F5344CB8AC3E}">
        <p14:creationId xmlns:p14="http://schemas.microsoft.com/office/powerpoint/2010/main" val="75072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Time-cost and obesity</a:t>
            </a:r>
            <a:endParaRPr lang="en-US" dirty="0"/>
          </a:p>
        </p:txBody>
      </p:sp>
      <p:sp>
        <p:nvSpPr>
          <p:cNvPr id="3" name="Content Placeholder 2"/>
          <p:cNvSpPr>
            <a:spLocks noGrp="1"/>
          </p:cNvSpPr>
          <p:nvPr>
            <p:ph idx="1"/>
          </p:nvPr>
        </p:nvSpPr>
        <p:spPr/>
        <p:txBody>
          <a:bodyPr/>
          <a:lstStyle/>
          <a:p>
            <a:r>
              <a:rPr lang="en-US" altLang="zh-CN" dirty="0" err="1">
                <a:ea typeface="ヒラギノ角ゴ Pro W3"/>
                <a:cs typeface="ヒラギノ角ゴ Pro W3"/>
              </a:rPr>
              <a:t>Yaniv</a:t>
            </a:r>
            <a:r>
              <a:rPr lang="en-US" altLang="zh-CN" dirty="0">
                <a:ea typeface="ヒラギノ角ゴ Pro W3"/>
                <a:cs typeface="ヒラギノ角ゴ Pro W3"/>
              </a:rPr>
              <a:t>, Rosin, and Tobol (2009) </a:t>
            </a:r>
            <a:r>
              <a:rPr lang="en-US" altLang="zh-CN" dirty="0" smtClean="0">
                <a:ea typeface="ヒラギノ角ゴ Pro W3"/>
                <a:cs typeface="ヒラギノ角ゴ Pro W3"/>
              </a:rPr>
              <a:t>build on this model</a:t>
            </a:r>
          </a:p>
          <a:p>
            <a:pPr lvl="1"/>
            <a:r>
              <a:rPr lang="en-US" dirty="0"/>
              <a:t>Assuming that healthy meals are cooked at home with purchased ingredients and time </a:t>
            </a:r>
            <a:r>
              <a:rPr lang="en-US" dirty="0" smtClean="0"/>
              <a:t>inputs</a:t>
            </a:r>
          </a:p>
          <a:p>
            <a:pPr lvl="1"/>
            <a:r>
              <a:rPr lang="en-US" dirty="0" smtClean="0"/>
              <a:t>For </a:t>
            </a:r>
            <a:r>
              <a:rPr lang="en-US" dirty="0"/>
              <a:t>a non-weight conscious individual a fat tax will unambiguously reduce obesity, </a:t>
            </a:r>
            <a:r>
              <a:rPr lang="en-US" dirty="0" smtClean="0"/>
              <a:t>but a </a:t>
            </a:r>
            <a:r>
              <a:rPr lang="en-US" dirty="0"/>
              <a:t>thin subsidy may increase </a:t>
            </a:r>
            <a:r>
              <a:rPr lang="en-US" dirty="0" smtClean="0"/>
              <a:t>obesity</a:t>
            </a:r>
          </a:p>
          <a:p>
            <a:pPr lvl="2"/>
            <a:r>
              <a:rPr lang="en-US" altLang="zh-CN" dirty="0" smtClean="0">
                <a:ea typeface="ヒラギノ角ゴ Pro W3"/>
                <a:cs typeface="ヒラギノ角ゴ Pro W3"/>
              </a:rPr>
              <a:t>A thin subsidy may still subsidize eating more – even too much healthy food can cause obesity</a:t>
            </a:r>
          </a:p>
          <a:p>
            <a:pPr lvl="1"/>
            <a:r>
              <a:rPr lang="en-US" dirty="0"/>
              <a:t>for a weight-conscious individual, particularly one who is physically active, even a fat tax may increase obesity, as it may reduce not just the consumption of junk-food, but also the time devoted to physical activity. </a:t>
            </a:r>
            <a:endParaRPr lang="en-US" altLang="zh-CN" dirty="0">
              <a:ea typeface="ヒラギノ角ゴ Pro W3"/>
              <a:cs typeface="ヒラギノ角ゴ Pro W3"/>
            </a:endParaRPr>
          </a:p>
          <a:p>
            <a:endParaRPr lang="en-US" dirty="0"/>
          </a:p>
        </p:txBody>
      </p:sp>
    </p:spTree>
    <p:extLst>
      <p:ext uri="{BB962C8B-B14F-4D97-AF65-F5344CB8AC3E}">
        <p14:creationId xmlns:p14="http://schemas.microsoft.com/office/powerpoint/2010/main" val="520659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Cutler et al:</a:t>
            </a:r>
          </a:p>
          <a:p>
            <a:pPr lvl="1"/>
            <a:r>
              <a:rPr lang="en-US" dirty="0" smtClean="0"/>
              <a:t>Do you believe their conclusion that sedentary lifestyle is less important than food consumption in explaining obesity?</a:t>
            </a:r>
          </a:p>
          <a:p>
            <a:pPr lvl="1"/>
            <a:r>
              <a:rPr lang="en-US" dirty="0" smtClean="0"/>
              <a:t>They assume calories in equals calories out. If this assumption is not true, how might it change their conclusions? How could they have altered their approach to ask that question?</a:t>
            </a:r>
          </a:p>
        </p:txBody>
      </p:sp>
    </p:spTree>
    <p:extLst>
      <p:ext uri="{BB962C8B-B14F-4D97-AF65-F5344CB8AC3E}">
        <p14:creationId xmlns:p14="http://schemas.microsoft.com/office/powerpoint/2010/main" val="95764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Discussion</a:t>
            </a:r>
            <a:endParaRPr lang="en-US" dirty="0"/>
          </a:p>
        </p:txBody>
      </p:sp>
      <p:sp>
        <p:nvSpPr>
          <p:cNvPr id="3" name="Content Placeholder 2"/>
          <p:cNvSpPr>
            <a:spLocks noGrp="1"/>
          </p:cNvSpPr>
          <p:nvPr>
            <p:ph idx="1"/>
          </p:nvPr>
        </p:nvSpPr>
        <p:spPr/>
        <p:txBody>
          <a:bodyPr/>
          <a:lstStyle/>
          <a:p>
            <a:r>
              <a:rPr lang="en-US" dirty="0" smtClean="0"/>
              <a:t>Can we model irrational behavior? What does a utility function look like for someone who you disagree with about health behavior? What could be a part of that person’s utility function that renders public health campaigns unsuccessful for that person?</a:t>
            </a:r>
            <a:endParaRPr lang="en-US" dirty="0"/>
          </a:p>
        </p:txBody>
      </p:sp>
    </p:spTree>
    <p:extLst>
      <p:ext uri="{BB962C8B-B14F-4D97-AF65-F5344CB8AC3E}">
        <p14:creationId xmlns:p14="http://schemas.microsoft.com/office/powerpoint/2010/main" val="2841167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Grossman:</a:t>
            </a:r>
          </a:p>
          <a:p>
            <a:pPr lvl="1"/>
            <a:r>
              <a:rPr lang="en-US" dirty="0" smtClean="0"/>
              <a:t>The Grossman model assumes a degree of rationality and full information that is unrealistic. What problems can this create in the model?</a:t>
            </a:r>
          </a:p>
          <a:p>
            <a:endParaRPr lang="en-US" dirty="0" smtClean="0"/>
          </a:p>
          <a:p>
            <a:endParaRPr lang="en-US" dirty="0"/>
          </a:p>
          <a:p>
            <a:r>
              <a:rPr lang="en-US" dirty="0" smtClean="0"/>
              <a:t>Cutler et al:</a:t>
            </a:r>
          </a:p>
          <a:p>
            <a:pPr lvl="1"/>
            <a:r>
              <a:rPr lang="en-US" dirty="0" smtClean="0"/>
              <a:t>Do you believe their conclusion that sedentary lifestyle is less important than food consumption in explaining obesity?</a:t>
            </a:r>
          </a:p>
          <a:p>
            <a:pPr lvl="1"/>
            <a:r>
              <a:rPr lang="en-US" dirty="0" smtClean="0"/>
              <a:t>They assume calories in equals calories out. If this assumption is not true, how might it change their conclusions? How could they have altered their approach to ask that question?</a:t>
            </a:r>
          </a:p>
          <a:p>
            <a:pPr lvl="1"/>
            <a:r>
              <a:rPr lang="en-US" dirty="0" smtClean="0"/>
              <a:t>Do you think people are hyperbolic in their discounting? What implications does this have for other health behaviors? When could hyperbolic discounters make decisions that are “better” than </a:t>
            </a:r>
            <a:r>
              <a:rPr lang="en-US" smtClean="0"/>
              <a:t>exponential discounters?</a:t>
            </a:r>
            <a:endParaRPr lang="en-US" dirty="0"/>
          </a:p>
        </p:txBody>
      </p:sp>
    </p:spTree>
    <p:extLst>
      <p:ext uri="{BB962C8B-B14F-4D97-AF65-F5344CB8AC3E}">
        <p14:creationId xmlns:p14="http://schemas.microsoft.com/office/powerpoint/2010/main" val="3389761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Schofield, Schofield and James, 1985; Whitney and </a:t>
            </a:r>
            <a:r>
              <a:rPr lang="en-US" dirty="0" err="1" smtClean="0"/>
              <a:t>Cataldo</a:t>
            </a:r>
            <a:r>
              <a:rPr lang="en-US" dirty="0" smtClean="0"/>
              <a:t>, 1983 estimate the 10- to 12-pound increase in median weight occurring in the past two decades requires a net caloric imbalance of about 100 to 150 calories per day</a:t>
            </a:r>
          </a:p>
          <a:p>
            <a:pPr lvl="1"/>
            <a:r>
              <a:rPr lang="en-US" dirty="0" smtClean="0"/>
              <a:t> One hundred and fifty calories per day is three Oreo cookies or one can of Pepsi.</a:t>
            </a:r>
          </a:p>
          <a:p>
            <a:pPr lvl="1"/>
            <a:r>
              <a:rPr lang="en-US" dirty="0" smtClean="0"/>
              <a:t>It is about a mile and a half of walking</a:t>
            </a:r>
            <a:endParaRPr lang="en-US" dirty="0"/>
          </a:p>
        </p:txBody>
      </p:sp>
    </p:spTree>
    <p:extLst>
      <p:ext uri="{BB962C8B-B14F-4D97-AF65-F5344CB8AC3E}">
        <p14:creationId xmlns:p14="http://schemas.microsoft.com/office/powerpoint/2010/main" val="1006915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obesity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902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438400" y="333375"/>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6867" name="Content Placeholder 2"/>
          <p:cNvSpPr>
            <a:spLocks noGrp="1"/>
          </p:cNvSpPr>
          <p:nvPr>
            <p:ph idx="1"/>
          </p:nvPr>
        </p:nvSpPr>
        <p:spPr>
          <a:xfrm>
            <a:off x="1981201" y="1371600"/>
            <a:ext cx="8374063" cy="1371600"/>
          </a:xfrm>
        </p:spPr>
        <p:txBody>
          <a:bodyPr>
            <a:normAutofit/>
          </a:bodyPr>
          <a:lstStyle/>
          <a:p>
            <a:pPr eaLnBrk="1" hangingPunct="1"/>
            <a:r>
              <a:rPr lang="en-US" altLang="zh-CN" sz="2600" dirty="0">
                <a:ea typeface="ヒラギノ角ゴ Pro W3"/>
                <a:cs typeface="ヒラギノ角ゴ Pro W3"/>
              </a:rPr>
              <a:t>Cutler, Glaser, and Shapiro (2003</a:t>
            </a:r>
            <a:r>
              <a:rPr lang="en-US" altLang="zh-CN" sz="2600" dirty="0" smtClean="0">
                <a:ea typeface="ヒラギノ角ゴ Pro W3"/>
                <a:cs typeface="ヒラギノ角ゴ Pro W3"/>
              </a:rPr>
              <a:t>) in American Economic Review</a:t>
            </a:r>
          </a:p>
          <a:p>
            <a:pPr eaLnBrk="1" hangingPunct="1"/>
            <a:endParaRPr lang="en-US" altLang="zh-CN" dirty="0" smtClean="0">
              <a:ea typeface="ヒラギノ角ゴ Pro W3"/>
              <a:cs typeface="ヒラギノ角ゴ Pro W3"/>
            </a:endParaRPr>
          </a:p>
        </p:txBody>
      </p:sp>
    </p:spTree>
    <p:extLst>
      <p:ext uri="{BB962C8B-B14F-4D97-AF65-F5344CB8AC3E}">
        <p14:creationId xmlns:p14="http://schemas.microsoft.com/office/powerpoint/2010/main" val="373566766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74096" cy="1325563"/>
          </a:xfrm>
        </p:spPr>
        <p:txBody>
          <a:bodyPr/>
          <a:lstStyle/>
          <a:p>
            <a:r>
              <a:rPr lang="en-US" dirty="0" smtClean="0"/>
              <a:t>Weight equals calories in minus calories out(?)</a:t>
            </a:r>
            <a:endParaRPr lang="en-US" dirty="0"/>
          </a:p>
        </p:txBody>
      </p:sp>
      <p:sp>
        <p:nvSpPr>
          <p:cNvPr id="3" name="Content Placeholder 2"/>
          <p:cNvSpPr>
            <a:spLocks noGrp="1"/>
          </p:cNvSpPr>
          <p:nvPr>
            <p:ph idx="1"/>
          </p:nvPr>
        </p:nvSpPr>
        <p:spPr/>
        <p:txBody>
          <a:bodyPr/>
          <a:lstStyle/>
          <a:p>
            <a:r>
              <a:rPr lang="en-US" dirty="0" smtClean="0"/>
              <a:t>Calories out hadn’t changed as of 2003</a:t>
            </a:r>
          </a:p>
          <a:p>
            <a:pPr lvl="1"/>
            <a:r>
              <a:rPr lang="en-US" dirty="0" smtClean="0"/>
              <a:t>Recent evidence suggests some groups now exercise more</a:t>
            </a:r>
          </a:p>
          <a:p>
            <a:pPr lvl="1"/>
            <a:r>
              <a:rPr lang="en-US" dirty="0" smtClean="0"/>
              <a:t>Labor intensity of jobs changed?</a:t>
            </a:r>
          </a:p>
          <a:p>
            <a:r>
              <a:rPr lang="en-US" altLang="zh-CN" dirty="0">
                <a:ea typeface="ヒラギノ角ゴ Pro W3"/>
                <a:cs typeface="ヒラギノ角ゴ Pro W3"/>
              </a:rPr>
              <a:t>Increased caloric intake for men and women from the late 1970s to the late </a:t>
            </a:r>
            <a:r>
              <a:rPr lang="en-US" altLang="zh-CN" dirty="0" smtClean="0">
                <a:ea typeface="ヒラギノ角ゴ Pro W3"/>
                <a:cs typeface="ヒラギノ角ゴ Pro W3"/>
              </a:rPr>
              <a:t>1990s</a:t>
            </a:r>
            <a:endParaRPr lang="en-US" dirty="0" smtClean="0"/>
          </a:p>
          <a:p>
            <a:endParaRPr lang="en-US" dirty="0"/>
          </a:p>
        </p:txBody>
      </p:sp>
    </p:spTree>
    <p:extLst>
      <p:ext uri="{BB962C8B-B14F-4D97-AF65-F5344CB8AC3E}">
        <p14:creationId xmlns:p14="http://schemas.microsoft.com/office/powerpoint/2010/main" val="240441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438400" y="333375"/>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6867" name="Content Placeholder 2"/>
          <p:cNvSpPr>
            <a:spLocks noGrp="1"/>
          </p:cNvSpPr>
          <p:nvPr>
            <p:ph idx="1"/>
          </p:nvPr>
        </p:nvSpPr>
        <p:spPr>
          <a:xfrm>
            <a:off x="1981201" y="1371600"/>
            <a:ext cx="8374063" cy="1371600"/>
          </a:xfrm>
        </p:spPr>
        <p:txBody>
          <a:bodyPr>
            <a:normAutofit/>
          </a:bodyPr>
          <a:lstStyle/>
          <a:p>
            <a:pPr eaLnBrk="1" hangingPunct="1"/>
            <a:r>
              <a:rPr lang="en-US" altLang="zh-CN" sz="2600" dirty="0" smtClean="0">
                <a:ea typeface="ヒラギノ角ゴ Pro W3"/>
                <a:cs typeface="ヒラギノ角ゴ Pro W3"/>
              </a:rPr>
              <a:t>Increased </a:t>
            </a:r>
            <a:r>
              <a:rPr lang="en-US" altLang="zh-CN" sz="2600" dirty="0">
                <a:ea typeface="ヒラギノ角ゴ Pro W3"/>
                <a:cs typeface="ヒラギノ角ゴ Pro W3"/>
              </a:rPr>
              <a:t>caloric intake for men and women from the late 1970s to the late </a:t>
            </a:r>
            <a:r>
              <a:rPr lang="en-US" altLang="zh-CN" sz="2600" dirty="0" smtClean="0">
                <a:ea typeface="ヒラギノ角ゴ Pro W3"/>
                <a:cs typeface="ヒラギノ角ゴ Pro W3"/>
              </a:rPr>
              <a:t>1990s and no significant change in caloric expenditure.</a:t>
            </a:r>
            <a:endParaRPr lang="en-US" altLang="zh-CN" sz="2600" dirty="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
        <p:nvSpPr>
          <p:cNvPr id="36868" name="TextBox 5"/>
          <p:cNvSpPr txBox="1">
            <a:spLocks noChangeArrowheads="1"/>
          </p:cNvSpPr>
          <p:nvPr/>
        </p:nvSpPr>
        <p:spPr bwMode="auto">
          <a:xfrm>
            <a:off x="1828800" y="2895600"/>
            <a:ext cx="32004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2000" b="1" dirty="0" smtClean="0">
                <a:latin typeface="Verdana" panose="020B0604030504040204" pitchFamily="34" charset="0"/>
                <a:ea typeface="宋体" panose="02010600030101010101" pitchFamily="2" charset="-122"/>
                <a:cs typeface="Arial" panose="020B0604020202020204" pitchFamily="34" charset="0"/>
              </a:rPr>
              <a:t>Changes </a:t>
            </a:r>
            <a:r>
              <a:rPr lang="en-US" altLang="zh-CN" sz="2000" b="1" dirty="0">
                <a:latin typeface="Verdana" panose="020B0604030504040204" pitchFamily="34" charset="0"/>
                <a:ea typeface="宋体" panose="02010600030101010101" pitchFamily="2" charset="-122"/>
                <a:cs typeface="Arial" panose="020B0604020202020204" pitchFamily="34" charset="0"/>
              </a:rPr>
              <a:t>in </a:t>
            </a:r>
            <a:br>
              <a:rPr lang="en-US" altLang="zh-CN" sz="2000" b="1" dirty="0">
                <a:latin typeface="Verdana" panose="020B0604030504040204" pitchFamily="34" charset="0"/>
                <a:ea typeface="宋体" panose="02010600030101010101" pitchFamily="2" charset="-122"/>
                <a:cs typeface="Arial" panose="020B0604020202020204" pitchFamily="34" charset="0"/>
              </a:rPr>
            </a:br>
            <a:r>
              <a:rPr lang="en-US" altLang="zh-CN" sz="2000" b="1" dirty="0">
                <a:latin typeface="Verdana" panose="020B0604030504040204" pitchFamily="34" charset="0"/>
                <a:ea typeface="宋体" panose="02010600030101010101" pitchFamily="2" charset="-122"/>
                <a:cs typeface="Arial" panose="020B0604020202020204" pitchFamily="34" charset="0"/>
              </a:rPr>
              <a:t>Food Consumption, 1977-1978 to 1994-1996</a:t>
            </a:r>
          </a:p>
          <a:p>
            <a:pPr eaLnBrk="1" hangingPunct="1"/>
            <a:endParaRPr lang="en-US" altLang="zh-CN" sz="2000" b="1" dirty="0">
              <a:latin typeface="Verdana" panose="020B0604030504040204" pitchFamily="34" charset="0"/>
              <a:ea typeface="宋体" panose="02010600030101010101" pitchFamily="2" charset="-122"/>
              <a:cs typeface="Arial" panose="020B0604020202020204" pitchFamily="34" charset="0"/>
            </a:endParaRPr>
          </a:p>
        </p:txBody>
      </p:sp>
      <p:pic>
        <p:nvPicPr>
          <p:cNvPr id="36869" name="Picture 6" descr="tbl07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19401"/>
            <a:ext cx="5105400"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20468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innovation in food</a:t>
            </a:r>
            <a:endParaRPr lang="en-US" dirty="0"/>
          </a:p>
        </p:txBody>
      </p:sp>
      <p:sp>
        <p:nvSpPr>
          <p:cNvPr id="3" name="Content Placeholder 2"/>
          <p:cNvSpPr>
            <a:spLocks noGrp="1"/>
          </p:cNvSpPr>
          <p:nvPr>
            <p:ph idx="1"/>
          </p:nvPr>
        </p:nvSpPr>
        <p:spPr/>
        <p:txBody>
          <a:bodyPr/>
          <a:lstStyle/>
          <a:p>
            <a:r>
              <a:rPr lang="en-US" dirty="0" smtClean="0"/>
              <a:t>Vacuum packing</a:t>
            </a:r>
          </a:p>
          <a:p>
            <a:r>
              <a:rPr lang="en-US" dirty="0" smtClean="0"/>
              <a:t>Improved preservatives</a:t>
            </a:r>
          </a:p>
          <a:p>
            <a:r>
              <a:rPr lang="en-US" dirty="0" smtClean="0"/>
              <a:t>Deep freezing</a:t>
            </a:r>
          </a:p>
          <a:p>
            <a:r>
              <a:rPr lang="en-US" dirty="0" smtClean="0"/>
              <a:t>Artificial flavors</a:t>
            </a:r>
          </a:p>
          <a:p>
            <a:r>
              <a:rPr lang="en-US" dirty="0" smtClean="0"/>
              <a:t>Microwaves</a:t>
            </a:r>
          </a:p>
          <a:p>
            <a:endParaRPr lang="en-US" dirty="0"/>
          </a:p>
          <a:p>
            <a:r>
              <a:rPr lang="en-US" dirty="0" smtClean="0"/>
              <a:t>Enable food manufacturers </a:t>
            </a:r>
            <a:r>
              <a:rPr lang="en-US" dirty="0"/>
              <a:t>to </a:t>
            </a:r>
            <a:r>
              <a:rPr lang="en-US" dirty="0" smtClean="0"/>
              <a:t>cook food centrally and ship it to consumers for rapid consumption</a:t>
            </a:r>
          </a:p>
          <a:p>
            <a:pPr lvl="1"/>
            <a:endParaRPr lang="en-US" dirty="0"/>
          </a:p>
        </p:txBody>
      </p:sp>
    </p:spTree>
    <p:extLst>
      <p:ext uri="{BB962C8B-B14F-4D97-AF65-F5344CB8AC3E}">
        <p14:creationId xmlns:p14="http://schemas.microsoft.com/office/powerpoint/2010/main" val="1479859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innovation in food</a:t>
            </a:r>
            <a:endParaRPr lang="en-US" dirty="0"/>
          </a:p>
        </p:txBody>
      </p:sp>
      <p:sp>
        <p:nvSpPr>
          <p:cNvPr id="3" name="Content Placeholder 2"/>
          <p:cNvSpPr>
            <a:spLocks noGrp="1"/>
          </p:cNvSpPr>
          <p:nvPr>
            <p:ph idx="1"/>
          </p:nvPr>
        </p:nvSpPr>
        <p:spPr/>
        <p:txBody>
          <a:bodyPr/>
          <a:lstStyle/>
          <a:p>
            <a:r>
              <a:rPr lang="en-US" dirty="0" smtClean="0"/>
              <a:t>Vacuum packing</a:t>
            </a:r>
          </a:p>
          <a:p>
            <a:r>
              <a:rPr lang="en-US" dirty="0" smtClean="0"/>
              <a:t>Improved preservatives</a:t>
            </a:r>
          </a:p>
          <a:p>
            <a:r>
              <a:rPr lang="en-US" dirty="0" smtClean="0"/>
              <a:t>Deep freezing</a:t>
            </a:r>
          </a:p>
          <a:p>
            <a:r>
              <a:rPr lang="en-US" dirty="0" smtClean="0"/>
              <a:t>Artificial flavors</a:t>
            </a:r>
          </a:p>
          <a:p>
            <a:r>
              <a:rPr lang="en-US" dirty="0" smtClean="0"/>
              <a:t>Microwaves</a:t>
            </a:r>
          </a:p>
          <a:p>
            <a:endParaRPr lang="en-US" dirty="0" smtClean="0"/>
          </a:p>
          <a:p>
            <a:r>
              <a:rPr lang="en-US" dirty="0" smtClean="0"/>
              <a:t>These methods do not in themselves necessarily contribute to obesity</a:t>
            </a:r>
          </a:p>
          <a:p>
            <a:pPr lvl="1"/>
            <a:r>
              <a:rPr lang="en-US" dirty="0" smtClean="0"/>
              <a:t>Economic studies generally do not find things like preservatives unhealthy</a:t>
            </a:r>
          </a:p>
          <a:p>
            <a:pPr lvl="1"/>
            <a:r>
              <a:rPr lang="en-US" dirty="0" smtClean="0"/>
              <a:t>Exceptions exist</a:t>
            </a:r>
            <a:endParaRPr lang="en-US" dirty="0"/>
          </a:p>
        </p:txBody>
      </p:sp>
    </p:spTree>
    <p:extLst>
      <p:ext uri="{BB962C8B-B14F-4D97-AF65-F5344CB8AC3E}">
        <p14:creationId xmlns:p14="http://schemas.microsoft.com/office/powerpoint/2010/main" val="67816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69A6D419-3F4B-428B-984D-21390795B3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0DD529-80A6-429F-8AEB-CBA1DF804F5E}">
  <ds:schemaRefs>
    <ds:schemaRef ds:uri="http://schemas.microsoft.com/sharepoint/v3/contenttype/forms"/>
  </ds:schemaRefs>
</ds:datastoreItem>
</file>

<file path=customXml/itemProps3.xml><?xml version="1.0" encoding="utf-8"?>
<ds:datastoreItem xmlns:ds="http://schemas.openxmlformats.org/officeDocument/2006/customXml" ds:itemID="{AA1C678C-43BC-457A-95F6-7D1DC53BACB8}">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7f18ec10-a743-4c21-91d9-69d297feae23"/>
    <ds:schemaRef ds:uri="http://schemas.microsoft.com/office/infopath/2007/PartnerControls"/>
    <ds:schemaRef ds:uri="ce5fba22-8df0-4e59-b0bb-9a52d73959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42146</TotalTime>
  <Words>1386</Words>
  <Application>Microsoft Office PowerPoint</Application>
  <PresentationFormat>Widescreen</PresentationFormat>
  <Paragraphs>155</Paragraphs>
  <Slides>26</Slides>
  <Notes>1</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宋体</vt:lpstr>
      <vt:lpstr>Arial</vt:lpstr>
      <vt:lpstr>Calibri</vt:lpstr>
      <vt:lpstr>Calibri Light</vt:lpstr>
      <vt:lpstr>Verdana</vt:lpstr>
      <vt:lpstr>ヒラギノ角ゴ Pro W3</vt:lpstr>
      <vt:lpstr>Office Theme</vt:lpstr>
      <vt:lpstr>HCMI 3243: Health Care Economics: Grossman Model</vt:lpstr>
      <vt:lpstr>Economic Effects of Obesity</vt:lpstr>
      <vt:lpstr>PowerPoint Presentation</vt:lpstr>
      <vt:lpstr>Growth in obesity</vt:lpstr>
      <vt:lpstr>Why Has Obesity Increased?</vt:lpstr>
      <vt:lpstr>Weight equals calories in minus calories out(?)</vt:lpstr>
      <vt:lpstr>Why Has Obesity Increased?</vt:lpstr>
      <vt:lpstr>Technological innovation in food</vt:lpstr>
      <vt:lpstr>Technological innovation in food</vt:lpstr>
      <vt:lpstr>Potato: The social scientists favorite food</vt:lpstr>
      <vt:lpstr>Note on reading economic research</vt:lpstr>
      <vt:lpstr>Definition and Measurement of Obesity</vt:lpstr>
      <vt:lpstr>Calories</vt:lpstr>
      <vt:lpstr>200 Calories of Food!</vt:lpstr>
      <vt:lpstr>Survey Methodology</vt:lpstr>
      <vt:lpstr>Types of data</vt:lpstr>
      <vt:lpstr>Why Has Obesity Increased?</vt:lpstr>
      <vt:lpstr>Time Use</vt:lpstr>
      <vt:lpstr>Possible explanations</vt:lpstr>
      <vt:lpstr>Food technologies</vt:lpstr>
      <vt:lpstr>Why Has Obesity Increased?</vt:lpstr>
      <vt:lpstr>Implications of the time-cost theory of obesity</vt:lpstr>
      <vt:lpstr>Time-cost and obesity</vt:lpstr>
      <vt:lpstr>Discussion</vt:lpstr>
      <vt:lpstr>Bonus Discussion</vt:lpstr>
      <vt:lpstr>Discussion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120</cp:revision>
  <dcterms:created xsi:type="dcterms:W3CDTF">2018-08-26T19:46:47Z</dcterms:created>
  <dcterms:modified xsi:type="dcterms:W3CDTF">2024-01-28T21:36:07Z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