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306" r:id="rId4"/>
    <p:sldId id="297" r:id="rId5"/>
    <p:sldId id="257" r:id="rId6"/>
    <p:sldId id="258" r:id="rId7"/>
    <p:sldId id="259" r:id="rId8"/>
    <p:sldId id="263" r:id="rId9"/>
    <p:sldId id="261" r:id="rId10"/>
    <p:sldId id="262" r:id="rId11"/>
    <p:sldId id="264" r:id="rId12"/>
    <p:sldId id="292" r:id="rId13"/>
    <p:sldId id="307" r:id="rId14"/>
    <p:sldId id="310" r:id="rId15"/>
    <p:sldId id="308" r:id="rId16"/>
    <p:sldId id="311" r:id="rId17"/>
    <p:sldId id="309" r:id="rId18"/>
    <p:sldId id="312" r:id="rId19"/>
    <p:sldId id="314" r:id="rId20"/>
    <p:sldId id="315" r:id="rId21"/>
    <p:sldId id="31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261" autoAdjust="0"/>
  </p:normalViewPr>
  <p:slideViewPr>
    <p:cSldViewPr snapToGrid="0">
      <p:cViewPr varScale="1">
        <p:scale>
          <a:sx n="106" d="100"/>
          <a:sy n="106" d="100"/>
        </p:scale>
        <p:origin x="120" y="114"/>
      </p:cViewPr>
      <p:guideLst/>
    </p:cSldViewPr>
  </p:slideViewPr>
  <p:outlineViewPr>
    <p:cViewPr>
      <p:scale>
        <a:sx n="33" d="100"/>
        <a:sy n="33" d="100"/>
      </p:scale>
      <p:origin x="0" y="-44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DB25-68F1-4DC4-BC5D-18292183393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A8D2-1AEF-4947-B0D7-2D37BC7C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https://www.healthsystemtracker.org/chart-collection/health-spending-u-s-compare-countries/#Health%20consumption%20expenditures%20as%20percent%20of%20GDP,%201970-2021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gbd-compare/" TargetMode="External"/><Relationship Id="rId2" Type="http://schemas.openxmlformats.org/officeDocument/2006/relationships/hyperlink" Target="https://vizhub.healthdata.org/de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" TargetMode="External"/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</a:t>
            </a:r>
            <a:r>
              <a:rPr lang="en-US" dirty="0" smtClean="0"/>
              <a:t>204: Tue/</a:t>
            </a:r>
            <a:r>
              <a:rPr lang="en-US" dirty="0" err="1" smtClean="0"/>
              <a:t>Thur</a:t>
            </a:r>
            <a:r>
              <a:rPr lang="en-US" dirty="0" smtClean="0"/>
              <a:t> </a:t>
            </a:r>
            <a:r>
              <a:rPr lang="en-US" dirty="0"/>
              <a:t>9</a:t>
            </a:r>
            <a:r>
              <a:rPr lang="en-US" dirty="0" smtClean="0"/>
              <a:t>:30 </a:t>
            </a:r>
            <a:r>
              <a:rPr lang="en-US" dirty="0"/>
              <a:t>AM 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</a:t>
            </a:r>
            <a:r>
              <a:rPr lang="en-US" dirty="0" smtClean="0"/>
              <a:t>W 4-6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</a:t>
            </a:r>
            <a:r>
              <a:rPr lang="en-US" dirty="0" smtClean="0"/>
              <a:t>Expenditures (Preston Curve)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did th</a:t>
            </a:r>
            <a:r>
              <a:rPr lang="en-US" dirty="0" smtClean="0"/>
              <a:t>e United States become an outlier?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bad that the United States is an outlier</a:t>
            </a:r>
            <a:r>
              <a:rPr lang="en-US" dirty="0" smtClean="0"/>
              <a:t>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 smtClean="0"/>
              <a:t>Why is the United States an outlier?</a:t>
            </a:r>
          </a:p>
          <a:p>
            <a:pPr lvl="1"/>
            <a:r>
              <a:rPr lang="en-US" dirty="0" smtClean="0"/>
              <a:t>Diversity? </a:t>
            </a:r>
            <a:r>
              <a:rPr lang="en-US" dirty="0" smtClean="0"/>
              <a:t>Inequality?</a:t>
            </a:r>
          </a:p>
          <a:p>
            <a:pPr lvl="1"/>
            <a:r>
              <a:rPr lang="en-US" dirty="0" smtClean="0"/>
              <a:t>Path dependence of United States Healthcare Policy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care in the US is </a:t>
            </a:r>
            <a:r>
              <a:rPr lang="en-US" dirty="0" smtClean="0"/>
              <a:t>(was?) </a:t>
            </a:r>
            <a:r>
              <a:rPr lang="en-US" dirty="0" smtClean="0"/>
              <a:t>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-24295"/>
            <a:ext cx="11088647" cy="69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-124321"/>
            <a:ext cx="10640910" cy="71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" y="-24295"/>
            <a:ext cx="10745700" cy="69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1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1" y="-167190"/>
            <a:ext cx="10593278" cy="71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-479"/>
            <a:ext cx="10717121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-181479"/>
            <a:ext cx="10717121" cy="72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insurance insuring?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 annual average expenditure on health care in 2022</a:t>
            </a:r>
          </a:p>
          <a:p>
            <a:pPr lvl="1"/>
            <a:r>
              <a:rPr lang="en-US" dirty="0" smtClean="0"/>
              <a:t>$13,493 – 17.3% of the GDP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do we measure as percent of GDP?</a:t>
            </a:r>
          </a:p>
          <a:p>
            <a:endParaRPr lang="en-US" dirty="0"/>
          </a:p>
          <a:p>
            <a:r>
              <a:rPr lang="en-US" dirty="0" smtClean="0"/>
              <a:t>How does this vary? Who costs more, less?</a:t>
            </a:r>
          </a:p>
          <a:p>
            <a:pPr lvl="1"/>
            <a:r>
              <a:rPr lang="en-US" dirty="0" smtClean="0"/>
              <a:t>Average expenditure per person is about 10% lower for people aged 20-65 than the average, over 50% lower for people aged 20-24 than the average, and about 15% higher for women than men (why?)</a:t>
            </a:r>
          </a:p>
          <a:p>
            <a:pPr lvl="1"/>
            <a:r>
              <a:rPr lang="en-US" dirty="0">
                <a:hlinkClick r:id="rId2"/>
              </a:rPr>
              <a:t>https://vizhub.healthdata.org/dex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https://vizhub.healthdata.org/gbd-compare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7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Introductions:</a:t>
            </a:r>
          </a:p>
          <a:p>
            <a:pPr lvl="1"/>
            <a:r>
              <a:rPr lang="en-US" dirty="0" smtClean="0"/>
              <a:t>What is your name and major?</a:t>
            </a:r>
          </a:p>
          <a:p>
            <a:pPr lvl="1"/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show, movie, book, podcast) that are explain something about you?</a:t>
            </a:r>
          </a:p>
          <a:p>
            <a:pPr lvl="1"/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42634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health expenditure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0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</a:t>
            </a:r>
            <a:r>
              <a:rPr lang="en-US" dirty="0" smtClean="0"/>
              <a:t>.</a:t>
            </a:r>
          </a:p>
          <a:p>
            <a:r>
              <a:rPr lang="en-US" dirty="0" err="1"/>
              <a:t>Allemani</a:t>
            </a:r>
            <a:r>
              <a:rPr lang="en-US" dirty="0"/>
              <a:t>, Claudia, Tomohiro Matsuda, Veronica Di Carlo, Rhea </a:t>
            </a:r>
            <a:r>
              <a:rPr lang="en-US" dirty="0" err="1"/>
              <a:t>Harewood</a:t>
            </a:r>
            <a:r>
              <a:rPr lang="en-US" dirty="0"/>
              <a:t>, Melissa </a:t>
            </a:r>
            <a:r>
              <a:rPr lang="en-US" dirty="0" err="1"/>
              <a:t>Matz</a:t>
            </a:r>
            <a:r>
              <a:rPr lang="en-US" dirty="0"/>
              <a:t>, Maja </a:t>
            </a:r>
            <a:r>
              <a:rPr lang="en-US" dirty="0" err="1"/>
              <a:t>Nikšić</a:t>
            </a:r>
            <a:r>
              <a:rPr lang="en-US" dirty="0"/>
              <a:t>, Audrey Bonaventure et al. "Global surveillance of trends in cancer survival 2000–14 (CONCORD-3): analysis of individual records for 37 513 025 patients diagnosed with one of 18 cancers from 322 population-based registries in 71 countries." </a:t>
            </a:r>
            <a:r>
              <a:rPr lang="en-US" i="1" dirty="0"/>
              <a:t>The Lancet</a:t>
            </a:r>
            <a:r>
              <a:rPr lang="en-US" dirty="0"/>
              <a:t> 391, no. 10125 (2018): 1023-1075.</a:t>
            </a:r>
            <a:endParaRPr lang="en-US" dirty="0"/>
          </a:p>
          <a:p>
            <a:r>
              <a:rPr lang="en-US" dirty="0" smtClean="0"/>
              <a:t>Indicators</a:t>
            </a:r>
            <a:r>
              <a:rPr lang="en-US" dirty="0"/>
              <a:t>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3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0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Homework (10 points each)</a:t>
            </a:r>
          </a:p>
          <a:p>
            <a:pPr lvl="2"/>
            <a:r>
              <a:rPr lang="en-US" dirty="0" smtClean="0"/>
              <a:t>Due on Wednesdays?</a:t>
            </a:r>
          </a:p>
          <a:p>
            <a:pPr lvl="3"/>
            <a:r>
              <a:rPr lang="en-US" dirty="0" smtClean="0"/>
              <a:t>One week grace period</a:t>
            </a:r>
          </a:p>
          <a:p>
            <a:pPr lvl="3"/>
            <a:r>
              <a:rPr lang="en-US" dirty="0" smtClean="0"/>
              <a:t>After one week, one point will be deducted</a:t>
            </a:r>
          </a:p>
          <a:p>
            <a:pPr lvl="1"/>
            <a:r>
              <a:rPr lang="en-US" dirty="0" smtClean="0"/>
              <a:t>Quizzes? </a:t>
            </a:r>
            <a:r>
              <a:rPr lang="en-US" dirty="0" smtClean="0"/>
              <a:t>(10 points each)</a:t>
            </a:r>
          </a:p>
          <a:p>
            <a:pPr lvl="2"/>
            <a:r>
              <a:rPr lang="en-US" dirty="0" smtClean="0"/>
              <a:t>About once a week</a:t>
            </a:r>
          </a:p>
          <a:p>
            <a:pPr lvl="2"/>
            <a:r>
              <a:rPr lang="en-US" dirty="0" smtClean="0"/>
              <a:t>Open note/open internet/open friend</a:t>
            </a:r>
          </a:p>
          <a:p>
            <a:pPr lvl="1"/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Google Docs sign ups</a:t>
            </a:r>
          </a:p>
          <a:p>
            <a:pPr lvl="1"/>
            <a:r>
              <a:rPr lang="en-US" dirty="0" smtClean="0"/>
              <a:t>Midterm</a:t>
            </a:r>
          </a:p>
          <a:p>
            <a:pPr lvl="2"/>
            <a:r>
              <a:rPr lang="en-US" dirty="0" smtClean="0"/>
              <a:t>March 7!</a:t>
            </a:r>
            <a:endParaRPr lang="en-US" dirty="0" smtClean="0"/>
          </a:p>
          <a:p>
            <a:pPr lvl="1"/>
            <a:r>
              <a:rPr lang="en-US" dirty="0" smtClean="0"/>
              <a:t>Final Paper</a:t>
            </a:r>
          </a:p>
          <a:p>
            <a:pPr lvl="1"/>
            <a:r>
              <a:rPr lang="en-US" dirty="0" smtClean="0"/>
              <a:t>Final </a:t>
            </a:r>
            <a:r>
              <a:rPr lang="en-US" dirty="0" smtClean="0"/>
              <a:t>Exam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Social Insurance 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and why does social insurance exist?</a:t>
            </a:r>
          </a:p>
          <a:p>
            <a:pPr lvl="1"/>
            <a:r>
              <a:rPr lang="en-US" dirty="0" smtClean="0"/>
              <a:t>Justifications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 is the current state of health and social insurance in the US?</a:t>
            </a:r>
          </a:p>
          <a:p>
            <a:pPr lvl="1"/>
            <a:r>
              <a:rPr lang="en-US" dirty="0" smtClean="0"/>
              <a:t>Particular focus on the ACA (Medicaid expansion, health exchanges)</a:t>
            </a:r>
          </a:p>
          <a:p>
            <a:r>
              <a:rPr lang="en-US" dirty="0" smtClean="0"/>
              <a:t>What is the future of health and social insurance?</a:t>
            </a:r>
          </a:p>
          <a:p>
            <a:pPr lvl="1"/>
            <a:r>
              <a:rPr lang="en-US" dirty="0" smtClean="0"/>
              <a:t>Trends in insurance products</a:t>
            </a:r>
          </a:p>
          <a:p>
            <a:pPr lvl="1"/>
            <a:r>
              <a:rPr lang="en-US" dirty="0" smtClean="0"/>
              <a:t>Reform proposals</a:t>
            </a:r>
          </a:p>
          <a:p>
            <a:pPr lvl="1"/>
            <a:r>
              <a:rPr lang="en-US" dirty="0" smtClean="0"/>
              <a:t>International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</a:t>
            </a:r>
            <a:r>
              <a:rPr lang="en-US" dirty="0" smtClean="0"/>
              <a:t>growing</a:t>
            </a:r>
          </a:p>
          <a:p>
            <a:pPr lvl="2"/>
            <a:r>
              <a:rPr lang="en-US" dirty="0" smtClean="0"/>
              <a:t>What does that mean?</a:t>
            </a:r>
          </a:p>
          <a:p>
            <a:pPr lvl="2"/>
            <a:endParaRPr lang="en-US" dirty="0" smtClean="0"/>
          </a:p>
          <a:p>
            <a:r>
              <a:rPr lang="en-US" dirty="0"/>
              <a:t>US annual average expenditure on health care in 2022</a:t>
            </a:r>
          </a:p>
          <a:p>
            <a:pPr lvl="1"/>
            <a:r>
              <a:rPr lang="en-US" dirty="0"/>
              <a:t>$13,493 – 17.3% of the GDP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United States is </a:t>
            </a:r>
            <a:r>
              <a:rPr lang="en-US" dirty="0" smtClean="0"/>
              <a:t>different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Contemplation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2" y="1450785"/>
            <a:ext cx="10999466" cy="49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25209</TotalTime>
  <Words>690</Words>
  <Application>Microsoft Office PowerPoint</Application>
  <PresentationFormat>Widescreen</PresentationFormat>
  <Paragraphs>131</Paragraphs>
  <Slides>22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HCMI 4225: Health and Social Insurance</vt:lpstr>
      <vt:lpstr>PowerPoint Presentation</vt:lpstr>
      <vt:lpstr>PowerPoint Presentation</vt:lpstr>
      <vt:lpstr>Health and Social Insurance Course Topics</vt:lpstr>
      <vt:lpstr>Health Landscape and Health Costs</vt:lpstr>
      <vt:lpstr>Contemplation Question</vt:lpstr>
      <vt:lpstr>US Health Expenditure</vt:lpstr>
      <vt:lpstr>Comparing National Health Expenditures</vt:lpstr>
      <vt:lpstr>Comparing National Health Expenditures</vt:lpstr>
      <vt:lpstr>Comparing National Health Expenditures (Preston Curve)</vt:lpstr>
      <vt:lpstr>Unresolved Question</vt:lpstr>
      <vt:lpstr>Hospital care in the US is (was?) excellent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health insurance insuring?</vt:lpstr>
      <vt:lpstr>Health Care Costs by Age, Sex, and Disease</vt:lpstr>
      <vt:lpstr>What did we learn?</vt:lpstr>
      <vt:lpstr>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54</cp:revision>
  <dcterms:created xsi:type="dcterms:W3CDTF">2018-08-26T19:46:47Z</dcterms:created>
  <dcterms:modified xsi:type="dcterms:W3CDTF">2024-01-16T14:15:54Z</dcterms:modified>
</cp:coreProperties>
</file>