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2" r:id="rId26"/>
    <p:sldId id="283" r:id="rId27"/>
    <p:sldId id="284" r:id="rId28"/>
    <p:sldId id="285" r:id="rId29"/>
    <p:sldId id="286" r:id="rId30"/>
    <p:sldId id="287" r:id="rId31"/>
    <p:sldId id="288" r:id="rId32"/>
    <p:sldId id="289" r:id="rId33"/>
    <p:sldId id="276"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7" r:id="rId91"/>
    <p:sldId id="348" r:id="rId92"/>
    <p:sldId id="349"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06" d="100"/>
          <a:sy n="106" d="100"/>
        </p:scale>
        <p:origin x="120" y="204"/>
      </p:cViewPr>
      <p:guideLst/>
    </p:cSldViewPr>
  </p:slideViewPr>
  <p:notesTextViewPr>
    <p:cViewPr>
      <p:scale>
        <a:sx n="1" d="1"/>
        <a:sy n="1" d="1"/>
      </p:scale>
      <p:origin x="0" y="0"/>
    </p:cViewPr>
  </p:notesTextViewPr>
  <p:notesViewPr>
    <p:cSldViewPr snapToGrid="0">
      <p:cViewPr varScale="1">
        <p:scale>
          <a:sx n="96" d="100"/>
          <a:sy n="96"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75D60-EF9F-4A47-A49B-5396FE52555C}"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53351-50FF-4FC9-AAD8-5F7C0C19B1C5}" type="slidenum">
              <a:rPr lang="en-US" smtClean="0"/>
              <a:t>‹#›</a:t>
            </a:fld>
            <a:endParaRPr lang="en-US"/>
          </a:p>
        </p:txBody>
      </p:sp>
    </p:spTree>
    <p:extLst>
      <p:ext uri="{BB962C8B-B14F-4D97-AF65-F5344CB8AC3E}">
        <p14:creationId xmlns:p14="http://schemas.microsoft.com/office/powerpoint/2010/main" val="235898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f7odiGPRBqc"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https://www.youtube.com/watch?v=f7odiGPRBqc</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15</a:t>
            </a:fld>
            <a:endParaRPr lang="en-US"/>
          </a:p>
        </p:txBody>
      </p:sp>
    </p:spTree>
    <p:extLst>
      <p:ext uri="{BB962C8B-B14F-4D97-AF65-F5344CB8AC3E}">
        <p14:creationId xmlns:p14="http://schemas.microsoft.com/office/powerpoint/2010/main" val="46026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https://www.youtube.com/watch?v=IzjWk1DD6gE</a:t>
            </a:r>
          </a:p>
          <a:p>
            <a:r>
              <a:rPr lang="en-US" dirty="0" smtClean="0"/>
              <a:t>https://www.youtube.com/watch?v=l4zfEkKs2ZM</a:t>
            </a:r>
          </a:p>
          <a:p>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34</a:t>
            </a:fld>
            <a:endParaRPr lang="en-US"/>
          </a:p>
        </p:txBody>
      </p:sp>
    </p:spTree>
    <p:extLst>
      <p:ext uri="{BB962C8B-B14F-4D97-AF65-F5344CB8AC3E}">
        <p14:creationId xmlns:p14="http://schemas.microsoft.com/office/powerpoint/2010/main" val="428892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549735-988B-45E5-827E-09C983918F5F}"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549735-988B-45E5-827E-09C983918F5F}"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549735-988B-45E5-827E-09C983918F5F}"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549735-988B-45E5-827E-09C983918F5F}"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1/22/2024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msKSTzmQxk" TargetMode="External"/><Relationship Id="rId2" Type="http://schemas.openxmlformats.org/officeDocument/2006/relationships/hyperlink" Target="https://www.youtube.com/watch?v=qrNDwyj4u1w"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youtube.com/watch?v=Lp-3CQ6ZD4k"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s://archive.org/details/socialinsurancew00rubiial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HCMI 4225: History of Public Health Insurance in the US</a:t>
            </a:r>
          </a:p>
        </p:txBody>
      </p:sp>
      <p:sp>
        <p:nvSpPr>
          <p:cNvPr id="3" name="Subtitle 2"/>
          <p:cNvSpPr>
            <a:spLocks noGrp="1"/>
          </p:cNvSpPr>
          <p:nvPr>
            <p:ph type="subTitle" idx="1"/>
          </p:nvPr>
        </p:nvSpPr>
        <p:spPr/>
        <p:txBody>
          <a:bodyPr/>
          <a:lstStyle/>
          <a:p>
            <a:r>
              <a:rPr lang="en-US" dirty="0"/>
              <a:t>BUSN </a:t>
            </a:r>
            <a:r>
              <a:rPr lang="en-US" dirty="0" smtClean="0"/>
              <a:t>204: Tue/</a:t>
            </a:r>
            <a:r>
              <a:rPr lang="en-US" dirty="0" err="1" smtClean="0"/>
              <a:t>Thur</a:t>
            </a:r>
            <a:r>
              <a:rPr lang="en-US" dirty="0" smtClean="0"/>
              <a:t> </a:t>
            </a:r>
            <a:r>
              <a:rPr lang="en-US" dirty="0"/>
              <a:t>9</a:t>
            </a:r>
            <a:r>
              <a:rPr lang="en-US" dirty="0" smtClean="0"/>
              <a:t>:30 </a:t>
            </a:r>
            <a:r>
              <a:rPr lang="en-US" dirty="0"/>
              <a:t>PM – </a:t>
            </a:r>
            <a:r>
              <a:rPr lang="en-US" dirty="0" smtClean="0"/>
              <a:t>10:45 AM</a:t>
            </a:r>
            <a:endParaRPr lang="en-US" dirty="0"/>
          </a:p>
          <a:p>
            <a:r>
              <a:rPr lang="en-US" dirty="0"/>
              <a:t>Shane Murphy – </a:t>
            </a:r>
            <a:r>
              <a:rPr lang="en-US" dirty="0">
                <a:hlinkClick r:id="rId2"/>
              </a:rPr>
              <a:t>shane@uconn.edu</a:t>
            </a:r>
            <a:endParaRPr lang="en-US" dirty="0"/>
          </a:p>
          <a:p>
            <a:endParaRPr lang="en-US" dirty="0"/>
          </a:p>
          <a:p>
            <a:endParaRPr lang="en-US" dirty="0"/>
          </a:p>
        </p:txBody>
      </p:sp>
      <p:pic>
        <p:nvPicPr>
          <p:cNvPr id="1026" name="Picture 2" descr="https://trip-photo.runkeeper.com/mrdUWYtUdrPH4znTxBsrMPC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1466" y="4438414"/>
            <a:ext cx="3226114" cy="2419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512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Maternalist</a:t>
            </a:r>
            <a:r>
              <a:rPr lang="en-US" dirty="0" smtClean="0"/>
              <a:t> movement</a:t>
            </a:r>
            <a:endParaRPr lang="en-US" dirty="0"/>
          </a:p>
        </p:txBody>
      </p:sp>
      <p:sp>
        <p:nvSpPr>
          <p:cNvPr id="3" name="Content Placeholder 2"/>
          <p:cNvSpPr>
            <a:spLocks noGrp="1"/>
          </p:cNvSpPr>
          <p:nvPr>
            <p:ph idx="1"/>
          </p:nvPr>
        </p:nvSpPr>
        <p:spPr/>
        <p:txBody>
          <a:bodyPr>
            <a:normAutofit lnSpcReduction="10000"/>
          </a:bodyPr>
          <a:lstStyle/>
          <a:p>
            <a:r>
              <a:rPr lang="en-US" dirty="0"/>
              <a:t>However, </a:t>
            </a:r>
            <a:r>
              <a:rPr lang="en-US" dirty="0" err="1"/>
              <a:t>maternalist</a:t>
            </a:r>
            <a:r>
              <a:rPr lang="en-US" dirty="0"/>
              <a:t> welfare state did begin to </a:t>
            </a:r>
            <a:r>
              <a:rPr lang="en-US" dirty="0" smtClean="0"/>
              <a:t>form</a:t>
            </a:r>
          </a:p>
          <a:p>
            <a:r>
              <a:rPr lang="en-US" dirty="0" smtClean="0"/>
              <a:t>In </a:t>
            </a:r>
            <a:r>
              <a:rPr lang="en-US" dirty="0"/>
              <a:t>the early 1900s, women's organizations grew in strength, pushing for women's rights as well as increased social protection for </a:t>
            </a:r>
            <a:r>
              <a:rPr lang="en-US" dirty="0" smtClean="0"/>
              <a:t>women</a:t>
            </a:r>
          </a:p>
          <a:p>
            <a:r>
              <a:rPr lang="en-US" dirty="0" smtClean="0"/>
              <a:t>Both </a:t>
            </a:r>
            <a:r>
              <a:rPr lang="en-US" dirty="0"/>
              <a:t>of these issues were cross-cutting, middle class women were aware of the possibility of destitution </a:t>
            </a:r>
            <a:endParaRPr lang="en-US" dirty="0" smtClean="0"/>
          </a:p>
          <a:p>
            <a:r>
              <a:rPr lang="en-US" dirty="0" err="1" smtClean="0"/>
              <a:t>Maternalist</a:t>
            </a:r>
            <a:r>
              <a:rPr lang="en-US" dirty="0" smtClean="0"/>
              <a:t> </a:t>
            </a:r>
            <a:r>
              <a:rPr lang="en-US" dirty="0"/>
              <a:t>social organization was advocated especially by groups such </a:t>
            </a:r>
            <a:r>
              <a:rPr lang="en-US" dirty="0" smtClean="0"/>
              <a:t>as:</a:t>
            </a:r>
          </a:p>
          <a:p>
            <a:pPr lvl="1"/>
            <a:r>
              <a:rPr lang="en-US" dirty="0" smtClean="0"/>
              <a:t>National </a:t>
            </a:r>
            <a:r>
              <a:rPr lang="en-US" dirty="0"/>
              <a:t>Child Labor Committee, National Consumers League, the General Federation of Women's Clubs, the National Congress of Mothers, and the Daughters of the American Revolution.</a:t>
            </a:r>
            <a:br>
              <a:rPr lang="en-US" dirty="0"/>
            </a:br>
            <a:endParaRPr lang="en-US" dirty="0"/>
          </a:p>
        </p:txBody>
      </p:sp>
    </p:spTree>
    <p:extLst>
      <p:ext uri="{BB962C8B-B14F-4D97-AF65-F5344CB8AC3E}">
        <p14:creationId xmlns:p14="http://schemas.microsoft.com/office/powerpoint/2010/main" val="2199331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a:t>
            </a:r>
            <a:r>
              <a:rPr lang="en-US" dirty="0" err="1" smtClean="0"/>
              <a:t>maternalist</a:t>
            </a:r>
            <a:r>
              <a:rPr lang="en-US" dirty="0" smtClean="0"/>
              <a:t> and fraternal social organization</a:t>
            </a:r>
            <a:endParaRPr lang="en-US" dirty="0"/>
          </a:p>
        </p:txBody>
      </p:sp>
      <p:sp>
        <p:nvSpPr>
          <p:cNvPr id="3" name="Content Placeholder 2"/>
          <p:cNvSpPr>
            <a:spLocks noGrp="1"/>
          </p:cNvSpPr>
          <p:nvPr>
            <p:ph idx="1"/>
          </p:nvPr>
        </p:nvSpPr>
        <p:spPr/>
        <p:txBody>
          <a:bodyPr/>
          <a:lstStyle/>
          <a:p>
            <a:r>
              <a:rPr lang="en-US" dirty="0"/>
              <a:t>Male dominated social groups cut across class and </a:t>
            </a:r>
            <a:r>
              <a:rPr lang="en-US" dirty="0" smtClean="0"/>
              <a:t>region</a:t>
            </a:r>
          </a:p>
          <a:p>
            <a:r>
              <a:rPr lang="en-US" dirty="0" smtClean="0"/>
              <a:t>But </a:t>
            </a:r>
            <a:r>
              <a:rPr lang="en-US" dirty="0"/>
              <a:t>middle class female dominated groups formed with religious, charitable, and welfare </a:t>
            </a:r>
            <a:r>
              <a:rPr lang="en-US" dirty="0" smtClean="0"/>
              <a:t>purposes</a:t>
            </a:r>
          </a:p>
          <a:p>
            <a:r>
              <a:rPr lang="en-US" dirty="0" smtClean="0"/>
              <a:t>Task </a:t>
            </a:r>
            <a:r>
              <a:rPr lang="en-US" dirty="0"/>
              <a:t>of shaping public opinion was key both in influencing legislatures to act and influencing courts to </a:t>
            </a:r>
            <a:r>
              <a:rPr lang="en-US" dirty="0" smtClean="0"/>
              <a:t>accept</a:t>
            </a:r>
          </a:p>
          <a:p>
            <a:r>
              <a:rPr lang="en-US" dirty="0" smtClean="0"/>
              <a:t>This </a:t>
            </a:r>
            <a:r>
              <a:rPr lang="en-US" dirty="0"/>
              <a:t>was in contrast with courts striking down laws intended to shield unions, regulate working conditions, and regulate the market</a:t>
            </a:r>
            <a:br>
              <a:rPr lang="en-US" dirty="0"/>
            </a:br>
            <a:r>
              <a:rPr lang="en-US" dirty="0"/>
              <a:t/>
            </a:r>
            <a:br>
              <a:rPr lang="en-US" dirty="0"/>
            </a:br>
            <a:endParaRPr lang="en-US" dirty="0"/>
          </a:p>
        </p:txBody>
      </p:sp>
    </p:spTree>
    <p:extLst>
      <p:ext uri="{BB962C8B-B14F-4D97-AF65-F5344CB8AC3E}">
        <p14:creationId xmlns:p14="http://schemas.microsoft.com/office/powerpoint/2010/main" val="2153160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medical systems</a:t>
            </a:r>
            <a:endParaRPr lang="en-US" dirty="0"/>
          </a:p>
        </p:txBody>
      </p:sp>
      <p:sp>
        <p:nvSpPr>
          <p:cNvPr id="3" name="Content Placeholder 2"/>
          <p:cNvSpPr>
            <a:spLocks noGrp="1"/>
          </p:cNvSpPr>
          <p:nvPr>
            <p:ph idx="1"/>
          </p:nvPr>
        </p:nvSpPr>
        <p:spPr/>
        <p:txBody>
          <a:bodyPr/>
          <a:lstStyle/>
          <a:p>
            <a:r>
              <a:rPr lang="en-US" dirty="0" smtClean="0"/>
              <a:t>Poorhouses/workhouses/</a:t>
            </a:r>
            <a:r>
              <a:rPr lang="en-US" dirty="0" err="1" smtClean="0"/>
              <a:t>pesthouses</a:t>
            </a:r>
            <a:endParaRPr lang="en-US" dirty="0" smtClean="0"/>
          </a:p>
          <a:p>
            <a:r>
              <a:rPr lang="en-US" dirty="0" smtClean="0"/>
              <a:t>Urban public hospitals systems</a:t>
            </a:r>
          </a:p>
          <a:p>
            <a:pPr lvl="1"/>
            <a:r>
              <a:rPr lang="en-US" dirty="0" smtClean="0"/>
              <a:t>Funded by cities</a:t>
            </a:r>
          </a:p>
          <a:p>
            <a:pPr lvl="1"/>
            <a:r>
              <a:rPr lang="en-US" dirty="0" smtClean="0"/>
              <a:t>Staffing supplemented by medical students</a:t>
            </a:r>
          </a:p>
          <a:p>
            <a:r>
              <a:rPr lang="en-US" dirty="0" smtClean="0"/>
              <a:t>Limited willingness of counties and states to subsidize local systems before the Progressive Era (1890s-1916)</a:t>
            </a:r>
            <a:endParaRPr lang="en-US" dirty="0"/>
          </a:p>
        </p:txBody>
      </p:sp>
    </p:spTree>
    <p:extLst>
      <p:ext uri="{BB962C8B-B14F-4D97-AF65-F5344CB8AC3E}">
        <p14:creationId xmlns:p14="http://schemas.microsoft.com/office/powerpoint/2010/main" val="15046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Bureau (1912)</a:t>
            </a:r>
            <a:endParaRPr lang="en-US" dirty="0"/>
          </a:p>
        </p:txBody>
      </p:sp>
      <p:sp>
        <p:nvSpPr>
          <p:cNvPr id="3" name="Content Placeholder 2"/>
          <p:cNvSpPr>
            <a:spLocks noGrp="1"/>
          </p:cNvSpPr>
          <p:nvPr>
            <p:ph idx="1"/>
          </p:nvPr>
        </p:nvSpPr>
        <p:spPr/>
        <p:txBody>
          <a:bodyPr/>
          <a:lstStyle/>
          <a:p>
            <a:r>
              <a:rPr lang="en-US" dirty="0"/>
              <a:t>The Children's Bureau was a key federal program that resulted from this </a:t>
            </a:r>
            <a:r>
              <a:rPr lang="en-US" dirty="0" smtClean="0"/>
              <a:t>effort</a:t>
            </a:r>
          </a:p>
          <a:p>
            <a:pPr lvl="1"/>
            <a:r>
              <a:rPr lang="en-US" dirty="0" smtClean="0"/>
              <a:t>Key </a:t>
            </a:r>
            <a:r>
              <a:rPr lang="en-US" dirty="0"/>
              <a:t>leaders were Lillian Ward (Nurse, worked at </a:t>
            </a:r>
            <a:r>
              <a:rPr lang="en-US" dirty="0" smtClean="0"/>
              <a:t>juvenile </a:t>
            </a:r>
            <a:r>
              <a:rPr lang="en-US" dirty="0"/>
              <a:t>wards, mental health advocate, co-founder of NAACP), Jane Addams (First US </a:t>
            </a:r>
            <a:r>
              <a:rPr lang="en-US" dirty="0" smtClean="0"/>
              <a:t>female </a:t>
            </a:r>
            <a:r>
              <a:rPr lang="en-US" dirty="0"/>
              <a:t>Peace Prize winner, cofounder of ACLU, city-level activist, Hull settlement house), Florence Kelley (labor advocate, cofounder NAACP, congressional advocate), and Julia Lothrop (social worker training, supported AALL push for greater public health insurance, Juvenile courts, first head of the Children's Bureau)</a:t>
            </a:r>
            <a:br>
              <a:rPr lang="en-US" dirty="0"/>
            </a:br>
            <a:endParaRPr lang="en-US" dirty="0"/>
          </a:p>
        </p:txBody>
      </p:sp>
    </p:spTree>
    <p:extLst>
      <p:ext uri="{BB962C8B-B14F-4D97-AF65-F5344CB8AC3E}">
        <p14:creationId xmlns:p14="http://schemas.microsoft.com/office/powerpoint/2010/main" val="12073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federal programs</a:t>
            </a:r>
            <a:endParaRPr lang="en-US" dirty="0"/>
          </a:p>
        </p:txBody>
      </p:sp>
      <p:sp>
        <p:nvSpPr>
          <p:cNvPr id="3" name="Content Placeholder 2"/>
          <p:cNvSpPr>
            <a:spLocks noGrp="1"/>
          </p:cNvSpPr>
          <p:nvPr>
            <p:ph idx="1"/>
          </p:nvPr>
        </p:nvSpPr>
        <p:spPr>
          <a:xfrm>
            <a:off x="838200" y="1825624"/>
            <a:ext cx="10515600" cy="4769139"/>
          </a:xfrm>
        </p:spPr>
        <p:txBody>
          <a:bodyPr>
            <a:normAutofit fontScale="85000" lnSpcReduction="20000"/>
          </a:bodyPr>
          <a:lstStyle/>
          <a:p>
            <a:r>
              <a:rPr lang="en-US" dirty="0"/>
              <a:t>Children's </a:t>
            </a:r>
            <a:r>
              <a:rPr lang="en-US" dirty="0" smtClean="0"/>
              <a:t>Bureau:</a:t>
            </a:r>
          </a:p>
          <a:p>
            <a:pPr lvl="1"/>
            <a:r>
              <a:rPr lang="en-US" dirty="0" smtClean="0"/>
              <a:t>Birth </a:t>
            </a:r>
            <a:r>
              <a:rPr lang="en-US" dirty="0"/>
              <a:t>registration</a:t>
            </a:r>
            <a:br>
              <a:rPr lang="en-US" dirty="0"/>
            </a:br>
            <a:r>
              <a:rPr lang="en-US" dirty="0"/>
              <a:t>Infant health campaigns</a:t>
            </a:r>
            <a:br>
              <a:rPr lang="en-US" dirty="0"/>
            </a:br>
            <a:r>
              <a:rPr lang="en-US" dirty="0"/>
              <a:t>commissioned studies</a:t>
            </a:r>
            <a:br>
              <a:rPr lang="en-US" dirty="0"/>
            </a:br>
            <a:r>
              <a:rPr lang="en-US" dirty="0"/>
              <a:t>Advocated for child labor protection - Keating Owen Act (1917-1918)</a:t>
            </a:r>
            <a:br>
              <a:rPr lang="en-US" dirty="0"/>
            </a:br>
            <a:r>
              <a:rPr lang="en-US" dirty="0"/>
              <a:t>Sheppard-Towner Act (1921-1929)</a:t>
            </a:r>
            <a:br>
              <a:rPr lang="en-US" dirty="0"/>
            </a:br>
            <a:r>
              <a:rPr lang="en-US" dirty="0"/>
              <a:t>New </a:t>
            </a:r>
            <a:r>
              <a:rPr lang="en-US" dirty="0" smtClean="0"/>
              <a:t>Deal</a:t>
            </a:r>
          </a:p>
          <a:p>
            <a:r>
              <a:rPr lang="en-US" dirty="0"/>
              <a:t>Sheppard-Towner </a:t>
            </a:r>
            <a:r>
              <a:rPr lang="en-US" dirty="0" smtClean="0"/>
              <a:t>Act</a:t>
            </a:r>
          </a:p>
          <a:p>
            <a:pPr lvl="1"/>
            <a:r>
              <a:rPr lang="en-US" dirty="0" smtClean="0"/>
              <a:t>Midwife </a:t>
            </a:r>
            <a:r>
              <a:rPr lang="en-US" dirty="0"/>
              <a:t>training programs, licensing, and enforcement</a:t>
            </a:r>
            <a:br>
              <a:rPr lang="en-US" dirty="0"/>
            </a:br>
            <a:r>
              <a:rPr lang="en-US" dirty="0"/>
              <a:t>Parent education through traveling health demonstrations, health centers, home visits, correspondence courses, and classes</a:t>
            </a:r>
            <a:br>
              <a:rPr lang="en-US" dirty="0"/>
            </a:br>
            <a:r>
              <a:rPr lang="en-US" dirty="0"/>
              <a:t>Establishment of standards and licensing procedures for maternity homes</a:t>
            </a:r>
            <a:br>
              <a:rPr lang="en-US" dirty="0"/>
            </a:br>
            <a:r>
              <a:rPr lang="en-US" dirty="0"/>
              <a:t>Data collection on maternal and infant </a:t>
            </a:r>
            <a:r>
              <a:rPr lang="en-US" dirty="0" smtClean="0"/>
              <a:t>mortality</a:t>
            </a:r>
          </a:p>
          <a:p>
            <a:r>
              <a:rPr lang="en-US" dirty="0"/>
              <a:t>Lacked elite support:</a:t>
            </a:r>
            <a:br>
              <a:rPr lang="en-US" dirty="0"/>
            </a:br>
            <a:r>
              <a:rPr lang="en-US" dirty="0"/>
              <a:t>Keating Owen Act (1917-1918) - Killed by the Supreme Court</a:t>
            </a:r>
            <a:br>
              <a:rPr lang="en-US" dirty="0"/>
            </a:br>
            <a:r>
              <a:rPr lang="en-US" dirty="0"/>
              <a:t>Sheppard-Towner Act (1921-1929) - </a:t>
            </a:r>
            <a:r>
              <a:rPr lang="en-US" dirty="0" err="1"/>
              <a:t>Sunsetted</a:t>
            </a:r>
            <a:r>
              <a:rPr lang="en-US" dirty="0"/>
              <a:t>/failed to be </a:t>
            </a:r>
            <a:r>
              <a:rPr lang="en-US" dirty="0" smtClean="0"/>
              <a:t>renewed</a:t>
            </a:r>
          </a:p>
          <a:p>
            <a:pPr lvl="1"/>
            <a:r>
              <a:rPr lang="en-US" dirty="0" smtClean="0"/>
              <a:t>Opposed by AMA general congress – supported by </a:t>
            </a:r>
            <a:r>
              <a:rPr lang="en-US" dirty="0" err="1" smtClean="0"/>
              <a:t>Pedriatic</a:t>
            </a:r>
            <a:r>
              <a:rPr lang="en-US" dirty="0" smtClean="0"/>
              <a:t> section</a:t>
            </a:r>
            <a:r>
              <a:rPr lang="en-US" dirty="0"/>
              <a:t/>
            </a:r>
            <a:br>
              <a:rPr lang="en-US" dirty="0"/>
            </a:br>
            <a:endParaRPr lang="en-US" dirty="0"/>
          </a:p>
        </p:txBody>
      </p:sp>
    </p:spTree>
    <p:extLst>
      <p:ext uri="{BB962C8B-B14F-4D97-AF65-F5344CB8AC3E}">
        <p14:creationId xmlns:p14="http://schemas.microsoft.com/office/powerpoint/2010/main" val="169391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r>
              <a:rPr lang="en-US" baseline="30000" dirty="0" smtClean="0"/>
              <a:t>th</a:t>
            </a:r>
            <a:r>
              <a:rPr lang="en-US" dirty="0" smtClean="0"/>
              <a:t> Century US Life Insurance</a:t>
            </a:r>
            <a:endParaRPr lang="en-US" dirty="0"/>
          </a:p>
        </p:txBody>
      </p:sp>
      <p:sp>
        <p:nvSpPr>
          <p:cNvPr id="3" name="Content Placeholder 2"/>
          <p:cNvSpPr>
            <a:spLocks noGrp="1"/>
          </p:cNvSpPr>
          <p:nvPr>
            <p:ph idx="1"/>
          </p:nvPr>
        </p:nvSpPr>
        <p:spPr/>
        <p:txBody>
          <a:bodyPr/>
          <a:lstStyle/>
          <a:p>
            <a:r>
              <a:rPr lang="en-US" dirty="0" smtClean="0"/>
              <a:t>Life Insurance:</a:t>
            </a:r>
          </a:p>
          <a:p>
            <a:pPr lvl="1"/>
            <a:r>
              <a:rPr lang="en-US" dirty="0" smtClean="0"/>
              <a:t>Legal Reserve Insurance</a:t>
            </a:r>
          </a:p>
          <a:p>
            <a:pPr lvl="2"/>
            <a:r>
              <a:rPr lang="en-US" dirty="0" smtClean="0"/>
              <a:t>Stock companies</a:t>
            </a:r>
          </a:p>
          <a:p>
            <a:pPr lvl="3"/>
            <a:r>
              <a:rPr lang="en-US" dirty="0" smtClean="0"/>
              <a:t>Owned by Investors</a:t>
            </a:r>
          </a:p>
          <a:p>
            <a:pPr lvl="2"/>
            <a:r>
              <a:rPr lang="en-US" dirty="0" smtClean="0"/>
              <a:t>Mutual companies</a:t>
            </a:r>
          </a:p>
          <a:p>
            <a:pPr lvl="3"/>
            <a:r>
              <a:rPr lang="en-US" dirty="0" smtClean="0"/>
              <a:t>Owned by policy holders</a:t>
            </a:r>
          </a:p>
          <a:p>
            <a:pPr lvl="1"/>
            <a:r>
              <a:rPr lang="en-US" dirty="0" smtClean="0"/>
              <a:t>Fraternal orders</a:t>
            </a:r>
          </a:p>
        </p:txBody>
      </p:sp>
      <p:pic>
        <p:nvPicPr>
          <p:cNvPr id="2050" name="Picture 2" descr="https://upload.wikimedia.org/wikipedia/commons/thumb/b/b5/Woodmen_Tower_from_FNB_Tower.jpg/200px-Woodmen_Tower_from_FNB_Tow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370" y="3505958"/>
            <a:ext cx="1905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Hartford Financial Services Group logo.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9870" y="1108910"/>
            <a:ext cx="209550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225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Reserve Insurance</a:t>
            </a:r>
            <a:endParaRPr lang="en-US" dirty="0"/>
          </a:p>
        </p:txBody>
      </p:sp>
      <p:sp>
        <p:nvSpPr>
          <p:cNvPr id="3" name="Content Placeholder 2"/>
          <p:cNvSpPr>
            <a:spLocks noGrp="1"/>
          </p:cNvSpPr>
          <p:nvPr>
            <p:ph idx="1"/>
          </p:nvPr>
        </p:nvSpPr>
        <p:spPr/>
        <p:txBody>
          <a:bodyPr/>
          <a:lstStyle/>
          <a:p>
            <a:r>
              <a:rPr lang="en-US" dirty="0" smtClean="0"/>
              <a:t>Collects premiums in advance</a:t>
            </a:r>
          </a:p>
          <a:p>
            <a:r>
              <a:rPr lang="en-US" dirty="0" smtClean="0"/>
              <a:t>Establishes reserves and holds assets</a:t>
            </a:r>
          </a:p>
          <a:p>
            <a:r>
              <a:rPr lang="en-US" dirty="0" smtClean="0"/>
              <a:t>US regulation began in 1849 in New York</a:t>
            </a:r>
          </a:p>
          <a:p>
            <a:pPr lvl="1"/>
            <a:r>
              <a:rPr lang="en-US" dirty="0" smtClean="0"/>
              <a:t>State regulation of insurance</a:t>
            </a:r>
          </a:p>
          <a:p>
            <a:endParaRPr lang="en-US" dirty="0"/>
          </a:p>
        </p:txBody>
      </p:sp>
    </p:spTree>
    <p:extLst>
      <p:ext uri="{BB962C8B-B14F-4D97-AF65-F5344CB8AC3E}">
        <p14:creationId xmlns:p14="http://schemas.microsoft.com/office/powerpoint/2010/main" val="3778462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Aid and Fraternal Insurance</a:t>
            </a:r>
            <a:endParaRPr lang="en-US" dirty="0"/>
          </a:p>
        </p:txBody>
      </p:sp>
      <p:sp>
        <p:nvSpPr>
          <p:cNvPr id="3" name="Content Placeholder 2"/>
          <p:cNvSpPr>
            <a:spLocks noGrp="1"/>
          </p:cNvSpPr>
          <p:nvPr>
            <p:ph idx="1"/>
          </p:nvPr>
        </p:nvSpPr>
        <p:spPr/>
        <p:txBody>
          <a:bodyPr/>
          <a:lstStyle/>
          <a:p>
            <a:r>
              <a:rPr lang="en-US" dirty="0" smtClean="0"/>
              <a:t>Ancient Order of United Workmen (AOUW) formed in 1868</a:t>
            </a:r>
          </a:p>
          <a:p>
            <a:pPr lvl="1"/>
            <a:r>
              <a:rPr lang="en-US" dirty="0" smtClean="0"/>
              <a:t>3 years after the end of the Civil War</a:t>
            </a:r>
          </a:p>
          <a:p>
            <a:r>
              <a:rPr lang="en-US" dirty="0" smtClean="0"/>
              <a:t>Fraternal insurers grew from beginnings in 1860s to controlling half the market in the 1890s</a:t>
            </a:r>
          </a:p>
          <a:p>
            <a:r>
              <a:rPr lang="en-US" dirty="0" smtClean="0"/>
              <a:t>Regulated after 1900</a:t>
            </a:r>
          </a:p>
          <a:p>
            <a:pPr lvl="1"/>
            <a:r>
              <a:rPr lang="en-US" dirty="0" smtClean="0"/>
              <a:t>Generally required solvency</a:t>
            </a:r>
          </a:p>
          <a:p>
            <a:r>
              <a:rPr lang="en-US" dirty="0" smtClean="0"/>
              <a:t>Disappeared thereafter, shrinking to 8% of the market </a:t>
            </a:r>
            <a:r>
              <a:rPr lang="en-US" smtClean="0"/>
              <a:t>by 1930s</a:t>
            </a:r>
            <a:endParaRPr lang="en-US" dirty="0" smtClean="0"/>
          </a:p>
        </p:txBody>
      </p:sp>
    </p:spTree>
    <p:extLst>
      <p:ext uri="{BB962C8B-B14F-4D97-AF65-F5344CB8AC3E}">
        <p14:creationId xmlns:p14="http://schemas.microsoft.com/office/powerpoint/2010/main" val="1430525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98995" cy="1325563"/>
          </a:xfrm>
        </p:spPr>
        <p:txBody>
          <a:bodyPr/>
          <a:lstStyle/>
          <a:p>
            <a:r>
              <a:rPr lang="en-US" dirty="0" smtClean="0"/>
              <a:t>African American Insurance Societies</a:t>
            </a:r>
            <a:endParaRPr lang="en-US" dirty="0"/>
          </a:p>
        </p:txBody>
      </p:sp>
      <p:sp>
        <p:nvSpPr>
          <p:cNvPr id="3" name="Content Placeholder 2"/>
          <p:cNvSpPr>
            <a:spLocks noGrp="1"/>
          </p:cNvSpPr>
          <p:nvPr>
            <p:ph idx="1"/>
          </p:nvPr>
        </p:nvSpPr>
        <p:spPr>
          <a:xfrm>
            <a:off x="838200" y="1825625"/>
            <a:ext cx="7956884" cy="4351338"/>
          </a:xfrm>
        </p:spPr>
        <p:txBody>
          <a:bodyPr/>
          <a:lstStyle/>
          <a:p>
            <a:r>
              <a:rPr lang="en-US" dirty="0" smtClean="0"/>
              <a:t>Mutual Aid Societies also played multiple important roles in African American Society</a:t>
            </a:r>
          </a:p>
          <a:p>
            <a:pPr lvl="1"/>
            <a:r>
              <a:rPr lang="en-US" dirty="0" smtClean="0"/>
              <a:t>Insurance and social organization</a:t>
            </a:r>
          </a:p>
          <a:p>
            <a:endParaRPr lang="en-US" dirty="0"/>
          </a:p>
          <a:p>
            <a:endParaRPr lang="en-US" dirty="0"/>
          </a:p>
        </p:txBody>
      </p:sp>
      <p:pic>
        <p:nvPicPr>
          <p:cNvPr id="4" name="Picture 3"/>
          <p:cNvPicPr>
            <a:picLocks noChangeAspect="1"/>
          </p:cNvPicPr>
          <p:nvPr/>
        </p:nvPicPr>
        <p:blipFill>
          <a:blip r:embed="rId2"/>
          <a:stretch>
            <a:fillRect/>
          </a:stretch>
        </p:blipFill>
        <p:spPr>
          <a:xfrm>
            <a:off x="8795084" y="9796"/>
            <a:ext cx="3396916" cy="6759220"/>
          </a:xfrm>
          <a:prstGeom prst="rect">
            <a:avLst/>
          </a:prstGeom>
        </p:spPr>
      </p:pic>
    </p:spTree>
    <p:extLst>
      <p:ext uri="{BB962C8B-B14F-4D97-AF65-F5344CB8AC3E}">
        <p14:creationId xmlns:p14="http://schemas.microsoft.com/office/powerpoint/2010/main" val="3310109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of Fraternal Societies</a:t>
            </a:r>
            <a:endParaRPr lang="en-US" dirty="0"/>
          </a:p>
        </p:txBody>
      </p:sp>
      <p:sp>
        <p:nvSpPr>
          <p:cNvPr id="3" name="Content Placeholder 2"/>
          <p:cNvSpPr>
            <a:spLocks noGrp="1"/>
          </p:cNvSpPr>
          <p:nvPr>
            <p:ph idx="1"/>
          </p:nvPr>
        </p:nvSpPr>
        <p:spPr/>
        <p:txBody>
          <a:bodyPr/>
          <a:lstStyle/>
          <a:p>
            <a:r>
              <a:rPr lang="en-US" dirty="0" smtClean="0"/>
              <a:t>Life Insurance</a:t>
            </a:r>
          </a:p>
          <a:p>
            <a:r>
              <a:rPr lang="en-US" dirty="0" smtClean="0"/>
              <a:t>Sickness Insurance</a:t>
            </a:r>
          </a:p>
          <a:p>
            <a:r>
              <a:rPr lang="en-US" dirty="0" smtClean="0"/>
              <a:t>Accident Insurance</a:t>
            </a:r>
          </a:p>
          <a:p>
            <a:r>
              <a:rPr lang="en-US" dirty="0" smtClean="0"/>
              <a:t>Fixed-Fee Medical Care Provision</a:t>
            </a:r>
          </a:p>
          <a:p>
            <a:r>
              <a:rPr lang="en-US" dirty="0" smtClean="0"/>
              <a:t>Other Charity</a:t>
            </a:r>
          </a:p>
          <a:p>
            <a:r>
              <a:rPr lang="en-US" dirty="0" smtClean="0"/>
              <a:t>Social Organization</a:t>
            </a:r>
            <a:endParaRPr lang="en-US" dirty="0"/>
          </a:p>
        </p:txBody>
      </p:sp>
    </p:spTree>
    <p:extLst>
      <p:ext uri="{BB962C8B-B14F-4D97-AF65-F5344CB8AC3E}">
        <p14:creationId xmlns:p14="http://schemas.microsoft.com/office/powerpoint/2010/main" val="3286595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t>Federal expenditure before 1900</a:t>
            </a:r>
          </a:p>
          <a:p>
            <a:r>
              <a:rPr lang="en-US" dirty="0" smtClean="0"/>
              <a:t>Civil War</a:t>
            </a:r>
          </a:p>
          <a:p>
            <a:pPr lvl="1"/>
            <a:r>
              <a:rPr lang="en-US" dirty="0" smtClean="0"/>
              <a:t>Freedmen’s Bureau</a:t>
            </a:r>
          </a:p>
          <a:p>
            <a:pPr lvl="1"/>
            <a:r>
              <a:rPr lang="en-US" dirty="0" smtClean="0"/>
              <a:t>Pensions</a:t>
            </a:r>
          </a:p>
          <a:p>
            <a:r>
              <a:rPr lang="en-US" dirty="0" smtClean="0"/>
              <a:t>Mutual Aid organizations</a:t>
            </a:r>
          </a:p>
          <a:p>
            <a:r>
              <a:rPr lang="en-US" dirty="0" smtClean="0"/>
              <a:t>Early Welfare States</a:t>
            </a:r>
          </a:p>
          <a:p>
            <a:endParaRPr lang="en-US" dirty="0" smtClean="0"/>
          </a:p>
        </p:txBody>
      </p:sp>
    </p:spTree>
    <p:extLst>
      <p:ext uri="{BB962C8B-B14F-4D97-AF65-F5344CB8AC3E}">
        <p14:creationId xmlns:p14="http://schemas.microsoft.com/office/powerpoint/2010/main" val="470533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decline of Fraternal Insurance</a:t>
            </a:r>
            <a:endParaRPr lang="en-US" dirty="0"/>
          </a:p>
        </p:txBody>
      </p:sp>
      <p:sp>
        <p:nvSpPr>
          <p:cNvPr id="3" name="Content Placeholder 2"/>
          <p:cNvSpPr>
            <a:spLocks noGrp="1"/>
          </p:cNvSpPr>
          <p:nvPr>
            <p:ph idx="1"/>
          </p:nvPr>
        </p:nvSpPr>
        <p:spPr/>
        <p:txBody>
          <a:bodyPr/>
          <a:lstStyle/>
          <a:p>
            <a:r>
              <a:rPr lang="en-US" dirty="0" smtClean="0"/>
              <a:t>Regulation</a:t>
            </a:r>
          </a:p>
          <a:p>
            <a:pPr lvl="1"/>
            <a:r>
              <a:rPr lang="en-US" dirty="0" smtClean="0"/>
              <a:t>No regulation until 1888</a:t>
            </a:r>
          </a:p>
          <a:p>
            <a:pPr lvl="1"/>
            <a:r>
              <a:rPr lang="en-US" dirty="0" smtClean="0"/>
              <a:t>Federal regulation began in 1893</a:t>
            </a:r>
          </a:p>
          <a:p>
            <a:pPr lvl="2"/>
            <a:r>
              <a:rPr lang="en-US" dirty="0" smtClean="0"/>
              <a:t>Reserve requirement</a:t>
            </a:r>
          </a:p>
          <a:p>
            <a:pPr lvl="1"/>
            <a:r>
              <a:rPr lang="en-US" dirty="0" smtClean="0"/>
              <a:t>Self regulating Mobile Bill of 1910</a:t>
            </a:r>
          </a:p>
          <a:p>
            <a:r>
              <a:rPr lang="en-US" dirty="0" smtClean="0"/>
              <a:t>Growth of group insurance</a:t>
            </a:r>
          </a:p>
          <a:p>
            <a:r>
              <a:rPr lang="en-US" dirty="0" smtClean="0"/>
              <a:t>Financial strain and dissolution</a:t>
            </a:r>
          </a:p>
          <a:p>
            <a:r>
              <a:rPr lang="en-US" dirty="0" smtClean="0"/>
              <a:t>Workers compensation laws and assistance</a:t>
            </a:r>
            <a:endParaRPr lang="en-US" dirty="0"/>
          </a:p>
        </p:txBody>
      </p:sp>
    </p:spTree>
    <p:extLst>
      <p:ext uri="{BB962C8B-B14F-4D97-AF65-F5344CB8AC3E}">
        <p14:creationId xmlns:p14="http://schemas.microsoft.com/office/powerpoint/2010/main" val="1909640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Detor</a:t>
            </a:r>
            <a:r>
              <a:rPr lang="en-US" dirty="0" smtClean="0"/>
              <a:t>: Otto </a:t>
            </a:r>
            <a:r>
              <a:rPr lang="en-US" dirty="0" smtClean="0"/>
              <a:t>van Bismarck</a:t>
            </a:r>
            <a:endParaRPr lang="en-US" dirty="0"/>
          </a:p>
        </p:txBody>
      </p:sp>
      <p:sp>
        <p:nvSpPr>
          <p:cNvPr id="3" name="Content Placeholder 2"/>
          <p:cNvSpPr>
            <a:spLocks noGrp="1"/>
          </p:cNvSpPr>
          <p:nvPr>
            <p:ph idx="1"/>
          </p:nvPr>
        </p:nvSpPr>
        <p:spPr>
          <a:xfrm>
            <a:off x="838200" y="1825625"/>
            <a:ext cx="8829174" cy="4351338"/>
          </a:xfrm>
        </p:spPr>
        <p:txBody>
          <a:bodyPr/>
          <a:lstStyle/>
          <a:p>
            <a:r>
              <a:rPr lang="en-US" dirty="0" smtClean="0"/>
              <a:t>Minister President of Prussia  from 1862-1890</a:t>
            </a:r>
          </a:p>
          <a:p>
            <a:r>
              <a:rPr lang="en-US" dirty="0" smtClean="0"/>
              <a:t>Oversaw Prussian Military victories from 1863-1871</a:t>
            </a:r>
          </a:p>
          <a:p>
            <a:r>
              <a:rPr lang="en-US" dirty="0" smtClean="0"/>
              <a:t>Oversaw Prussian led unified Germany in 1871</a:t>
            </a:r>
          </a:p>
          <a:p>
            <a:r>
              <a:rPr lang="en-US" dirty="0" smtClean="0"/>
              <a:t>Then appointed Imperial Chancellor, serving from 1871-1890</a:t>
            </a:r>
          </a:p>
          <a:p>
            <a:r>
              <a:rPr lang="en-US" dirty="0" smtClean="0"/>
              <a:t>“First” social insurance scheme in 1881, 1883, &amp; 1884</a:t>
            </a:r>
          </a:p>
          <a:p>
            <a:pPr lvl="1"/>
            <a:r>
              <a:rPr lang="en-US" dirty="0" smtClean="0"/>
              <a:t>Employer based: employers paying 2/3, employees 1/3</a:t>
            </a:r>
          </a:p>
          <a:p>
            <a:pPr lvl="1"/>
            <a:r>
              <a:rPr lang="en-US" dirty="0" smtClean="0"/>
              <a:t>Responding to rising social movements and combat socialism</a:t>
            </a:r>
          </a:p>
          <a:p>
            <a:pPr lvl="1"/>
            <a:endParaRPr lang="en-US" dirty="0" smtClean="0"/>
          </a:p>
          <a:p>
            <a:endParaRPr lang="en-US" dirty="0"/>
          </a:p>
        </p:txBody>
      </p:sp>
      <p:pic>
        <p:nvPicPr>
          <p:cNvPr id="1026" name="Picture 2" descr="https://upload.wikimedia.org/wikipedia/commons/thumb/7/7c/Franz_von_Lenbach_-_Portrait_of_Otto_Eduard_Leopold_von_Bismarck_-_Walters_371007_-_View_B.jpg/220px-Franz_von_Lenbach_-_Portrait_of_Otto_Eduard_Leopold_von_Bismarck_-_Walters_371007_-_View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3264" y="2418599"/>
            <a:ext cx="20955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067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Germany?</a:t>
            </a:r>
            <a:endParaRPr lang="en-US" dirty="0"/>
          </a:p>
        </p:txBody>
      </p:sp>
      <p:sp>
        <p:nvSpPr>
          <p:cNvPr id="3" name="Content Placeholder 2"/>
          <p:cNvSpPr>
            <a:spLocks noGrp="1"/>
          </p:cNvSpPr>
          <p:nvPr>
            <p:ph idx="1"/>
          </p:nvPr>
        </p:nvSpPr>
        <p:spPr/>
        <p:txBody>
          <a:bodyPr/>
          <a:lstStyle/>
          <a:p>
            <a:r>
              <a:rPr lang="en-US" dirty="0" smtClean="0"/>
              <a:t>Germany saw greatest level of industrial growth in late 1800s</a:t>
            </a:r>
          </a:p>
          <a:p>
            <a:r>
              <a:rPr lang="en-US" dirty="0" smtClean="0"/>
              <a:t>German political philosophers (such as Fichte, Wagner, and </a:t>
            </a:r>
            <a:r>
              <a:rPr lang="en-US" dirty="0" err="1" smtClean="0"/>
              <a:t>Schaeffle</a:t>
            </a:r>
            <a:r>
              <a:rPr lang="en-US" dirty="0" smtClean="0"/>
              <a:t>) were less libertarian than Anglo counterparts (Smith, Mill, Franklin)</a:t>
            </a:r>
          </a:p>
          <a:p>
            <a:pPr lvl="1"/>
            <a:r>
              <a:rPr lang="en-US" dirty="0" smtClean="0"/>
              <a:t>Note that in many ways, Marx was more pro-state than French Socialists</a:t>
            </a:r>
          </a:p>
          <a:p>
            <a:r>
              <a:rPr lang="en-US" dirty="0" smtClean="0"/>
              <a:t>Well developed labor movement</a:t>
            </a:r>
          </a:p>
          <a:p>
            <a:pPr lvl="1"/>
            <a:r>
              <a:rPr lang="en-US" dirty="0" smtClean="0"/>
              <a:t>1848 revolutions</a:t>
            </a:r>
          </a:p>
          <a:p>
            <a:pPr lvl="2"/>
            <a:r>
              <a:rPr lang="en-US" dirty="0" smtClean="0"/>
              <a:t>Goals: Democracy (anti-monarchy and pro working class), social justice, and, in the case of Germany, unification</a:t>
            </a:r>
          </a:p>
          <a:p>
            <a:pPr lvl="1"/>
            <a:r>
              <a:rPr lang="en-US" dirty="0" smtClean="0"/>
              <a:t>Bismarck worked with German Socialists from 1848 revolutions such as Ferdinand </a:t>
            </a:r>
            <a:r>
              <a:rPr lang="en-US" dirty="0" err="1" smtClean="0"/>
              <a:t>Lasalle</a:t>
            </a:r>
            <a:endParaRPr lang="en-US" dirty="0"/>
          </a:p>
        </p:txBody>
      </p:sp>
    </p:spTree>
    <p:extLst>
      <p:ext uri="{BB962C8B-B14F-4D97-AF65-F5344CB8AC3E}">
        <p14:creationId xmlns:p14="http://schemas.microsoft.com/office/powerpoint/2010/main" val="2197468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forms</a:t>
            </a:r>
            <a:endParaRPr lang="en-US" dirty="0"/>
          </a:p>
        </p:txBody>
      </p:sp>
      <p:sp>
        <p:nvSpPr>
          <p:cNvPr id="3" name="Content Placeholder 2"/>
          <p:cNvSpPr>
            <a:spLocks noGrp="1"/>
          </p:cNvSpPr>
          <p:nvPr>
            <p:ph idx="1"/>
          </p:nvPr>
        </p:nvSpPr>
        <p:spPr/>
        <p:txBody>
          <a:bodyPr/>
          <a:lstStyle/>
          <a:p>
            <a:r>
              <a:rPr lang="en-US" dirty="0" smtClean="0"/>
              <a:t>First: Accident and sickness insurance</a:t>
            </a:r>
          </a:p>
          <a:p>
            <a:pPr lvl="1"/>
            <a:r>
              <a:rPr lang="en-US" dirty="0" smtClean="0"/>
              <a:t>Sickness in 1883, accident in 1884</a:t>
            </a:r>
          </a:p>
          <a:p>
            <a:pPr lvl="1"/>
            <a:r>
              <a:rPr lang="en-US" dirty="0" smtClean="0"/>
              <a:t>Base on no-fault principle, industrial accidents a fact of life</a:t>
            </a:r>
            <a:endParaRPr lang="en-US" dirty="0"/>
          </a:p>
          <a:p>
            <a:r>
              <a:rPr lang="en-US" dirty="0" smtClean="0"/>
              <a:t>Later: Old age and invalidity</a:t>
            </a:r>
          </a:p>
          <a:p>
            <a:r>
              <a:rPr lang="en-US" dirty="0" smtClean="0"/>
              <a:t>Even later: </a:t>
            </a:r>
          </a:p>
          <a:p>
            <a:pPr lvl="1"/>
            <a:r>
              <a:rPr lang="en-US" dirty="0" smtClean="0"/>
              <a:t>Insurance for survivors of industrial accidents (widows and orphans)</a:t>
            </a:r>
          </a:p>
          <a:p>
            <a:pPr lvl="1"/>
            <a:r>
              <a:rPr lang="en-US" dirty="0" smtClean="0"/>
              <a:t>Maternity insurance (First program created in 1911 in Italy)</a:t>
            </a:r>
          </a:p>
          <a:p>
            <a:pPr lvl="1"/>
            <a:endParaRPr lang="en-US" dirty="0"/>
          </a:p>
          <a:p>
            <a:r>
              <a:rPr lang="en-US" dirty="0" smtClean="0"/>
              <a:t>Four Social Risks: injury, sickness, old age, and unemployment</a:t>
            </a:r>
            <a:endParaRPr lang="en-US" dirty="0"/>
          </a:p>
        </p:txBody>
      </p:sp>
    </p:spTree>
    <p:extLst>
      <p:ext uri="{BB962C8B-B14F-4D97-AF65-F5344CB8AC3E}">
        <p14:creationId xmlns:p14="http://schemas.microsoft.com/office/powerpoint/2010/main" val="1729401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of accident insurance</a:t>
            </a:r>
            <a:endParaRPr lang="en-US" dirty="0"/>
          </a:p>
        </p:txBody>
      </p:sp>
      <p:sp>
        <p:nvSpPr>
          <p:cNvPr id="3" name="Content Placeholder 2"/>
          <p:cNvSpPr>
            <a:spLocks noGrp="1"/>
          </p:cNvSpPr>
          <p:nvPr>
            <p:ph idx="1"/>
          </p:nvPr>
        </p:nvSpPr>
        <p:spPr/>
        <p:txBody>
          <a:bodyPr>
            <a:normAutofit lnSpcReduction="10000"/>
          </a:bodyPr>
          <a:lstStyle/>
          <a:p>
            <a:r>
              <a:rPr lang="en-US" dirty="0" smtClean="0"/>
              <a:t>Social insurance programs were initially slow to spread, with only Germany, Austria, and Hungary having programs by 1894</a:t>
            </a:r>
          </a:p>
          <a:p>
            <a:r>
              <a:rPr lang="en-US" dirty="0" smtClean="0"/>
              <a:t>But by 1904, most of Western, Central, and Northern Europe had programs</a:t>
            </a:r>
          </a:p>
          <a:p>
            <a:r>
              <a:rPr lang="en-US" dirty="0" smtClean="0"/>
              <a:t>United States was late, creating a program for federal employees only in 1908</a:t>
            </a:r>
          </a:p>
          <a:p>
            <a:pPr lvl="1"/>
            <a:r>
              <a:rPr lang="en-US" dirty="0" smtClean="0"/>
              <a:t>Two years after the creation of a program in Mexico </a:t>
            </a:r>
            <a:r>
              <a:rPr lang="en-US" dirty="0" smtClean="0"/>
              <a:t>(first in state of Nuevo </a:t>
            </a:r>
            <a:r>
              <a:rPr lang="en-US" dirty="0" smtClean="0"/>
              <a:t>Leon)</a:t>
            </a:r>
          </a:p>
          <a:p>
            <a:r>
              <a:rPr lang="en-US" dirty="0" smtClean="0"/>
              <a:t>Canadian provinces largely created programs between 1908-1910</a:t>
            </a:r>
          </a:p>
          <a:p>
            <a:r>
              <a:rPr lang="en-US" dirty="0" smtClean="0"/>
              <a:t>Sickness </a:t>
            </a:r>
            <a:r>
              <a:rPr lang="en-US" dirty="0" smtClean="0"/>
              <a:t>and unemployment insurance </a:t>
            </a:r>
            <a:r>
              <a:rPr lang="en-US" dirty="0" smtClean="0"/>
              <a:t>did not spread as </a:t>
            </a:r>
            <a:r>
              <a:rPr lang="en-US" dirty="0" smtClean="0"/>
              <a:t>quickly, more locally based</a:t>
            </a:r>
          </a:p>
        </p:txBody>
      </p:sp>
    </p:spTree>
    <p:extLst>
      <p:ext uri="{BB962C8B-B14F-4D97-AF65-F5344CB8AC3E}">
        <p14:creationId xmlns:p14="http://schemas.microsoft.com/office/powerpoint/2010/main" val="815455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and State programs in the US</a:t>
            </a:r>
            <a:endParaRPr lang="en-US" dirty="0"/>
          </a:p>
        </p:txBody>
      </p:sp>
      <p:sp>
        <p:nvSpPr>
          <p:cNvPr id="3" name="Content Placeholder 2"/>
          <p:cNvSpPr>
            <a:spLocks noGrp="1"/>
          </p:cNvSpPr>
          <p:nvPr>
            <p:ph idx="1"/>
          </p:nvPr>
        </p:nvSpPr>
        <p:spPr/>
        <p:txBody>
          <a:bodyPr/>
          <a:lstStyle/>
          <a:p>
            <a:r>
              <a:rPr lang="en-US" dirty="0" smtClean="0"/>
              <a:t>First state social insurance law was in Maryland in 1902</a:t>
            </a:r>
          </a:p>
          <a:p>
            <a:pPr lvl="1"/>
            <a:r>
              <a:rPr lang="en-US" dirty="0" smtClean="0"/>
              <a:t>Accident insurance</a:t>
            </a:r>
          </a:p>
          <a:p>
            <a:pPr lvl="1"/>
            <a:r>
              <a:rPr lang="en-US" dirty="0" smtClean="0"/>
              <a:t>For workers in mines, quarries, and steam and electric railroads</a:t>
            </a:r>
          </a:p>
          <a:p>
            <a:pPr lvl="1"/>
            <a:r>
              <a:rPr lang="en-US" dirty="0" smtClean="0"/>
              <a:t>Granted $1,000 in case of fatal accident</a:t>
            </a:r>
          </a:p>
          <a:p>
            <a:pPr lvl="1"/>
            <a:r>
              <a:rPr lang="en-US" dirty="0" smtClean="0"/>
              <a:t>Based on equal employee and employer contributions</a:t>
            </a:r>
          </a:p>
          <a:p>
            <a:pPr lvl="1"/>
            <a:r>
              <a:rPr lang="en-US" dirty="0" smtClean="0"/>
              <a:t>Declared unconstitutional in 1904</a:t>
            </a:r>
          </a:p>
          <a:p>
            <a:pPr lvl="2"/>
            <a:r>
              <a:rPr lang="en-US" dirty="0" smtClean="0"/>
              <a:t>Grounds that it deprived both parties right of trial by jury</a:t>
            </a:r>
          </a:p>
          <a:p>
            <a:pPr lvl="2"/>
            <a:endParaRPr lang="en-US" dirty="0"/>
          </a:p>
        </p:txBody>
      </p:sp>
    </p:spTree>
    <p:extLst>
      <p:ext uri="{BB962C8B-B14F-4D97-AF65-F5344CB8AC3E}">
        <p14:creationId xmlns:p14="http://schemas.microsoft.com/office/powerpoint/2010/main" val="874982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early programs</a:t>
            </a:r>
            <a:endParaRPr lang="en-US" dirty="0"/>
          </a:p>
        </p:txBody>
      </p:sp>
      <p:sp>
        <p:nvSpPr>
          <p:cNvPr id="3" name="Content Placeholder 2"/>
          <p:cNvSpPr>
            <a:spLocks noGrp="1"/>
          </p:cNvSpPr>
          <p:nvPr>
            <p:ph idx="1"/>
          </p:nvPr>
        </p:nvSpPr>
        <p:spPr/>
        <p:txBody>
          <a:bodyPr/>
          <a:lstStyle/>
          <a:p>
            <a:r>
              <a:rPr lang="en-US" dirty="0" smtClean="0"/>
              <a:t>Voluntary, equal contribution accident programs were set up in Massachusetts and Illinois in 1905 and 1908, but these were not popular among workers and unions</a:t>
            </a:r>
          </a:p>
          <a:p>
            <a:r>
              <a:rPr lang="en-US" dirty="0" smtClean="0"/>
              <a:t>Connecticut state legislature investigation in 1907 found such programs would be good, but could not find a solution out of fear of interstate competition</a:t>
            </a:r>
          </a:p>
          <a:p>
            <a:r>
              <a:rPr lang="en-US" dirty="0" smtClean="0"/>
              <a:t>However, Theodore Roosevelt succeeded in passing an accident insurance bill for US employees in 1908</a:t>
            </a:r>
          </a:p>
          <a:p>
            <a:pPr lvl="1"/>
            <a:r>
              <a:rPr lang="en-US" dirty="0" smtClean="0"/>
              <a:t>He had supported a similar bill when he was governor of NY in the 1890s</a:t>
            </a:r>
            <a:endParaRPr lang="en-US" dirty="0"/>
          </a:p>
        </p:txBody>
      </p:sp>
    </p:spTree>
    <p:extLst>
      <p:ext uri="{BB962C8B-B14F-4D97-AF65-F5344CB8AC3E}">
        <p14:creationId xmlns:p14="http://schemas.microsoft.com/office/powerpoint/2010/main" val="25726240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a:t>
            </a:r>
            <a:r>
              <a:rPr lang="en-US" dirty="0" smtClean="0"/>
              <a:t>programs opposed by the population and by the Supreme Court</a:t>
            </a:r>
            <a:endParaRPr lang="en-US" dirty="0"/>
          </a:p>
        </p:txBody>
      </p:sp>
      <p:sp>
        <p:nvSpPr>
          <p:cNvPr id="3" name="Content Placeholder 2"/>
          <p:cNvSpPr>
            <a:spLocks noGrp="1"/>
          </p:cNvSpPr>
          <p:nvPr>
            <p:ph idx="1"/>
          </p:nvPr>
        </p:nvSpPr>
        <p:spPr/>
        <p:txBody>
          <a:bodyPr/>
          <a:lstStyle/>
          <a:p>
            <a:r>
              <a:rPr lang="en-US" dirty="0" smtClean="0"/>
              <a:t>Early programs by Maryland (1904), Montana (1910) and New York (1910) were later declared unconstitutional</a:t>
            </a:r>
          </a:p>
          <a:p>
            <a:r>
              <a:rPr lang="en-US" dirty="0" smtClean="0"/>
              <a:t>Other 1910 programs by Massachusetts, Maryland, and New York were voluntary and failed</a:t>
            </a:r>
          </a:p>
          <a:p>
            <a:r>
              <a:rPr lang="en-US" dirty="0" smtClean="0"/>
              <a:t>Starting in 1911, States began enacting effective </a:t>
            </a:r>
            <a:r>
              <a:rPr lang="en-US" dirty="0" smtClean="0"/>
              <a:t>programs</a:t>
            </a:r>
          </a:p>
          <a:p>
            <a:pPr lvl="1"/>
            <a:r>
              <a:rPr lang="en-US" dirty="0" smtClean="0"/>
              <a:t>TW – medical procedure: </a:t>
            </a:r>
            <a:r>
              <a:rPr lang="en-US" dirty="0" err="1" smtClean="0"/>
              <a:t>Phossy</a:t>
            </a:r>
            <a:r>
              <a:rPr lang="en-US" dirty="0" smtClean="0"/>
              <a:t> Jaw</a:t>
            </a:r>
            <a:endParaRPr lang="en-US" dirty="0" smtClean="0"/>
          </a:p>
          <a:p>
            <a:endParaRPr lang="en-US" dirty="0"/>
          </a:p>
        </p:txBody>
      </p:sp>
    </p:spTree>
    <p:extLst>
      <p:ext uri="{BB962C8B-B14F-4D97-AF65-F5344CB8AC3E}">
        <p14:creationId xmlns:p14="http://schemas.microsoft.com/office/powerpoint/2010/main" val="1969132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hossy j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850" y="30161"/>
            <a:ext cx="5010150" cy="35909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Phossy</a:t>
            </a:r>
            <a:r>
              <a:rPr lang="en-US" dirty="0" smtClean="0"/>
              <a:t> Jaw and the AALL</a:t>
            </a:r>
            <a:endParaRPr lang="en-US" dirty="0"/>
          </a:p>
        </p:txBody>
      </p:sp>
      <p:sp>
        <p:nvSpPr>
          <p:cNvPr id="3" name="Content Placeholder 2"/>
          <p:cNvSpPr>
            <a:spLocks noGrp="1"/>
          </p:cNvSpPr>
          <p:nvPr>
            <p:ph idx="1"/>
          </p:nvPr>
        </p:nvSpPr>
        <p:spPr>
          <a:xfrm>
            <a:off x="838200" y="1825624"/>
            <a:ext cx="10515600" cy="4756245"/>
          </a:xfrm>
        </p:spPr>
        <p:txBody>
          <a:bodyPr>
            <a:normAutofit/>
          </a:bodyPr>
          <a:lstStyle/>
          <a:p>
            <a:r>
              <a:rPr lang="en-US" dirty="0" smtClean="0"/>
              <a:t>American Association for Labor</a:t>
            </a:r>
          </a:p>
          <a:p>
            <a:pPr marL="0" indent="0">
              <a:buNone/>
            </a:pPr>
            <a:r>
              <a:rPr lang="en-US" dirty="0"/>
              <a:t>	</a:t>
            </a:r>
            <a:r>
              <a:rPr lang="en-US" dirty="0" smtClean="0"/>
              <a:t>Legislation sough federal regulation</a:t>
            </a:r>
          </a:p>
          <a:p>
            <a:pPr marL="0" indent="0">
              <a:buNone/>
            </a:pPr>
            <a:r>
              <a:rPr lang="en-US" dirty="0"/>
              <a:t>	</a:t>
            </a:r>
            <a:r>
              <a:rPr lang="en-US" dirty="0" smtClean="0"/>
              <a:t>of yellow phosphorus used in match</a:t>
            </a:r>
          </a:p>
          <a:p>
            <a:pPr marL="0" indent="0">
              <a:buNone/>
            </a:pPr>
            <a:r>
              <a:rPr lang="en-US" dirty="0" smtClean="0"/>
              <a:t>	</a:t>
            </a:r>
            <a:r>
              <a:rPr lang="en-US" dirty="0" smtClean="0"/>
              <a:t>manufacturing</a:t>
            </a:r>
            <a:endParaRPr lang="en-US" dirty="0" smtClean="0"/>
          </a:p>
          <a:p>
            <a:r>
              <a:rPr lang="en-US" dirty="0" smtClean="0"/>
              <a:t>Substitutes existed, the substance was banned in Europe, and it led to a painful, debilitating and sometimes deadly condition</a:t>
            </a:r>
          </a:p>
          <a:p>
            <a:pPr lvl="1"/>
            <a:r>
              <a:rPr lang="en-US" dirty="0" smtClean="0"/>
              <a:t>Phosphorus </a:t>
            </a:r>
            <a:r>
              <a:rPr lang="en-US" dirty="0" smtClean="0"/>
              <a:t>necrosis</a:t>
            </a:r>
          </a:p>
          <a:p>
            <a:r>
              <a:rPr lang="en-US" dirty="0" smtClean="0"/>
              <a:t>AALL marketing effective increased support regulation</a:t>
            </a:r>
            <a:endParaRPr lang="en-US" dirty="0"/>
          </a:p>
          <a:p>
            <a:pPr lvl="1"/>
            <a:r>
              <a:rPr lang="en-US" dirty="0" smtClean="0"/>
              <a:t>regulation </a:t>
            </a:r>
            <a:r>
              <a:rPr lang="en-US" dirty="0" smtClean="0"/>
              <a:t>began in </a:t>
            </a:r>
            <a:r>
              <a:rPr lang="en-US" dirty="0" smtClean="0"/>
              <a:t>1912</a:t>
            </a:r>
          </a:p>
          <a:p>
            <a:r>
              <a:rPr lang="en-US" dirty="0" smtClean="0"/>
              <a:t>Momentum behind public support, guides for future legislation</a:t>
            </a:r>
            <a:endParaRPr lang="en-US" dirty="0" smtClean="0"/>
          </a:p>
          <a:p>
            <a:endParaRPr lang="en-US" dirty="0" smtClean="0"/>
          </a:p>
          <a:p>
            <a:endParaRPr lang="en-US" dirty="0"/>
          </a:p>
        </p:txBody>
      </p:sp>
    </p:spTree>
    <p:extLst>
      <p:ext uri="{BB962C8B-B14F-4D97-AF65-F5344CB8AC3E}">
        <p14:creationId xmlns:p14="http://schemas.microsoft.com/office/powerpoint/2010/main" val="24092798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initial state programs</a:t>
            </a:r>
            <a:endParaRPr lang="en-US" dirty="0"/>
          </a:p>
        </p:txBody>
      </p:sp>
      <p:sp>
        <p:nvSpPr>
          <p:cNvPr id="3" name="Content Placeholder 2"/>
          <p:cNvSpPr>
            <a:spLocks noGrp="1"/>
          </p:cNvSpPr>
          <p:nvPr>
            <p:ph idx="1"/>
          </p:nvPr>
        </p:nvSpPr>
        <p:spPr/>
        <p:txBody>
          <a:bodyPr/>
          <a:lstStyle/>
          <a:p>
            <a:r>
              <a:rPr lang="en-US" dirty="0" smtClean="0"/>
              <a:t>Limited scope</a:t>
            </a:r>
          </a:p>
          <a:p>
            <a:pPr lvl="1"/>
            <a:r>
              <a:rPr lang="en-US" dirty="0" smtClean="0"/>
              <a:t>Limited forms of industries</a:t>
            </a:r>
          </a:p>
          <a:p>
            <a:pPr lvl="2"/>
            <a:r>
              <a:rPr lang="en-US" dirty="0" smtClean="0"/>
              <a:t>Iron and steel building erection, elevator operation, work on scaffolding, electricians, work with/near explosives, </a:t>
            </a:r>
            <a:r>
              <a:rPr lang="en-US" dirty="0" err="1" smtClean="0"/>
              <a:t>railworkers</a:t>
            </a:r>
            <a:r>
              <a:rPr lang="en-US" dirty="0" smtClean="0"/>
              <a:t>, construction of tunnels and subways, and compressed air work.</a:t>
            </a:r>
          </a:p>
          <a:p>
            <a:pPr lvl="2"/>
            <a:r>
              <a:rPr lang="en-US" dirty="0" smtClean="0"/>
              <a:t>Dangerous operation with little interstate competition</a:t>
            </a:r>
          </a:p>
          <a:p>
            <a:pPr lvl="2"/>
            <a:r>
              <a:rPr lang="en-US" dirty="0" smtClean="0"/>
              <a:t>Constitutional legality based on police power of state</a:t>
            </a:r>
          </a:p>
          <a:p>
            <a:r>
              <a:rPr lang="en-US" dirty="0" smtClean="0"/>
              <a:t>Elective programs included changes to liability law</a:t>
            </a:r>
          </a:p>
          <a:p>
            <a:pPr lvl="1"/>
            <a:r>
              <a:rPr lang="en-US" dirty="0" smtClean="0"/>
              <a:t>Non-electing companies no longer as able to waive liabilities</a:t>
            </a:r>
          </a:p>
          <a:p>
            <a:pPr lvl="1"/>
            <a:r>
              <a:rPr lang="en-US" dirty="0" smtClean="0"/>
              <a:t>Electing employees reduced in ability to extract unlimited damages</a:t>
            </a:r>
          </a:p>
          <a:p>
            <a:pPr lvl="1"/>
            <a:r>
              <a:rPr lang="en-US" dirty="0" smtClean="0"/>
              <a:t>But such </a:t>
            </a:r>
            <a:r>
              <a:rPr lang="en-US" dirty="0" smtClean="0"/>
              <a:t>programs </a:t>
            </a:r>
            <a:r>
              <a:rPr lang="en-US" dirty="0" smtClean="0"/>
              <a:t>generally were unsuccessful</a:t>
            </a:r>
          </a:p>
          <a:p>
            <a:endParaRPr lang="en-US" dirty="0"/>
          </a:p>
        </p:txBody>
      </p:sp>
    </p:spTree>
    <p:extLst>
      <p:ext uri="{BB962C8B-B14F-4D97-AF65-F5344CB8AC3E}">
        <p14:creationId xmlns:p14="http://schemas.microsoft.com/office/powerpoint/2010/main" val="112543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04857" y="2228850"/>
            <a:ext cx="6066064" cy="3703652"/>
          </a:xfrm>
          <a:prstGeom prst="rect">
            <a:avLst/>
          </a:prstGeom>
        </p:spPr>
      </p:pic>
      <p:sp>
        <p:nvSpPr>
          <p:cNvPr id="2" name="Title 1"/>
          <p:cNvSpPr>
            <a:spLocks noGrp="1"/>
          </p:cNvSpPr>
          <p:nvPr>
            <p:ph type="title"/>
          </p:nvPr>
        </p:nvSpPr>
        <p:spPr/>
        <p:txBody>
          <a:bodyPr/>
          <a:lstStyle/>
          <a:p>
            <a:r>
              <a:rPr lang="en-US" dirty="0" smtClean="0"/>
              <a:t>Federal expenditure before the Civil War (1861-1865)</a:t>
            </a:r>
            <a:endParaRPr lang="en-US" dirty="0"/>
          </a:p>
        </p:txBody>
      </p:sp>
      <p:sp>
        <p:nvSpPr>
          <p:cNvPr id="3" name="Content Placeholder 2"/>
          <p:cNvSpPr>
            <a:spLocks noGrp="1"/>
          </p:cNvSpPr>
          <p:nvPr>
            <p:ph idx="1"/>
          </p:nvPr>
        </p:nvSpPr>
        <p:spPr>
          <a:xfrm>
            <a:off x="838200" y="1825624"/>
            <a:ext cx="5649686" cy="4716689"/>
          </a:xfrm>
        </p:spPr>
        <p:txBody>
          <a:bodyPr>
            <a:normAutofit fontScale="92500" lnSpcReduction="20000"/>
          </a:bodyPr>
          <a:lstStyle/>
          <a:p>
            <a:r>
              <a:rPr lang="en-US" dirty="0" smtClean="0"/>
              <a:t>Internal improvements, war, veterans pensions</a:t>
            </a:r>
          </a:p>
          <a:p>
            <a:pPr lvl="1"/>
            <a:r>
              <a:rPr lang="en-US" dirty="0" smtClean="0"/>
              <a:t>Defense (including pensions) made up about half of expenditure most years</a:t>
            </a:r>
          </a:p>
          <a:p>
            <a:r>
              <a:rPr lang="en-US" dirty="0" smtClean="0"/>
              <a:t>Congressional structure made federal spending particularly hard</a:t>
            </a:r>
          </a:p>
          <a:p>
            <a:pPr lvl="1"/>
            <a:r>
              <a:rPr lang="en-US" dirty="0" smtClean="0"/>
              <a:t>Before 1820, non-defense spending was largely government employee salaries</a:t>
            </a:r>
          </a:p>
          <a:p>
            <a:pPr lvl="1"/>
            <a:r>
              <a:rPr lang="en-US" dirty="0" smtClean="0"/>
              <a:t>Ways and means controlled budget;  Finance committee (1816), Appropriations committee (1867) came later</a:t>
            </a:r>
          </a:p>
          <a:p>
            <a:r>
              <a:rPr lang="en-US" dirty="0" smtClean="0"/>
              <a:t>Increased Westward expansion and industrialization</a:t>
            </a:r>
          </a:p>
          <a:p>
            <a:pPr lvl="1"/>
            <a:r>
              <a:rPr lang="en-US" dirty="0" smtClean="0"/>
              <a:t>1820s until 1920s were an era of appropriations</a:t>
            </a:r>
          </a:p>
        </p:txBody>
      </p:sp>
    </p:spTree>
    <p:extLst>
      <p:ext uri="{BB962C8B-B14F-4D97-AF65-F5344CB8AC3E}">
        <p14:creationId xmlns:p14="http://schemas.microsoft.com/office/powerpoint/2010/main" val="2983393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Nudges</a:t>
            </a:r>
            <a:endParaRPr lang="en-US" dirty="0"/>
          </a:p>
        </p:txBody>
      </p:sp>
      <p:sp>
        <p:nvSpPr>
          <p:cNvPr id="3" name="Content Placeholder 2"/>
          <p:cNvSpPr>
            <a:spLocks noGrp="1"/>
          </p:cNvSpPr>
          <p:nvPr>
            <p:ph idx="1"/>
          </p:nvPr>
        </p:nvSpPr>
        <p:spPr/>
        <p:txBody>
          <a:bodyPr/>
          <a:lstStyle/>
          <a:p>
            <a:r>
              <a:rPr lang="en-US" dirty="0" smtClean="0"/>
              <a:t>In most states, most employers did not elect to join scheme</a:t>
            </a:r>
          </a:p>
          <a:p>
            <a:pPr lvl="1"/>
            <a:r>
              <a:rPr lang="en-US" dirty="0" smtClean="0"/>
              <a:t>Laborers were not in a strong position and were not generally able to take advantage of increased legal rights</a:t>
            </a:r>
          </a:p>
          <a:p>
            <a:r>
              <a:rPr lang="en-US" dirty="0" smtClean="0"/>
              <a:t>Voluntary program in New Jersey was exception</a:t>
            </a:r>
          </a:p>
          <a:p>
            <a:pPr lvl="1"/>
            <a:r>
              <a:rPr lang="en-US" dirty="0" smtClean="0"/>
              <a:t>In NJ, employers were assumed to have elected to join scheme unless they made a specific statement not to join</a:t>
            </a:r>
          </a:p>
          <a:p>
            <a:pPr lvl="1"/>
            <a:r>
              <a:rPr lang="en-US" dirty="0" smtClean="0"/>
              <a:t>Many employers were uninterested or uninformed and joined by default</a:t>
            </a:r>
          </a:p>
          <a:p>
            <a:r>
              <a:rPr lang="en-US" dirty="0" smtClean="0"/>
              <a:t>Voluntary program in Illinois was another exception</a:t>
            </a:r>
          </a:p>
          <a:p>
            <a:pPr lvl="1"/>
            <a:r>
              <a:rPr lang="en-US" dirty="0" smtClean="0"/>
              <a:t>In both NJ and Illinois, insurance rates were lower so compensation was cheaper than liability</a:t>
            </a:r>
          </a:p>
          <a:p>
            <a:pPr marL="457200" lvl="1" indent="0">
              <a:buNone/>
            </a:pPr>
            <a:endParaRPr lang="en-US" dirty="0"/>
          </a:p>
        </p:txBody>
      </p:sp>
    </p:spTree>
    <p:extLst>
      <p:ext uri="{BB962C8B-B14F-4D97-AF65-F5344CB8AC3E}">
        <p14:creationId xmlns:p14="http://schemas.microsoft.com/office/powerpoint/2010/main" val="1789526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Workers compensation</a:t>
            </a:r>
            <a:endParaRPr lang="en-US" dirty="0"/>
          </a:p>
        </p:txBody>
      </p:sp>
      <p:sp>
        <p:nvSpPr>
          <p:cNvPr id="3" name="Content Placeholder 2"/>
          <p:cNvSpPr>
            <a:spLocks noGrp="1"/>
          </p:cNvSpPr>
          <p:nvPr>
            <p:ph idx="1"/>
          </p:nvPr>
        </p:nvSpPr>
        <p:spPr/>
        <p:txBody>
          <a:bodyPr/>
          <a:lstStyle/>
          <a:p>
            <a:r>
              <a:rPr lang="en-US" dirty="0" smtClean="0"/>
              <a:t>State Employer Liability Acts passed between 1855 and 1907 allowed workers to sue for injury caused by employer negligence</a:t>
            </a:r>
          </a:p>
          <a:p>
            <a:r>
              <a:rPr lang="en-US" dirty="0" smtClean="0"/>
              <a:t>Starting with Wisconsin in 1911, 36 states created workers’ compensation laws in the 1910s.</a:t>
            </a:r>
          </a:p>
          <a:p>
            <a:r>
              <a:rPr lang="en-US" dirty="0" smtClean="0"/>
              <a:t>Mississippi was the last state to pass such legislation in 1948</a:t>
            </a:r>
            <a:endParaRPr lang="en-US" dirty="0"/>
          </a:p>
        </p:txBody>
      </p:sp>
    </p:spTree>
    <p:extLst>
      <p:ext uri="{BB962C8B-B14F-4D97-AF65-F5344CB8AC3E}">
        <p14:creationId xmlns:p14="http://schemas.microsoft.com/office/powerpoint/2010/main" val="11839957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of US labor</a:t>
            </a:r>
            <a:endParaRPr lang="en-US" dirty="0"/>
          </a:p>
        </p:txBody>
      </p:sp>
      <p:sp>
        <p:nvSpPr>
          <p:cNvPr id="3" name="Content Placeholder 2"/>
          <p:cNvSpPr>
            <a:spLocks noGrp="1"/>
          </p:cNvSpPr>
          <p:nvPr>
            <p:ph idx="1"/>
          </p:nvPr>
        </p:nvSpPr>
        <p:spPr/>
        <p:txBody>
          <a:bodyPr/>
          <a:lstStyle/>
          <a:p>
            <a:r>
              <a:rPr lang="en-US" dirty="0" smtClean="0"/>
              <a:t>Organized labor initially fought against early programs</a:t>
            </a:r>
          </a:p>
          <a:p>
            <a:r>
              <a:rPr lang="en-US" dirty="0" smtClean="0"/>
              <a:t>In 1909, the American Federation of Labor began to support social insurance</a:t>
            </a:r>
          </a:p>
          <a:p>
            <a:r>
              <a:rPr lang="en-US" dirty="0" smtClean="0"/>
              <a:t>Private programs were created as well</a:t>
            </a:r>
          </a:p>
          <a:p>
            <a:pPr lvl="1"/>
            <a:r>
              <a:rPr lang="en-US" dirty="0" smtClean="0"/>
              <a:t>US Steel and International Harvester</a:t>
            </a:r>
          </a:p>
          <a:p>
            <a:pPr lvl="1"/>
            <a:r>
              <a:rPr lang="en-US" dirty="0" smtClean="0"/>
              <a:t>Values were placed on injuries</a:t>
            </a:r>
          </a:p>
          <a:p>
            <a:r>
              <a:rPr lang="en-US" dirty="0" smtClean="0"/>
              <a:t>As the idea of public social insurance grew in popularity, state and federal jurists became less likely to make constitutional arguments against it</a:t>
            </a:r>
          </a:p>
          <a:p>
            <a:pPr lvl="1"/>
            <a:endParaRPr lang="en-US" dirty="0"/>
          </a:p>
        </p:txBody>
      </p:sp>
    </p:spTree>
    <p:extLst>
      <p:ext uri="{BB962C8B-B14F-4D97-AF65-F5344CB8AC3E}">
        <p14:creationId xmlns:p14="http://schemas.microsoft.com/office/powerpoint/2010/main" val="1436545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HCMI 4225: History of Insurance</a:t>
            </a:r>
            <a:endParaRPr lang="en-US" dirty="0"/>
          </a:p>
        </p:txBody>
      </p:sp>
      <p:sp>
        <p:nvSpPr>
          <p:cNvPr id="3" name="Subtitle 2"/>
          <p:cNvSpPr>
            <a:spLocks noGrp="1"/>
          </p:cNvSpPr>
          <p:nvPr>
            <p:ph type="subTitle" idx="1"/>
          </p:nvPr>
        </p:nvSpPr>
        <p:spPr/>
        <p:txBody>
          <a:bodyPr/>
          <a:lstStyle/>
          <a:p>
            <a:r>
              <a:rPr lang="en-US" dirty="0" smtClean="0"/>
              <a:t>BUSN 202: Mon/Wed 12:30-1:45</a:t>
            </a:r>
          </a:p>
          <a:p>
            <a:r>
              <a:rPr lang="en-US" dirty="0" smtClean="0"/>
              <a:t>Shane Murphy – </a:t>
            </a:r>
            <a:r>
              <a:rPr lang="en-US" dirty="0" smtClean="0">
                <a:hlinkClick r:id="rId2"/>
              </a:rPr>
              <a:t>shane@uconn.edu</a:t>
            </a:r>
            <a:endParaRPr lang="en-US" dirty="0" smtClean="0"/>
          </a:p>
          <a:p>
            <a:endParaRPr lang="en-US" dirty="0" smtClean="0"/>
          </a:p>
          <a:p>
            <a:endParaRPr lang="en-US" dirty="0" smtClean="0"/>
          </a:p>
        </p:txBody>
      </p:sp>
    </p:spTree>
    <p:extLst>
      <p:ext uri="{BB962C8B-B14F-4D97-AF65-F5344CB8AC3E}">
        <p14:creationId xmlns:p14="http://schemas.microsoft.com/office/powerpoint/2010/main" val="12939940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Depression (1929-1939)</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Image result for great depression connecti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220" y="1690688"/>
            <a:ext cx="3821621" cy="4983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eat depression connectic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963" y="2072481"/>
            <a:ext cx="6096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935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1935 Social Security </a:t>
            </a:r>
            <a:r>
              <a:rPr lang="en-US" dirty="0" smtClean="0"/>
              <a:t>Act and the Welfare State in the US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Federal Old Age, Survivors, Disability and Hospital Insurance Program</a:t>
            </a:r>
          </a:p>
          <a:p>
            <a:pPr lvl="1"/>
            <a:r>
              <a:rPr lang="en-US" dirty="0" smtClean="0"/>
              <a:t>Originally entitled the Federal Old Age Benefits (I) program</a:t>
            </a:r>
          </a:p>
          <a:p>
            <a:pPr lvl="1"/>
            <a:r>
              <a:rPr lang="en-US" dirty="0" smtClean="0"/>
              <a:t>Program now also encompasses Medicare and is funded through FICA</a:t>
            </a:r>
          </a:p>
          <a:p>
            <a:r>
              <a:rPr lang="en-US" dirty="0" smtClean="0"/>
              <a:t>Federal-state unemployment compensation program</a:t>
            </a:r>
          </a:p>
          <a:p>
            <a:pPr lvl="1"/>
            <a:r>
              <a:rPr lang="en-US" dirty="0" smtClean="0"/>
              <a:t>FUTA (1954)</a:t>
            </a:r>
          </a:p>
          <a:p>
            <a:r>
              <a:rPr lang="en-US" dirty="0" smtClean="0"/>
              <a:t>9 other programs including aid to states for programs for the blind (X), needy dependent children (IV)</a:t>
            </a:r>
          </a:p>
          <a:p>
            <a:r>
              <a:rPr lang="en-US" dirty="0" smtClean="0"/>
              <a:t>Avoided using the word “insurance” to provide some protection from conservative SC justices – but programs were called social insurance after SC ruling in support in 1939</a:t>
            </a:r>
          </a:p>
          <a:p>
            <a:r>
              <a:rPr lang="en-US" dirty="0"/>
              <a:t>American Medical Association opposed early efforts for state or national health </a:t>
            </a:r>
            <a:r>
              <a:rPr lang="en-US" dirty="0" smtClean="0"/>
              <a:t>insurance</a:t>
            </a:r>
            <a:endParaRPr lang="en-US" dirty="0"/>
          </a:p>
          <a:p>
            <a:pPr lvl="1"/>
            <a:endParaRPr lang="en-US" dirty="0"/>
          </a:p>
        </p:txBody>
      </p:sp>
    </p:spTree>
    <p:extLst>
      <p:ext uri="{BB962C8B-B14F-4D97-AF65-F5344CB8AC3E}">
        <p14:creationId xmlns:p14="http://schemas.microsoft.com/office/powerpoint/2010/main" val="12407939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Insurance programs in the Social Security Act</a:t>
            </a:r>
            <a:endParaRPr lang="en-US" dirty="0"/>
          </a:p>
        </p:txBody>
      </p:sp>
      <p:sp>
        <p:nvSpPr>
          <p:cNvPr id="3" name="Content Placeholder 2"/>
          <p:cNvSpPr>
            <a:spLocks noGrp="1"/>
          </p:cNvSpPr>
          <p:nvPr>
            <p:ph idx="1"/>
          </p:nvPr>
        </p:nvSpPr>
        <p:spPr/>
        <p:txBody>
          <a:bodyPr/>
          <a:lstStyle/>
          <a:p>
            <a:r>
              <a:rPr lang="en-US" dirty="0" smtClean="0"/>
              <a:t>Four key programs</a:t>
            </a:r>
          </a:p>
          <a:p>
            <a:pPr lvl="1"/>
            <a:r>
              <a:rPr lang="en-US" dirty="0" smtClean="0"/>
              <a:t>Maternal and Child Health</a:t>
            </a:r>
          </a:p>
          <a:p>
            <a:pPr lvl="1"/>
            <a:r>
              <a:rPr lang="en-US" dirty="0" smtClean="0"/>
              <a:t>Crippled Children Services</a:t>
            </a:r>
          </a:p>
          <a:p>
            <a:pPr lvl="1"/>
            <a:r>
              <a:rPr lang="en-US" dirty="0" smtClean="0"/>
              <a:t>Vocational rehabilitation</a:t>
            </a:r>
          </a:p>
          <a:p>
            <a:pPr lvl="1"/>
            <a:r>
              <a:rPr lang="en-US" dirty="0" smtClean="0"/>
              <a:t>Public Health</a:t>
            </a:r>
          </a:p>
          <a:p>
            <a:r>
              <a:rPr lang="en-US" dirty="0" smtClean="0"/>
              <a:t>Created as grants to states for state run programs</a:t>
            </a:r>
          </a:p>
          <a:p>
            <a:r>
              <a:rPr lang="en-US" dirty="0" smtClean="0"/>
              <a:t>Initial plans included national health insurance, which AMA opposed and FDR thought was politically too risky, eventual AMA support of Act was reluctant</a:t>
            </a:r>
            <a:endParaRPr lang="en-US" dirty="0"/>
          </a:p>
        </p:txBody>
      </p:sp>
    </p:spTree>
    <p:extLst>
      <p:ext uri="{BB962C8B-B14F-4D97-AF65-F5344CB8AC3E}">
        <p14:creationId xmlns:p14="http://schemas.microsoft.com/office/powerpoint/2010/main" val="824328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Deal</a:t>
            </a:r>
            <a:endParaRPr lang="en-US" dirty="0"/>
          </a:p>
        </p:txBody>
      </p:sp>
      <p:sp>
        <p:nvSpPr>
          <p:cNvPr id="3" name="Content Placeholder 2"/>
          <p:cNvSpPr>
            <a:spLocks noGrp="1"/>
          </p:cNvSpPr>
          <p:nvPr>
            <p:ph idx="1"/>
          </p:nvPr>
        </p:nvSpPr>
        <p:spPr/>
        <p:txBody>
          <a:bodyPr>
            <a:normAutofit lnSpcReduction="10000"/>
          </a:bodyPr>
          <a:lstStyle/>
          <a:p>
            <a:r>
              <a:rPr lang="en-US" dirty="0" smtClean="0"/>
              <a:t>First New Deal included banking reform, the National Recovery Administration, and the Civil Works Administration</a:t>
            </a:r>
          </a:p>
          <a:p>
            <a:r>
              <a:rPr lang="en-US" dirty="0" smtClean="0"/>
              <a:t>Second New Deal </a:t>
            </a:r>
            <a:r>
              <a:rPr lang="en-US" dirty="0"/>
              <a:t>included labor union protections, </a:t>
            </a:r>
            <a:r>
              <a:rPr lang="en-US" dirty="0" smtClean="0"/>
              <a:t>establishment </a:t>
            </a:r>
            <a:r>
              <a:rPr lang="en-US" dirty="0"/>
              <a:t>of the Works Progress Administration, the creation of the US Housing Authority, the Fair Labor and Standards Act of 1938, and the Social Security Act</a:t>
            </a:r>
          </a:p>
          <a:p>
            <a:r>
              <a:rPr lang="en-US" dirty="0" smtClean="0"/>
              <a:t>FDR (a New York Democrat) vs </a:t>
            </a:r>
            <a:r>
              <a:rPr lang="en-US" dirty="0"/>
              <a:t>the conservative </a:t>
            </a:r>
            <a:r>
              <a:rPr lang="en-US" dirty="0" smtClean="0"/>
              <a:t>coalition of Republicans and Southern Democrats</a:t>
            </a:r>
          </a:p>
          <a:p>
            <a:pPr lvl="1"/>
            <a:r>
              <a:rPr lang="en-US" dirty="0" smtClean="0"/>
              <a:t>Harry F. Byrd </a:t>
            </a:r>
            <a:r>
              <a:rPr lang="en-US" dirty="0" err="1" smtClean="0"/>
              <a:t>Sr</a:t>
            </a:r>
            <a:r>
              <a:rPr lang="en-US" dirty="0" smtClean="0"/>
              <a:t> was a noted leader of the conservative coalition</a:t>
            </a:r>
          </a:p>
          <a:p>
            <a:pPr lvl="1"/>
            <a:r>
              <a:rPr lang="en-US" dirty="0" smtClean="0"/>
              <a:t>Opposed Federal control over standards for old age assistance and other programs</a:t>
            </a:r>
          </a:p>
        </p:txBody>
      </p:sp>
    </p:spTree>
    <p:extLst>
      <p:ext uri="{BB962C8B-B14F-4D97-AF65-F5344CB8AC3E}">
        <p14:creationId xmlns:p14="http://schemas.microsoft.com/office/powerpoint/2010/main" val="25703462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Fascism, American Fascism, and the New Deal</a:t>
            </a:r>
            <a:endParaRPr lang="en-US" dirty="0"/>
          </a:p>
        </p:txBody>
      </p:sp>
      <p:sp>
        <p:nvSpPr>
          <p:cNvPr id="3" name="Content Placeholder 2"/>
          <p:cNvSpPr>
            <a:spLocks noGrp="1"/>
          </p:cNvSpPr>
          <p:nvPr>
            <p:ph idx="1"/>
          </p:nvPr>
        </p:nvSpPr>
        <p:spPr>
          <a:xfrm>
            <a:off x="212435" y="1825624"/>
            <a:ext cx="11804073" cy="4889211"/>
          </a:xfrm>
        </p:spPr>
        <p:txBody>
          <a:bodyPr>
            <a:normAutofit fontScale="92500" lnSpcReduction="20000"/>
          </a:bodyPr>
          <a:lstStyle/>
          <a:p>
            <a:r>
              <a:rPr lang="en-US" dirty="0" smtClean="0"/>
              <a:t>Mussolini, not Hitler, was the superstar of Fascist politics in the early 1930s</a:t>
            </a:r>
          </a:p>
          <a:p>
            <a:pPr lvl="2"/>
            <a:r>
              <a:rPr lang="en-US" dirty="0"/>
              <a:t>Fritz Julius Kuhn’s German-American Bund, founded in </a:t>
            </a:r>
            <a:r>
              <a:rPr lang="en-US" dirty="0" smtClean="0"/>
              <a:t>1936</a:t>
            </a:r>
          </a:p>
          <a:p>
            <a:pPr lvl="2"/>
            <a:r>
              <a:rPr lang="en-US" dirty="0"/>
              <a:t>William Dudley </a:t>
            </a:r>
            <a:r>
              <a:rPr lang="en-US" dirty="0" smtClean="0"/>
              <a:t>Pelley’s Silver Legion, founded in 1933</a:t>
            </a:r>
          </a:p>
          <a:p>
            <a:pPr lvl="2"/>
            <a:r>
              <a:rPr lang="en-US" dirty="0" smtClean="0"/>
              <a:t>Business Plot of 1933</a:t>
            </a:r>
          </a:p>
          <a:p>
            <a:pPr lvl="2"/>
            <a:r>
              <a:rPr lang="en-US" dirty="0" smtClean="0"/>
              <a:t>William </a:t>
            </a:r>
            <a:r>
              <a:rPr lang="en-US" dirty="0"/>
              <a:t>Joseph </a:t>
            </a:r>
            <a:r>
              <a:rPr lang="en-US" dirty="0" smtClean="0"/>
              <a:t>Simmons’s 2</a:t>
            </a:r>
            <a:r>
              <a:rPr lang="en-US" baseline="30000" dirty="0" smtClean="0"/>
              <a:t>nd</a:t>
            </a:r>
            <a:r>
              <a:rPr lang="en-US" dirty="0" smtClean="0"/>
              <a:t> KKK, founded in 1915</a:t>
            </a:r>
          </a:p>
          <a:p>
            <a:pPr lvl="3"/>
            <a:r>
              <a:rPr lang="en-US" dirty="0"/>
              <a:t>William </a:t>
            </a:r>
            <a:r>
              <a:rPr lang="en-US" dirty="0" smtClean="0"/>
              <a:t>Shepard and Virgil </a:t>
            </a:r>
            <a:r>
              <a:rPr lang="en-US" dirty="0" err="1" smtClean="0"/>
              <a:t>Effinger’s</a:t>
            </a:r>
            <a:r>
              <a:rPr lang="en-US" dirty="0" smtClean="0"/>
              <a:t> Black Legion, founded in 1920s, </a:t>
            </a:r>
            <a:r>
              <a:rPr lang="en-US" dirty="0" err="1" smtClean="0"/>
              <a:t>Effinger</a:t>
            </a:r>
            <a:r>
              <a:rPr lang="en-US" dirty="0" smtClean="0"/>
              <a:t> took control in 1931</a:t>
            </a:r>
          </a:p>
          <a:p>
            <a:pPr lvl="1"/>
            <a:r>
              <a:rPr lang="en-US" dirty="0"/>
              <a:t>National Industrial Recovery Act of 1933 - authorized the President to regulate industry for fair wages and </a:t>
            </a:r>
            <a:r>
              <a:rPr lang="en-US" dirty="0" smtClean="0"/>
              <a:t>prices</a:t>
            </a:r>
          </a:p>
          <a:p>
            <a:pPr lvl="2"/>
            <a:r>
              <a:rPr lang="en-US" dirty="0" smtClean="0"/>
              <a:t>Supported by Huey Long and Father </a:t>
            </a:r>
            <a:r>
              <a:rPr lang="en-US" dirty="0"/>
              <a:t>Charles </a:t>
            </a:r>
            <a:r>
              <a:rPr lang="en-US" dirty="0" smtClean="0"/>
              <a:t>Coughlin</a:t>
            </a:r>
          </a:p>
          <a:p>
            <a:pPr lvl="1"/>
            <a:r>
              <a:rPr lang="en-US" dirty="0" smtClean="0"/>
              <a:t>Recognized as being modelled on Italian cooperative state</a:t>
            </a:r>
          </a:p>
          <a:p>
            <a:pPr lvl="1"/>
            <a:r>
              <a:rPr lang="en-US" dirty="0" smtClean="0"/>
              <a:t>However, Italian </a:t>
            </a:r>
            <a:r>
              <a:rPr lang="en-US" dirty="0" err="1" smtClean="0"/>
              <a:t>statism</a:t>
            </a:r>
            <a:r>
              <a:rPr lang="en-US" dirty="0" smtClean="0"/>
              <a:t>, liberals argued, was in the service of the state</a:t>
            </a:r>
          </a:p>
          <a:p>
            <a:pPr lvl="2"/>
            <a:r>
              <a:rPr lang="en-US" dirty="0" smtClean="0"/>
              <a:t>The NRA sought to protect the interests of the people</a:t>
            </a:r>
          </a:p>
          <a:p>
            <a:pPr lvl="2"/>
            <a:r>
              <a:rPr lang="en-US" dirty="0" smtClean="0"/>
              <a:t>German and Italian Fascism came to be identified with business interests </a:t>
            </a:r>
          </a:p>
          <a:p>
            <a:pPr lvl="1"/>
            <a:r>
              <a:rPr lang="en-US" dirty="0" smtClean="0"/>
              <a:t>New Deal philosophy more closely resembled the British Labor Party or Social Corporatism/Social Democracy (1930s Norway and Sweden)</a:t>
            </a:r>
          </a:p>
          <a:p>
            <a:r>
              <a:rPr lang="en-US" dirty="0" smtClean="0"/>
              <a:t>Division grew and by 1939, the New Deal was called the Jew Deal by Kuhn</a:t>
            </a:r>
          </a:p>
        </p:txBody>
      </p:sp>
    </p:spTree>
    <p:extLst>
      <p:ext uri="{BB962C8B-B14F-4D97-AF65-F5344CB8AC3E}">
        <p14:creationId xmlns:p14="http://schemas.microsoft.com/office/powerpoint/2010/main" val="30101860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Judicial Procedures Reform Bill of 1937</a:t>
            </a:r>
          </a:p>
        </p:txBody>
      </p:sp>
      <p:sp>
        <p:nvSpPr>
          <p:cNvPr id="3" name="Content Placeholder 2"/>
          <p:cNvSpPr>
            <a:spLocks noGrp="1"/>
          </p:cNvSpPr>
          <p:nvPr>
            <p:ph idx="1"/>
          </p:nvPr>
        </p:nvSpPr>
        <p:spPr/>
        <p:txBody>
          <a:bodyPr>
            <a:normAutofit fontScale="92500" lnSpcReduction="10000"/>
          </a:bodyPr>
          <a:lstStyle/>
          <a:p>
            <a:r>
              <a:rPr lang="en-US" dirty="0"/>
              <a:t>National Industrial Recovery Act of </a:t>
            </a:r>
            <a:r>
              <a:rPr lang="en-US" dirty="0" smtClean="0"/>
              <a:t>1933 found unconstitutional </a:t>
            </a:r>
            <a:r>
              <a:rPr lang="en-US" dirty="0"/>
              <a:t>in Schechter Poultry Corp. v. United States (1935)</a:t>
            </a:r>
          </a:p>
          <a:p>
            <a:pPr lvl="1"/>
            <a:r>
              <a:rPr lang="en-US" dirty="0" smtClean="0"/>
              <a:t>Judicial review</a:t>
            </a:r>
          </a:p>
          <a:p>
            <a:pPr lvl="2"/>
            <a:r>
              <a:rPr lang="en-US" dirty="0" smtClean="0"/>
              <a:t>Created by Chief Justice John Marshall in case called Marbury v Madison (1803)</a:t>
            </a:r>
          </a:p>
          <a:p>
            <a:r>
              <a:rPr lang="en-US" dirty="0" smtClean="0"/>
              <a:t>Granted </a:t>
            </a:r>
            <a:r>
              <a:rPr lang="en-US" dirty="0"/>
              <a:t>the president power to appoint an additional justice to the </a:t>
            </a:r>
            <a:r>
              <a:rPr lang="en-US" dirty="0" smtClean="0"/>
              <a:t>Supreme Court </a:t>
            </a:r>
            <a:r>
              <a:rPr lang="en-US" dirty="0"/>
              <a:t>for every member of the court over the age of 70 years and 6 months</a:t>
            </a:r>
            <a:r>
              <a:rPr lang="en-US" dirty="0" smtClean="0"/>
              <a:t>.</a:t>
            </a:r>
          </a:p>
          <a:p>
            <a:pPr lvl="1"/>
            <a:r>
              <a:rPr lang="en-US" dirty="0" smtClean="0"/>
              <a:t>Up </a:t>
            </a:r>
            <a:r>
              <a:rPr lang="en-US" dirty="0"/>
              <a:t>to a maximum of </a:t>
            </a:r>
            <a:r>
              <a:rPr lang="en-US" dirty="0" smtClean="0"/>
              <a:t>six</a:t>
            </a:r>
          </a:p>
          <a:p>
            <a:r>
              <a:rPr lang="en-US" dirty="0" smtClean="0"/>
              <a:t>Proposed in February 1937</a:t>
            </a:r>
          </a:p>
          <a:p>
            <a:r>
              <a:rPr lang="en-US" dirty="0" smtClean="0"/>
              <a:t>In March, anti-new deal justice made pro-new deal decision</a:t>
            </a:r>
          </a:p>
          <a:p>
            <a:pPr lvl="1"/>
            <a:r>
              <a:rPr lang="en-US" dirty="0"/>
              <a:t>"the switch in time that saved </a:t>
            </a:r>
            <a:r>
              <a:rPr lang="en-US" dirty="0" smtClean="0"/>
              <a:t>nine“</a:t>
            </a:r>
          </a:p>
          <a:p>
            <a:pPr lvl="1"/>
            <a:r>
              <a:rPr lang="en-US" dirty="0" smtClean="0"/>
              <a:t>Bill was wildly unpopular</a:t>
            </a:r>
          </a:p>
        </p:txBody>
      </p:sp>
    </p:spTree>
    <p:extLst>
      <p:ext uri="{BB962C8B-B14F-4D97-AF65-F5344CB8AC3E}">
        <p14:creationId xmlns:p14="http://schemas.microsoft.com/office/powerpoint/2010/main" val="1751758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04857" y="2228850"/>
            <a:ext cx="6066064" cy="3703652"/>
          </a:xfrm>
          <a:prstGeom prst="rect">
            <a:avLst/>
          </a:prstGeom>
        </p:spPr>
      </p:pic>
      <p:sp>
        <p:nvSpPr>
          <p:cNvPr id="2" name="Title 1"/>
          <p:cNvSpPr>
            <a:spLocks noGrp="1"/>
          </p:cNvSpPr>
          <p:nvPr>
            <p:ph type="title"/>
          </p:nvPr>
        </p:nvSpPr>
        <p:spPr/>
        <p:txBody>
          <a:bodyPr/>
          <a:lstStyle/>
          <a:p>
            <a:r>
              <a:rPr lang="en-US" dirty="0" smtClean="0"/>
              <a:t>Internal improvements</a:t>
            </a:r>
            <a:endParaRPr lang="en-US" dirty="0"/>
          </a:p>
        </p:txBody>
      </p:sp>
      <p:sp>
        <p:nvSpPr>
          <p:cNvPr id="3" name="Content Placeholder 2"/>
          <p:cNvSpPr>
            <a:spLocks noGrp="1"/>
          </p:cNvSpPr>
          <p:nvPr>
            <p:ph idx="1"/>
          </p:nvPr>
        </p:nvSpPr>
        <p:spPr>
          <a:xfrm>
            <a:off x="838200" y="1825624"/>
            <a:ext cx="5649686" cy="4716689"/>
          </a:xfrm>
        </p:spPr>
        <p:txBody>
          <a:bodyPr>
            <a:normAutofit fontScale="77500" lnSpcReduction="20000"/>
          </a:bodyPr>
          <a:lstStyle/>
          <a:p>
            <a:r>
              <a:rPr lang="en-US" dirty="0"/>
              <a:t>Building roads, canals, and railroads, river and harbor projects, and erecting lighthouses and other aids to </a:t>
            </a:r>
            <a:r>
              <a:rPr lang="en-US" dirty="0" smtClean="0"/>
              <a:t>navigation</a:t>
            </a:r>
          </a:p>
          <a:p>
            <a:r>
              <a:rPr lang="en-US" dirty="0" smtClean="0"/>
              <a:t>Henry Clay and John Quincy Adam’s </a:t>
            </a:r>
            <a:r>
              <a:rPr lang="en-US" b="1" dirty="0" smtClean="0"/>
              <a:t>“American System”</a:t>
            </a:r>
          </a:p>
          <a:p>
            <a:pPr lvl="1"/>
            <a:r>
              <a:rPr lang="en-US" dirty="0" smtClean="0"/>
              <a:t>Seven Points of 1815</a:t>
            </a:r>
          </a:p>
          <a:p>
            <a:r>
              <a:rPr lang="en-US" dirty="0" smtClean="0"/>
              <a:t>Era of internal improvements was 1825-1838</a:t>
            </a:r>
          </a:p>
          <a:p>
            <a:pPr lvl="1"/>
            <a:r>
              <a:rPr lang="en-US" dirty="0" smtClean="0"/>
              <a:t>Opposed by President Andrew Jackson (1829-1837)</a:t>
            </a:r>
          </a:p>
          <a:p>
            <a:pPr lvl="1"/>
            <a:r>
              <a:rPr lang="en-US" dirty="0" smtClean="0"/>
              <a:t>Ends with Panic of 1837</a:t>
            </a:r>
          </a:p>
          <a:p>
            <a:r>
              <a:rPr lang="en-US" dirty="0" smtClean="0"/>
              <a:t>Land grants – distribution of land sale revenues to states – expanded greatly after 1841</a:t>
            </a:r>
          </a:p>
          <a:p>
            <a:r>
              <a:rPr lang="en-US" b="1" dirty="0" smtClean="0"/>
              <a:t>Westward expansion</a:t>
            </a:r>
            <a:r>
              <a:rPr lang="en-US" dirty="0" smtClean="0"/>
              <a:t> and railroads</a:t>
            </a:r>
          </a:p>
          <a:p>
            <a:pPr lvl="1"/>
            <a:r>
              <a:rPr lang="en-US" dirty="0" smtClean="0"/>
              <a:t>Organization of Nebraska territory</a:t>
            </a:r>
          </a:p>
          <a:p>
            <a:pPr lvl="2"/>
            <a:r>
              <a:rPr lang="en-US" dirty="0" smtClean="0"/>
              <a:t>Slavery question</a:t>
            </a:r>
          </a:p>
          <a:p>
            <a:pPr lvl="1"/>
            <a:r>
              <a:rPr lang="en-US" dirty="0" smtClean="0"/>
              <a:t>Transcontinental railroad (1863-1869)</a:t>
            </a:r>
          </a:p>
        </p:txBody>
      </p:sp>
    </p:spTree>
    <p:extLst>
      <p:ext uri="{BB962C8B-B14F-4D97-AF65-F5344CB8AC3E}">
        <p14:creationId xmlns:p14="http://schemas.microsoft.com/office/powerpoint/2010/main" val="8098931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0" y="0"/>
          <a:ext cx="12191999" cy="6390459"/>
        </p:xfrm>
        <a:graphic>
          <a:graphicData uri="http://schemas.openxmlformats.org/drawingml/2006/table">
            <a:tbl>
              <a:tblPr/>
              <a:tblGrid>
                <a:gridCol w="651353">
                  <a:extLst>
                    <a:ext uri="{9D8B030D-6E8A-4147-A177-3AD203B41FA5}">
                      <a16:colId xmlns:a16="http://schemas.microsoft.com/office/drawing/2014/main" val="3353585643"/>
                    </a:ext>
                  </a:extLst>
                </a:gridCol>
                <a:gridCol w="438411">
                  <a:extLst>
                    <a:ext uri="{9D8B030D-6E8A-4147-A177-3AD203B41FA5}">
                      <a16:colId xmlns:a16="http://schemas.microsoft.com/office/drawing/2014/main" val="4261762381"/>
                    </a:ext>
                  </a:extLst>
                </a:gridCol>
                <a:gridCol w="1979113">
                  <a:extLst>
                    <a:ext uri="{9D8B030D-6E8A-4147-A177-3AD203B41FA5}">
                      <a16:colId xmlns:a16="http://schemas.microsoft.com/office/drawing/2014/main" val="2981247180"/>
                    </a:ext>
                  </a:extLst>
                </a:gridCol>
                <a:gridCol w="9123122">
                  <a:extLst>
                    <a:ext uri="{9D8B030D-6E8A-4147-A177-3AD203B41FA5}">
                      <a16:colId xmlns:a16="http://schemas.microsoft.com/office/drawing/2014/main" val="2200200704"/>
                    </a:ext>
                  </a:extLst>
                </a:gridCol>
              </a:tblGrid>
              <a:tr h="142604">
                <a:tc>
                  <a:txBody>
                    <a:bodyPr/>
                    <a:lstStyle/>
                    <a:p>
                      <a:pPr algn="ctr"/>
                      <a:r>
                        <a:rPr lang="en-US" sz="1600" b="0" u="none">
                          <a:solidFill>
                            <a:schemeClr val="tx1"/>
                          </a:solidFill>
                          <a:effectLst/>
                        </a:rPr>
                        <a:t>Year</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1600" b="0" u="none">
                          <a:solidFill>
                            <a:schemeClr val="tx1"/>
                          </a:solidFill>
                          <a:effectLst/>
                        </a:rPr>
                        <a:t>Size</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1600" b="0" u="none" dirty="0">
                          <a:solidFill>
                            <a:schemeClr val="tx1"/>
                          </a:solidFill>
                          <a:effectLst/>
                        </a:rPr>
                        <a:t>Enacting Legislation</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l"/>
                      <a:r>
                        <a:rPr lang="en-US" sz="1600" b="0" u="none">
                          <a:solidFill>
                            <a:schemeClr val="tx1"/>
                          </a:solidFill>
                          <a:effectLst/>
                        </a:rPr>
                        <a:t>Comments</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97751420"/>
                  </a:ext>
                </a:extLst>
              </a:tr>
              <a:tr h="471692">
                <a:tc>
                  <a:txBody>
                    <a:bodyPr/>
                    <a:lstStyle/>
                    <a:p>
                      <a:r>
                        <a:rPr lang="en-US" sz="1600" b="0" u="none">
                          <a:solidFill>
                            <a:schemeClr val="tx1"/>
                          </a:solidFill>
                          <a:effectLst/>
                        </a:rPr>
                        <a:t>1789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6</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Judiciary Act of 1789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Original court with Chief Justice &amp; five associate justices; two justices for each of the three circuit courts. (1 Stat. 73)</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223329909"/>
                  </a:ext>
                </a:extLst>
              </a:tr>
              <a:tr h="1064050">
                <a:tc>
                  <a:txBody>
                    <a:bodyPr/>
                    <a:lstStyle/>
                    <a:p>
                      <a:r>
                        <a:rPr lang="en-US" sz="1600" b="0" u="none">
                          <a:solidFill>
                            <a:schemeClr val="tx1"/>
                          </a:solidFill>
                          <a:effectLst/>
                        </a:rPr>
                        <a:t>1801</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5</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Judiciary Act of 1801</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Lameduck Federalists, at end of President John Adams's administration, greatly expand federal courts, but </a:t>
                      </a:r>
                      <a:r>
                        <a:rPr lang="en-US" sz="1600" b="0" i="1" u="none" dirty="0">
                          <a:solidFill>
                            <a:schemeClr val="tx1"/>
                          </a:solidFill>
                          <a:effectLst/>
                        </a:rPr>
                        <a:t>reduce</a:t>
                      </a:r>
                      <a:r>
                        <a:rPr lang="en-US" sz="1600" b="0" u="none" dirty="0">
                          <a:solidFill>
                            <a:schemeClr val="tx1"/>
                          </a:solidFill>
                          <a:effectLst/>
                        </a:rPr>
                        <a:t> the number of associate justices¹ to four in order to dominate the judiciary and hinder judicial appointments by incoming President Thomas Jefferson</a:t>
                      </a:r>
                      <a:r>
                        <a:rPr lang="en-US" sz="1600" b="0" u="none" dirty="0" smtClean="0">
                          <a:solidFill>
                            <a:schemeClr val="tx1"/>
                          </a:solidFill>
                          <a:effectLst/>
                        </a:rPr>
                        <a:t>.</a:t>
                      </a:r>
                      <a:r>
                        <a:rPr lang="en-US" sz="1600" b="0" u="none" dirty="0">
                          <a:solidFill>
                            <a:schemeClr val="tx1"/>
                          </a:solidFill>
                          <a:effectLst/>
                        </a:rPr>
                        <a:t> (2 Stat. 89)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022894975"/>
                  </a:ext>
                </a:extLst>
              </a:tr>
              <a:tr h="669145">
                <a:tc>
                  <a:txBody>
                    <a:bodyPr/>
                    <a:lstStyle/>
                    <a:p>
                      <a:r>
                        <a:rPr lang="en-US" sz="1600" b="0" u="none" dirty="0">
                          <a:solidFill>
                            <a:schemeClr val="tx1"/>
                          </a:solidFill>
                          <a:effectLst/>
                        </a:rPr>
                        <a:t>1802</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6</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Judiciary Act of 1802</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Democratic-Republicans repeal the Judiciary Act of 1801. As no vacancy had occurred in the interim, no seat on the court was ever actually abolished. (2 Stat. 132)</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188814169"/>
                  </a:ext>
                </a:extLst>
              </a:tr>
              <a:tr h="405875">
                <a:tc>
                  <a:txBody>
                    <a:bodyPr/>
                    <a:lstStyle/>
                    <a:p>
                      <a:r>
                        <a:rPr lang="en-US" sz="1600" b="0" u="none">
                          <a:solidFill>
                            <a:schemeClr val="tx1"/>
                          </a:solidFill>
                          <a:effectLst/>
                        </a:rPr>
                        <a:t>1807</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7</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a:solidFill>
                            <a:schemeClr val="tx1"/>
                          </a:solidFill>
                          <a:effectLst/>
                        </a:rPr>
                        <a:t>Seventh Circuit Act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Created a new circuit court for OH, KY, &amp; TN; Jefferson appoints the new associate justice. (2 Stat. 420)</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274644876"/>
                  </a:ext>
                </a:extLst>
              </a:tr>
              <a:tr h="866597">
                <a:tc>
                  <a:txBody>
                    <a:bodyPr/>
                    <a:lstStyle/>
                    <a:p>
                      <a:r>
                        <a:rPr lang="en-US" sz="1600" b="0" u="none">
                          <a:solidFill>
                            <a:schemeClr val="tx1"/>
                          </a:solidFill>
                          <a:effectLst/>
                        </a:rPr>
                        <a:t>1837</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a:solidFill>
                            <a:schemeClr val="tx1"/>
                          </a:solidFill>
                          <a:effectLst/>
                        </a:rPr>
                        <a:t>Eighth &amp; Ninth Circuits Act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Signed by President Andrew Jackson on his last full day in office; Jackson nominates two associate justices, both confirmed; one declines appointment. New President Martin Van Buren then appoints the second. (5 Stat. 176)</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668941459"/>
                  </a:ext>
                </a:extLst>
              </a:tr>
              <a:tr h="372966">
                <a:tc>
                  <a:txBody>
                    <a:bodyPr/>
                    <a:lstStyle/>
                    <a:p>
                      <a:r>
                        <a:rPr lang="en-US" sz="1600" b="0" u="none">
                          <a:solidFill>
                            <a:schemeClr val="tx1"/>
                          </a:solidFill>
                          <a:effectLst/>
                        </a:rPr>
                        <a:t>1863</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10</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a:solidFill>
                            <a:schemeClr val="tx1"/>
                          </a:solidFill>
                          <a:effectLst/>
                        </a:rPr>
                        <a:t>Tenth Circuit Act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Created Tenth Circuit to serve CA and OR; added associate justice to serve it. (12 Stat. 794)</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74457998"/>
                  </a:ext>
                </a:extLst>
              </a:tr>
              <a:tr h="767872">
                <a:tc>
                  <a:txBody>
                    <a:bodyPr/>
                    <a:lstStyle/>
                    <a:p>
                      <a:r>
                        <a:rPr lang="en-US" sz="1600" b="0" u="none">
                          <a:solidFill>
                            <a:schemeClr val="tx1"/>
                          </a:solidFill>
                          <a:effectLst/>
                        </a:rPr>
                        <a:t>1866</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7</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Judicial Circuits Act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Chief Justice Salmon P. Chase lobbied for this reduction.¹ The Radical Republican Congress took the occasion to overhaul the courts to reduce the influence of former Confederate States. (14 Stat. 209)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986812235"/>
                  </a:ext>
                </a:extLst>
              </a:tr>
              <a:tr h="504602">
                <a:tc>
                  <a:txBody>
                    <a:bodyPr/>
                    <a:lstStyle/>
                    <a:p>
                      <a:r>
                        <a:rPr lang="en-US" sz="1600" b="0" u="none">
                          <a:solidFill>
                            <a:schemeClr val="tx1"/>
                          </a:solidFill>
                          <a:effectLst/>
                        </a:rPr>
                        <a:t>1869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Judiciary Act of 1869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Set Court at current size, reduced burden of riding circuit by introducing intermediary circuit court justices. (16 Stat. 44)</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345229314"/>
                  </a:ext>
                </a:extLst>
              </a:tr>
              <a:tr h="52155">
                <a:tc gridSpan="4">
                  <a:txBody>
                    <a:bodyPr/>
                    <a:lstStyle/>
                    <a:p>
                      <a:pPr algn="l"/>
                      <a:r>
                        <a:rPr lang="en-US" sz="1600" b="0" u="none">
                          <a:solidFill>
                            <a:schemeClr val="tx1"/>
                          </a:solidFill>
                          <a:effectLst/>
                        </a:rPr>
                        <a:t>Notes</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5304806"/>
                  </a:ext>
                </a:extLst>
              </a:tr>
              <a:tr h="570419">
                <a:tc gridSpan="4">
                  <a:txBody>
                    <a:bodyPr/>
                    <a:lstStyle/>
                    <a:p>
                      <a:pPr algn="l"/>
                      <a:r>
                        <a:rPr lang="en-US" sz="1600" b="0" u="none" dirty="0">
                          <a:solidFill>
                            <a:schemeClr val="tx1"/>
                          </a:solidFill>
                          <a:effectLst/>
                        </a:rPr>
                        <a:t>1. Because federal justices serve during "good behavior", reductions in a federal court's size are accomplished only through either abolishing the court or attrition—i.e., a seat is abolished only when it becomes vacant. However, the Supreme Court cannot be abolished by ordinary legislation. As such, the actual size of the Supreme Court during a contraction may remain larger than the law provides until well after that law's enactment.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7904895"/>
                  </a:ext>
                </a:extLst>
              </a:tr>
            </a:tbl>
          </a:graphicData>
        </a:graphic>
      </p:graphicFrame>
    </p:spTree>
    <p:extLst>
      <p:ext uri="{BB962C8B-B14F-4D97-AF65-F5344CB8AC3E}">
        <p14:creationId xmlns:p14="http://schemas.microsoft.com/office/powerpoint/2010/main" val="32171378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Wars</a:t>
            </a:r>
            <a:endParaRPr lang="en-US" dirty="0"/>
          </a:p>
        </p:txBody>
      </p:sp>
      <p:sp>
        <p:nvSpPr>
          <p:cNvPr id="3" name="Content Placeholder 2"/>
          <p:cNvSpPr>
            <a:spLocks noGrp="1"/>
          </p:cNvSpPr>
          <p:nvPr>
            <p:ph idx="1"/>
          </p:nvPr>
        </p:nvSpPr>
        <p:spPr/>
        <p:txBody>
          <a:bodyPr>
            <a:normAutofit lnSpcReduction="10000"/>
          </a:bodyPr>
          <a:lstStyle/>
          <a:p>
            <a:r>
              <a:rPr lang="en-US" dirty="0" smtClean="0"/>
              <a:t>World War I (1914-1918) and World War II (1939-1945)</a:t>
            </a:r>
          </a:p>
          <a:p>
            <a:pPr lvl="1"/>
            <a:r>
              <a:rPr lang="en-US" dirty="0" smtClean="0"/>
              <a:t>WWI: Allied Powers (France, Britain, Russia, Serbia, Belgium, Japan, Italy, US, Romania, Portugal, US, China, and others) vs Central Powers (Germany, Austria-Hungary, Ottoman Empire (Turkey), Bulgaria)</a:t>
            </a:r>
          </a:p>
          <a:p>
            <a:pPr lvl="1"/>
            <a:r>
              <a:rPr lang="en-US" dirty="0" smtClean="0"/>
              <a:t>WWII: Allies (Russia </a:t>
            </a:r>
            <a:r>
              <a:rPr lang="en-US" dirty="0"/>
              <a:t>[1941]</a:t>
            </a:r>
            <a:r>
              <a:rPr lang="en-US" dirty="0" smtClean="0"/>
              <a:t>, US [1941], UK, China) vs Axis (Germany, Japan, Italy)</a:t>
            </a:r>
          </a:p>
          <a:p>
            <a:r>
              <a:rPr lang="en-US" dirty="0" smtClean="0"/>
              <a:t>In 1919, as a part of the Treaty of Versailles, the International Labor Organization was created (now a part of the UN)</a:t>
            </a:r>
          </a:p>
          <a:p>
            <a:r>
              <a:rPr lang="en-US" dirty="0" smtClean="0"/>
              <a:t>In 1927, the International Social Security Association was established affiliated with the ILO</a:t>
            </a:r>
          </a:p>
          <a:p>
            <a:r>
              <a:rPr lang="en-US" dirty="0" smtClean="0"/>
              <a:t>In 1945, the UN was established</a:t>
            </a:r>
          </a:p>
          <a:p>
            <a:pPr lvl="1"/>
            <a:endParaRPr lang="en-US" dirty="0" smtClean="0"/>
          </a:p>
          <a:p>
            <a:pPr lvl="1"/>
            <a:endParaRPr lang="en-US" dirty="0"/>
          </a:p>
        </p:txBody>
      </p:sp>
    </p:spTree>
    <p:extLst>
      <p:ext uri="{BB962C8B-B14F-4D97-AF65-F5344CB8AC3E}">
        <p14:creationId xmlns:p14="http://schemas.microsoft.com/office/powerpoint/2010/main" val="24130249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Communist programs</a:t>
            </a:r>
            <a:endParaRPr lang="en-US" dirty="0"/>
          </a:p>
        </p:txBody>
      </p:sp>
      <p:sp>
        <p:nvSpPr>
          <p:cNvPr id="3" name="Content Placeholder 2"/>
          <p:cNvSpPr>
            <a:spLocks noGrp="1"/>
          </p:cNvSpPr>
          <p:nvPr>
            <p:ph idx="1"/>
          </p:nvPr>
        </p:nvSpPr>
        <p:spPr/>
        <p:txBody>
          <a:bodyPr/>
          <a:lstStyle/>
          <a:p>
            <a:r>
              <a:rPr lang="en-US" dirty="0" smtClean="0"/>
              <a:t>Leninist social insurance programs based on two 1912 principles</a:t>
            </a:r>
          </a:p>
          <a:p>
            <a:pPr lvl="1"/>
            <a:r>
              <a:rPr lang="en-US" dirty="0" smtClean="0"/>
              <a:t>Cost solely responsibility of employers</a:t>
            </a:r>
          </a:p>
          <a:p>
            <a:pPr lvl="1"/>
            <a:r>
              <a:rPr lang="en-US" dirty="0" smtClean="0"/>
              <a:t>Administration by employees</a:t>
            </a:r>
          </a:p>
          <a:p>
            <a:r>
              <a:rPr lang="en-US" dirty="0" smtClean="0"/>
              <a:t>Program evolved greatly in 1930s</a:t>
            </a:r>
          </a:p>
          <a:p>
            <a:pPr lvl="1"/>
            <a:r>
              <a:rPr lang="en-US" dirty="0" smtClean="0"/>
              <a:t>Centralized in 1931, expanded to include health care in 1936</a:t>
            </a:r>
          </a:p>
          <a:p>
            <a:pPr lvl="1"/>
            <a:r>
              <a:rPr lang="en-US" dirty="0" smtClean="0"/>
              <a:t>Adopted by China in 1930s and other socialist countries after WWII</a:t>
            </a:r>
          </a:p>
          <a:p>
            <a:pPr marL="0" indent="0">
              <a:buNone/>
            </a:pPr>
            <a:endParaRPr lang="en-US" dirty="0" smtClean="0"/>
          </a:p>
          <a:p>
            <a:endParaRPr lang="en-US" dirty="0"/>
          </a:p>
        </p:txBody>
      </p:sp>
    </p:spTree>
    <p:extLst>
      <p:ext uri="{BB962C8B-B14F-4D97-AF65-F5344CB8AC3E}">
        <p14:creationId xmlns:p14="http://schemas.microsoft.com/office/powerpoint/2010/main" val="16784272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of the German Model</a:t>
            </a:r>
            <a:endParaRPr lang="en-US" dirty="0"/>
          </a:p>
        </p:txBody>
      </p:sp>
      <p:sp>
        <p:nvSpPr>
          <p:cNvPr id="3" name="Content Placeholder 2"/>
          <p:cNvSpPr>
            <a:spLocks noGrp="1"/>
          </p:cNvSpPr>
          <p:nvPr>
            <p:ph idx="1"/>
          </p:nvPr>
        </p:nvSpPr>
        <p:spPr/>
        <p:txBody>
          <a:bodyPr/>
          <a:lstStyle/>
          <a:p>
            <a:r>
              <a:rPr lang="en-US" dirty="0" smtClean="0"/>
              <a:t>Old age and sickness insurance in the German model spread through non-Communist states more quickly after 1919</a:t>
            </a:r>
          </a:p>
          <a:p>
            <a:r>
              <a:rPr lang="en-US" dirty="0" smtClean="0"/>
              <a:t>US adopted old-age and unemployment insurance in 1935</a:t>
            </a:r>
            <a:endParaRPr lang="en-US" dirty="0"/>
          </a:p>
        </p:txBody>
      </p:sp>
    </p:spTree>
    <p:extLst>
      <p:ext uri="{BB962C8B-B14F-4D97-AF65-F5344CB8AC3E}">
        <p14:creationId xmlns:p14="http://schemas.microsoft.com/office/powerpoint/2010/main" val="38316982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1941, Roosevelt, and WWII</a:t>
            </a:r>
            <a:endParaRPr lang="en-US" dirty="0"/>
          </a:p>
        </p:txBody>
      </p:sp>
      <p:sp>
        <p:nvSpPr>
          <p:cNvPr id="3" name="Content Placeholder 2"/>
          <p:cNvSpPr>
            <a:spLocks noGrp="1"/>
          </p:cNvSpPr>
          <p:nvPr>
            <p:ph idx="1"/>
          </p:nvPr>
        </p:nvSpPr>
        <p:spPr>
          <a:xfrm>
            <a:off x="193964" y="1825625"/>
            <a:ext cx="11859491" cy="4907684"/>
          </a:xfrm>
        </p:spPr>
        <p:txBody>
          <a:bodyPr>
            <a:normAutofit/>
          </a:bodyPr>
          <a:lstStyle/>
          <a:p>
            <a:r>
              <a:rPr lang="en-US" dirty="0" smtClean="0"/>
              <a:t>Four Freedoms - </a:t>
            </a:r>
            <a:r>
              <a:rPr lang="en-US" dirty="0">
                <a:hlinkClick r:id="rId2"/>
              </a:rPr>
              <a:t>https://</a:t>
            </a:r>
            <a:r>
              <a:rPr lang="en-US" dirty="0" smtClean="0">
                <a:hlinkClick r:id="rId2"/>
              </a:rPr>
              <a:t>www.youtube.com/watch?v=qrNDwyj4u1w</a:t>
            </a:r>
            <a:r>
              <a:rPr lang="en-US" dirty="0" smtClean="0"/>
              <a:t> – Jan 6</a:t>
            </a:r>
          </a:p>
          <a:p>
            <a:pPr lvl="1"/>
            <a:r>
              <a:rPr lang="en-US" dirty="0"/>
              <a:t>Freedom of </a:t>
            </a:r>
            <a:r>
              <a:rPr lang="en-US" dirty="0" smtClean="0"/>
              <a:t>speech, </a:t>
            </a:r>
            <a:r>
              <a:rPr lang="en-US" dirty="0"/>
              <a:t>Freedom of </a:t>
            </a:r>
            <a:r>
              <a:rPr lang="en-US" dirty="0" smtClean="0"/>
              <a:t>worship, </a:t>
            </a:r>
            <a:r>
              <a:rPr lang="en-US" dirty="0"/>
              <a:t>Freedom from </a:t>
            </a:r>
            <a:r>
              <a:rPr lang="en-US" dirty="0" smtClean="0"/>
              <a:t>want, </a:t>
            </a:r>
            <a:r>
              <a:rPr lang="en-US" dirty="0"/>
              <a:t>Freedom from </a:t>
            </a:r>
            <a:r>
              <a:rPr lang="en-US" dirty="0" smtClean="0"/>
              <a:t>fear</a:t>
            </a:r>
          </a:p>
          <a:p>
            <a:pPr lvl="2"/>
            <a:r>
              <a:rPr lang="en-US" dirty="0"/>
              <a:t>The third is freedom from want—which, translated into world terms, means economic understandings which will secure to every nation a healthy peacetime life for its inhabitants—everywhere in the world.</a:t>
            </a:r>
          </a:p>
          <a:p>
            <a:r>
              <a:rPr lang="en-US" dirty="0" smtClean="0"/>
              <a:t>Atlantic Charter - </a:t>
            </a:r>
            <a:r>
              <a:rPr lang="en-US" dirty="0">
                <a:hlinkClick r:id="rId3"/>
              </a:rPr>
              <a:t>https://www.youtube.com/watch?v=-</a:t>
            </a:r>
            <a:r>
              <a:rPr lang="en-US" dirty="0" smtClean="0">
                <a:hlinkClick r:id="rId3"/>
              </a:rPr>
              <a:t>msKSTzmQxk</a:t>
            </a:r>
            <a:r>
              <a:rPr lang="en-US" dirty="0" smtClean="0"/>
              <a:t> – Aug 14</a:t>
            </a:r>
          </a:p>
          <a:p>
            <a:pPr lvl="1"/>
            <a:r>
              <a:rPr lang="en-US" dirty="0" smtClean="0"/>
              <a:t>Set ideological goals of Anglo-American alliance</a:t>
            </a:r>
          </a:p>
          <a:p>
            <a:pPr lvl="1"/>
            <a:r>
              <a:rPr lang="en-US" dirty="0" smtClean="0"/>
              <a:t>WWII was not just to be a military war against Germany and the axis, but also an ideological war against </a:t>
            </a:r>
            <a:r>
              <a:rPr lang="en-US" dirty="0" err="1" smtClean="0"/>
              <a:t>Naziism</a:t>
            </a:r>
            <a:r>
              <a:rPr lang="en-US" dirty="0" smtClean="0"/>
              <a:t> and Fascism</a:t>
            </a:r>
          </a:p>
          <a:p>
            <a:pPr lvl="2"/>
            <a:r>
              <a:rPr lang="en-US" dirty="0"/>
              <a:t>5. The desire to bring about the fullest collaborations between all nations in the economic field with the object of scoring, for all, </a:t>
            </a:r>
            <a:r>
              <a:rPr lang="en-US" dirty="0" smtClean="0"/>
              <a:t>improved </a:t>
            </a:r>
            <a:r>
              <a:rPr lang="en-US" dirty="0"/>
              <a:t>labor standards, economic advancement and social security</a:t>
            </a:r>
            <a:r>
              <a:rPr lang="en-US" dirty="0" smtClean="0"/>
              <a:t>.</a:t>
            </a:r>
          </a:p>
          <a:p>
            <a:r>
              <a:rPr lang="en-US" dirty="0" smtClean="0"/>
              <a:t>Pearl Harbor bombed – Dec 7</a:t>
            </a:r>
            <a:endParaRPr lang="en-US" dirty="0"/>
          </a:p>
        </p:txBody>
      </p:sp>
    </p:spTree>
    <p:extLst>
      <p:ext uri="{BB962C8B-B14F-4D97-AF65-F5344CB8AC3E}">
        <p14:creationId xmlns:p14="http://schemas.microsoft.com/office/powerpoint/2010/main" val="10900334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 development during WWII</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1941 UK: Beveridge Plan</a:t>
            </a:r>
          </a:p>
          <a:p>
            <a:pPr lvl="1"/>
            <a:r>
              <a:rPr lang="en-US" dirty="0" smtClean="0"/>
              <a:t>Led to the creation of social programs in the UK forming the Welfare State</a:t>
            </a:r>
          </a:p>
          <a:p>
            <a:pPr lvl="1"/>
            <a:r>
              <a:rPr lang="en-US" dirty="0"/>
              <a:t>Family Allowances Act 1945, National Insurance (Industrial Injuries) Act 1946, National Insurance Act 1946, National Health Service Act 1946, Pensions (Increase) Act 1947, Landlord and Tenant (Rent Control) Act 1949, National Insurance (Industrial Injuries) Act 1948, National Insurance Act </a:t>
            </a:r>
            <a:r>
              <a:rPr lang="en-US" dirty="0" smtClean="0"/>
              <a:t>1949</a:t>
            </a:r>
          </a:p>
          <a:p>
            <a:r>
              <a:rPr lang="en-US" dirty="0" smtClean="0"/>
              <a:t>1943 US: Wagner-Murray-Dingell Bill</a:t>
            </a:r>
          </a:p>
          <a:p>
            <a:pPr lvl="1"/>
            <a:r>
              <a:rPr lang="en-US" dirty="0" smtClean="0"/>
              <a:t>Failed law for national medical and hospitalization coverage</a:t>
            </a:r>
          </a:p>
          <a:p>
            <a:r>
              <a:rPr lang="en-US" dirty="0" smtClean="0"/>
              <a:t>1943 Canada: Marsh Plan</a:t>
            </a:r>
          </a:p>
          <a:p>
            <a:r>
              <a:rPr lang="en-US" dirty="0" smtClean="0"/>
              <a:t>1944 India: India Beveridge Plan</a:t>
            </a:r>
          </a:p>
          <a:p>
            <a:r>
              <a:rPr lang="en-US" dirty="0" smtClean="0"/>
              <a:t>1945 China, </a:t>
            </a:r>
            <a:r>
              <a:rPr lang="en-US" dirty="0" err="1" smtClean="0"/>
              <a:t>etc</a:t>
            </a:r>
            <a:endParaRPr lang="en-US" dirty="0" smtClean="0"/>
          </a:p>
          <a:p>
            <a:r>
              <a:rPr lang="en-US" dirty="0" smtClean="0"/>
              <a:t>By </a:t>
            </a:r>
            <a:r>
              <a:rPr lang="en-US" dirty="0"/>
              <a:t>the 1950s, most industrial capitalist countries had comprehensive systems for all of the four social risks</a:t>
            </a:r>
          </a:p>
        </p:txBody>
      </p:sp>
    </p:spTree>
    <p:extLst>
      <p:ext uri="{BB962C8B-B14F-4D97-AF65-F5344CB8AC3E}">
        <p14:creationId xmlns:p14="http://schemas.microsoft.com/office/powerpoint/2010/main" val="28349836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of privatization</a:t>
            </a:r>
            <a:endParaRPr lang="en-US" dirty="0"/>
          </a:p>
        </p:txBody>
      </p:sp>
      <p:sp>
        <p:nvSpPr>
          <p:cNvPr id="3" name="Content Placeholder 2"/>
          <p:cNvSpPr>
            <a:spLocks noGrp="1"/>
          </p:cNvSpPr>
          <p:nvPr>
            <p:ph idx="1"/>
          </p:nvPr>
        </p:nvSpPr>
        <p:spPr/>
        <p:txBody>
          <a:bodyPr/>
          <a:lstStyle/>
          <a:p>
            <a:r>
              <a:rPr lang="en-US" dirty="0" smtClean="0"/>
              <a:t>Neo-liberal ideology grew in influence since around 1980</a:t>
            </a:r>
          </a:p>
          <a:p>
            <a:pPr lvl="1"/>
            <a:r>
              <a:rPr lang="en-US" smtClean="0"/>
              <a:t>Chicago Boys, Led </a:t>
            </a:r>
            <a:r>
              <a:rPr lang="en-US" dirty="0" smtClean="0"/>
              <a:t>by University of Chicago economists such as Milton Friedman</a:t>
            </a:r>
          </a:p>
          <a:p>
            <a:r>
              <a:rPr lang="en-US" dirty="0" smtClean="0"/>
              <a:t>1981 privatization of the Chilean pension system</a:t>
            </a:r>
          </a:p>
          <a:p>
            <a:pPr lvl="1"/>
            <a:r>
              <a:rPr lang="en-US" dirty="0" smtClean="0"/>
              <a:t>Under the Pinochet regime</a:t>
            </a:r>
          </a:p>
          <a:p>
            <a:pPr lvl="1"/>
            <a:r>
              <a:rPr lang="en-US" dirty="0" smtClean="0"/>
              <a:t>Replace public pension with fully funded individual accounts system with contributions by individuals and administered privately</a:t>
            </a:r>
          </a:p>
          <a:p>
            <a:r>
              <a:rPr lang="en-US" dirty="0" smtClean="0"/>
              <a:t>During debt crises in the 1980s (and carrying into the 1990s) in low and middle income countries (especially in Latin America) the World Bank and IMF pushed other countries with to privatize</a:t>
            </a:r>
            <a:endParaRPr lang="en-US" dirty="0"/>
          </a:p>
        </p:txBody>
      </p:sp>
    </p:spTree>
    <p:extLst>
      <p:ext uri="{BB962C8B-B14F-4D97-AF65-F5344CB8AC3E}">
        <p14:creationId xmlns:p14="http://schemas.microsoft.com/office/powerpoint/2010/main" val="17038301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Legislation</a:t>
            </a:r>
          </a:p>
        </p:txBody>
      </p:sp>
      <p:sp>
        <p:nvSpPr>
          <p:cNvPr id="3" name="Content Placeholder 2"/>
          <p:cNvSpPr>
            <a:spLocks noGrp="1"/>
          </p:cNvSpPr>
          <p:nvPr>
            <p:ph idx="1"/>
          </p:nvPr>
        </p:nvSpPr>
        <p:spPr/>
        <p:txBody>
          <a:bodyPr>
            <a:normAutofit fontScale="62500" lnSpcReduction="20000"/>
          </a:bodyPr>
          <a:lstStyle/>
          <a:p>
            <a:r>
              <a:rPr lang="en-US" dirty="0"/>
              <a:t>1915: AALL </a:t>
            </a:r>
            <a:r>
              <a:rPr lang="en-US" dirty="0" smtClean="0"/>
              <a:t>bills </a:t>
            </a:r>
            <a:r>
              <a:rPr lang="en-US" dirty="0"/>
              <a:t>(failed)</a:t>
            </a:r>
          </a:p>
          <a:p>
            <a:r>
              <a:rPr lang="en-US" dirty="0"/>
              <a:t>1921: Sheppard-Towner Act (expired in 1929)</a:t>
            </a:r>
          </a:p>
          <a:p>
            <a:r>
              <a:rPr lang="en-US" dirty="0"/>
              <a:t>1935: Social Security Act (health insurance was omitted from the final draft)</a:t>
            </a:r>
          </a:p>
          <a:p>
            <a:r>
              <a:rPr lang="en-US" dirty="0"/>
              <a:t>1942: Stabilization Act</a:t>
            </a:r>
          </a:p>
          <a:p>
            <a:r>
              <a:rPr lang="en-US" dirty="0"/>
              <a:t>1944: Economic Bill of Rights proposal (FDR died a year later)</a:t>
            </a:r>
          </a:p>
          <a:p>
            <a:r>
              <a:rPr lang="en-US" dirty="0"/>
              <a:t>1946: Wagner-Murray-Dingell and Taft-Smith-Ball bills (no action)</a:t>
            </a:r>
          </a:p>
          <a:p>
            <a:r>
              <a:rPr lang="en-US" dirty="0"/>
              <a:t>1950: Social Security Amendments of 1950</a:t>
            </a:r>
          </a:p>
          <a:p>
            <a:r>
              <a:rPr lang="en-US" dirty="0"/>
              <a:t>1956: Social Security Amendments of 1956</a:t>
            </a:r>
          </a:p>
          <a:p>
            <a:r>
              <a:rPr lang="en-US" dirty="0"/>
              <a:t>1965: Social Security Amendments of 1965 (Medicare and Medicaid)</a:t>
            </a:r>
          </a:p>
          <a:p>
            <a:r>
              <a:rPr lang="en-US" dirty="0"/>
              <a:t>1972: Social Security Amendments of 1972</a:t>
            </a:r>
          </a:p>
          <a:p>
            <a:r>
              <a:rPr lang="en-US" dirty="0"/>
              <a:t>1974: Employee Retirement Income Security Act (ERISA)</a:t>
            </a:r>
          </a:p>
          <a:p>
            <a:r>
              <a:rPr lang="en-US" dirty="0"/>
              <a:t>1985: Consolidated Omnibus Budget Reconciliation Act (COBRA)</a:t>
            </a:r>
          </a:p>
          <a:p>
            <a:r>
              <a:rPr lang="en-US" dirty="0"/>
              <a:t>1996: The Health Insurance Portability and Accountability Act (HIPAA)</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160129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1915: AALL bills (failed)</a:t>
            </a:r>
          </a:p>
        </p:txBody>
      </p:sp>
      <p:sp>
        <p:nvSpPr>
          <p:cNvPr id="3" name="Content Placeholder 2"/>
          <p:cNvSpPr>
            <a:spLocks noGrp="1"/>
          </p:cNvSpPr>
          <p:nvPr>
            <p:ph idx="1"/>
          </p:nvPr>
        </p:nvSpPr>
        <p:spPr/>
        <p:txBody>
          <a:bodyPr>
            <a:normAutofit fontScale="92500" lnSpcReduction="10000"/>
          </a:bodyPr>
          <a:lstStyle/>
          <a:p>
            <a:r>
              <a:rPr lang="en-US" dirty="0"/>
              <a:t>State level campaign led by labor organization -  American Association of Labor Legislation </a:t>
            </a:r>
          </a:p>
          <a:p>
            <a:r>
              <a:rPr lang="en-US" dirty="0"/>
              <a:t>Cover working class and low income individuals</a:t>
            </a:r>
          </a:p>
          <a:p>
            <a:r>
              <a:rPr lang="en-US" dirty="0"/>
              <a:t>Cover the services of physicians, nurses, and hospitals</a:t>
            </a:r>
          </a:p>
          <a:p>
            <a:r>
              <a:rPr lang="en-US" dirty="0"/>
              <a:t>Also cover as was sick pay, maternity benefits, and a death benefit for funeral expenses</a:t>
            </a:r>
          </a:p>
          <a:p>
            <a:r>
              <a:rPr lang="en-US" dirty="0"/>
              <a:t>Initially supported by the AMA, but opposed by many state societies</a:t>
            </a:r>
          </a:p>
          <a:p>
            <a:r>
              <a:rPr lang="en-US" dirty="0"/>
              <a:t>Opposed by the American Federation of Labor (AFL)</a:t>
            </a:r>
          </a:p>
          <a:p>
            <a:r>
              <a:rPr lang="en-US" dirty="0"/>
              <a:t>Grew in support by 1917,  but faltered thereafter and was dead by 1920</a:t>
            </a:r>
          </a:p>
          <a:p>
            <a:r>
              <a:rPr lang="en-US" dirty="0"/>
              <a:t>Never enacted in any state</a:t>
            </a:r>
          </a:p>
        </p:txBody>
      </p:sp>
    </p:spTree>
    <p:extLst>
      <p:ext uri="{BB962C8B-B14F-4D97-AF65-F5344CB8AC3E}">
        <p14:creationId xmlns:p14="http://schemas.microsoft.com/office/powerpoint/2010/main" val="36796020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1921: Sheppard-Towner Act (expired in 1929)</a:t>
            </a:r>
          </a:p>
        </p:txBody>
      </p:sp>
      <p:sp>
        <p:nvSpPr>
          <p:cNvPr id="3" name="Content Placeholder 2"/>
          <p:cNvSpPr>
            <a:spLocks noGrp="1"/>
          </p:cNvSpPr>
          <p:nvPr>
            <p:ph idx="1"/>
          </p:nvPr>
        </p:nvSpPr>
        <p:spPr/>
        <p:txBody>
          <a:bodyPr>
            <a:normAutofit/>
          </a:bodyPr>
          <a:lstStyle/>
          <a:p>
            <a:r>
              <a:rPr lang="en-US" dirty="0"/>
              <a:t>Federal subsidies for state-run child and maternal health</a:t>
            </a:r>
          </a:p>
          <a:p>
            <a:r>
              <a:rPr lang="en-US" dirty="0"/>
              <a:t>Massachusetts, Connecticut </a:t>
            </a:r>
            <a:r>
              <a:rPr lang="en-US" dirty="0" err="1"/>
              <a:t>nd</a:t>
            </a:r>
            <a:r>
              <a:rPr lang="en-US" dirty="0"/>
              <a:t> 4 other states didn’t participate</a:t>
            </a:r>
          </a:p>
          <a:p>
            <a:r>
              <a:rPr lang="en-US" dirty="0"/>
              <a:t>Opposed by the AMA</a:t>
            </a:r>
          </a:p>
          <a:p>
            <a:pPr lvl="1"/>
            <a:r>
              <a:rPr lang="en-US" dirty="0"/>
              <a:t>Although supported by the Pediatric Section of the AMA</a:t>
            </a:r>
          </a:p>
          <a:p>
            <a:pPr lvl="1"/>
            <a:r>
              <a:rPr lang="en-US" dirty="0"/>
              <a:t>Led to the formation of the American Academy of Pediatrics</a:t>
            </a:r>
          </a:p>
          <a:p>
            <a:r>
              <a:rPr lang="en-US" dirty="0"/>
              <a:t>Renewed in 1926 but opposition grew and funding lapsed in 1929</a:t>
            </a:r>
          </a:p>
        </p:txBody>
      </p:sp>
    </p:spTree>
    <p:extLst>
      <p:ext uri="{BB962C8B-B14F-4D97-AF65-F5344CB8AC3E}">
        <p14:creationId xmlns:p14="http://schemas.microsoft.com/office/powerpoint/2010/main" val="3455023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Detor</a:t>
            </a:r>
            <a:r>
              <a:rPr lang="en-US" dirty="0" smtClean="0"/>
              <a:t>: Civil </a:t>
            </a:r>
            <a:r>
              <a:rPr lang="en-US" dirty="0" smtClean="0"/>
              <a:t>war and emancipation</a:t>
            </a:r>
            <a:endParaRPr lang="en-US" dirty="0"/>
          </a:p>
        </p:txBody>
      </p:sp>
      <p:sp>
        <p:nvSpPr>
          <p:cNvPr id="3" name="Content Placeholder 2"/>
          <p:cNvSpPr>
            <a:spLocks noGrp="1"/>
          </p:cNvSpPr>
          <p:nvPr>
            <p:ph idx="1"/>
          </p:nvPr>
        </p:nvSpPr>
        <p:spPr/>
        <p:txBody>
          <a:bodyPr/>
          <a:lstStyle/>
          <a:p>
            <a:r>
              <a:rPr lang="en-US" dirty="0" smtClean="0"/>
              <a:t>Secession starts in 1860 after Lincoln elected, before inauguration, war begins April 12, 1861</a:t>
            </a:r>
          </a:p>
          <a:p>
            <a:r>
              <a:rPr lang="en-US" dirty="0" smtClean="0"/>
              <a:t>First Confiscation Act (August 6, 1861) legalizes giving escaped slaves right to remain across Union lines – called contraband </a:t>
            </a:r>
          </a:p>
          <a:p>
            <a:r>
              <a:rPr lang="en-US" dirty="0" smtClean="0"/>
              <a:t>Emancipation proclamation (</a:t>
            </a:r>
            <a:r>
              <a:rPr lang="en-US" dirty="0"/>
              <a:t>September 22, </a:t>
            </a:r>
            <a:r>
              <a:rPr lang="en-US" dirty="0" smtClean="0"/>
              <a:t>1862)</a:t>
            </a:r>
          </a:p>
          <a:p>
            <a:pPr lvl="1"/>
            <a:r>
              <a:rPr lang="en-US" dirty="0" smtClean="0"/>
              <a:t>Went into effect on January 1, 1863</a:t>
            </a:r>
          </a:p>
          <a:p>
            <a:r>
              <a:rPr lang="en-US" dirty="0" smtClean="0"/>
              <a:t>Reconstruction</a:t>
            </a:r>
          </a:p>
          <a:p>
            <a:pPr lvl="1"/>
            <a:r>
              <a:rPr lang="en-US" dirty="0"/>
              <a:t>Bureau of Refugees, Freedmen and Abandoned </a:t>
            </a:r>
            <a:r>
              <a:rPr lang="en-US" dirty="0" smtClean="0"/>
              <a:t>Lands (March 3, 1865)</a:t>
            </a:r>
          </a:p>
          <a:p>
            <a:endParaRPr lang="en-US" dirty="0"/>
          </a:p>
        </p:txBody>
      </p:sp>
    </p:spTree>
    <p:extLst>
      <p:ext uri="{BB962C8B-B14F-4D97-AF65-F5344CB8AC3E}">
        <p14:creationId xmlns:p14="http://schemas.microsoft.com/office/powerpoint/2010/main" val="17630425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1942: Stabilization Act</a:t>
            </a:r>
          </a:p>
        </p:txBody>
      </p:sp>
      <p:sp>
        <p:nvSpPr>
          <p:cNvPr id="3" name="Content Placeholder 2"/>
          <p:cNvSpPr>
            <a:spLocks noGrp="1"/>
          </p:cNvSpPr>
          <p:nvPr>
            <p:ph idx="1"/>
          </p:nvPr>
        </p:nvSpPr>
        <p:spPr/>
        <p:txBody>
          <a:bodyPr>
            <a:normAutofit/>
          </a:bodyPr>
          <a:lstStyle/>
          <a:p>
            <a:r>
              <a:rPr lang="en-US" dirty="0"/>
              <a:t>During WWII, increased government spending was leading to inflation</a:t>
            </a:r>
          </a:p>
          <a:p>
            <a:r>
              <a:rPr lang="en-US" dirty="0"/>
              <a:t>Increased demand for war-time goods and increased demand for workers due to increased military spending led to labor shortages</a:t>
            </a:r>
          </a:p>
          <a:p>
            <a:r>
              <a:rPr lang="en-US" dirty="0"/>
              <a:t>Bill meant to combat inflation and labor shortages</a:t>
            </a:r>
          </a:p>
          <a:p>
            <a:r>
              <a:rPr lang="en-US" dirty="0"/>
              <a:t>Limit employer’s ability to raise wages</a:t>
            </a:r>
          </a:p>
          <a:p>
            <a:pPr lvl="1"/>
            <a:r>
              <a:rPr lang="en-US" dirty="0"/>
              <a:t>Employer response was to increase benefits</a:t>
            </a:r>
          </a:p>
          <a:p>
            <a:pPr lvl="1"/>
            <a:r>
              <a:rPr lang="en-US" dirty="0"/>
              <a:t>Health benefits became part of employment packages</a:t>
            </a:r>
          </a:p>
        </p:txBody>
      </p:sp>
    </p:spTree>
    <p:extLst>
      <p:ext uri="{BB962C8B-B14F-4D97-AF65-F5344CB8AC3E}">
        <p14:creationId xmlns:p14="http://schemas.microsoft.com/office/powerpoint/2010/main" val="131822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1944: Economic Bill of Rights proposal (FDR died a year later)</a:t>
            </a:r>
          </a:p>
        </p:txBody>
      </p:sp>
      <p:sp>
        <p:nvSpPr>
          <p:cNvPr id="3" name="Content Placeholder 2"/>
          <p:cNvSpPr>
            <a:spLocks noGrp="1"/>
          </p:cNvSpPr>
          <p:nvPr>
            <p:ph idx="1"/>
          </p:nvPr>
        </p:nvSpPr>
        <p:spPr/>
        <p:txBody>
          <a:bodyPr>
            <a:normAutofit fontScale="85000" lnSpcReduction="20000"/>
          </a:bodyPr>
          <a:lstStyle/>
          <a:p>
            <a:r>
              <a:rPr lang="en-US" dirty="0"/>
              <a:t>Part of FDR’s inaugural address</a:t>
            </a:r>
          </a:p>
          <a:p>
            <a:r>
              <a:rPr lang="en-US" dirty="0"/>
              <a:t>Also called the second bill of rights</a:t>
            </a:r>
          </a:p>
          <a:p>
            <a:pPr lvl="1"/>
            <a:r>
              <a:rPr lang="en-US" dirty="0"/>
              <a:t>The right to a useful and remunerative job in the industries or shops or farms or mines of the nation;</a:t>
            </a:r>
          </a:p>
          <a:p>
            <a:pPr lvl="1"/>
            <a:r>
              <a:rPr lang="en-US" dirty="0"/>
              <a:t>The right to earn enough to provide adequate food and clothing and recreation;</a:t>
            </a:r>
          </a:p>
          <a:p>
            <a:pPr lvl="1"/>
            <a:r>
              <a:rPr lang="en-US" dirty="0"/>
              <a:t>The right of every farmer to raise and sell his products at a return which will give him and his family a decent living;</a:t>
            </a:r>
          </a:p>
          <a:p>
            <a:pPr lvl="1"/>
            <a:r>
              <a:rPr lang="en-US" dirty="0"/>
              <a:t>The right of every businessman, large and small, to trade in an atmosphere of freedom from unfair competition and domination by monopolies at home or abroad;</a:t>
            </a:r>
          </a:p>
          <a:p>
            <a:pPr lvl="1"/>
            <a:r>
              <a:rPr lang="en-US" dirty="0"/>
              <a:t>The right of every family to a decent home;</a:t>
            </a:r>
          </a:p>
          <a:p>
            <a:pPr lvl="1"/>
            <a:r>
              <a:rPr lang="en-US" dirty="0"/>
              <a:t>The right to adequate medical care and the opportunity to achieve and enjoy good health;</a:t>
            </a:r>
          </a:p>
          <a:p>
            <a:pPr lvl="1"/>
            <a:r>
              <a:rPr lang="en-US" dirty="0"/>
              <a:t>The right to adequate protection from the economic fears of old age, sickness, accident, and unemployment;</a:t>
            </a:r>
          </a:p>
          <a:p>
            <a:pPr lvl="1"/>
            <a:r>
              <a:rPr lang="en-US" dirty="0"/>
              <a:t>The right to a good education.</a:t>
            </a:r>
          </a:p>
          <a:p>
            <a:r>
              <a:rPr lang="en-US" dirty="0"/>
              <a:t>FDR was elected to his fourth term in November 1944 but died in April 1945</a:t>
            </a:r>
          </a:p>
        </p:txBody>
      </p:sp>
    </p:spTree>
    <p:extLst>
      <p:ext uri="{BB962C8B-B14F-4D97-AF65-F5344CB8AC3E}">
        <p14:creationId xmlns:p14="http://schemas.microsoft.com/office/powerpoint/2010/main" val="3685511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Legislation</a:t>
            </a:r>
            <a:endParaRPr lang="en-US" dirty="0"/>
          </a:p>
        </p:txBody>
      </p:sp>
      <p:sp>
        <p:nvSpPr>
          <p:cNvPr id="3" name="Content Placeholder 2"/>
          <p:cNvSpPr>
            <a:spLocks noGrp="1"/>
          </p:cNvSpPr>
          <p:nvPr>
            <p:ph idx="1"/>
          </p:nvPr>
        </p:nvSpPr>
        <p:spPr/>
        <p:txBody>
          <a:bodyPr>
            <a:normAutofit/>
          </a:bodyPr>
          <a:lstStyle/>
          <a:p>
            <a:r>
              <a:rPr lang="en-US" dirty="0"/>
              <a:t>1946: Wagner-Murray-Dingell and Taft-Smith-Ball bills (no action)</a:t>
            </a:r>
          </a:p>
          <a:p>
            <a:pPr lvl="1"/>
            <a:r>
              <a:rPr lang="en-US" dirty="0"/>
              <a:t>Bills were in part in opposition to each other, but both sought to provide health payments to low income workers</a:t>
            </a:r>
          </a:p>
          <a:p>
            <a:pPr lvl="1"/>
            <a:r>
              <a:rPr lang="en-US" dirty="0"/>
              <a:t>Neither bill made it to the floor</a:t>
            </a:r>
          </a:p>
        </p:txBody>
      </p:sp>
    </p:spTree>
    <p:extLst>
      <p:ext uri="{BB962C8B-B14F-4D97-AF65-F5344CB8AC3E}">
        <p14:creationId xmlns:p14="http://schemas.microsoft.com/office/powerpoint/2010/main" val="29256483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Cross</a:t>
            </a:r>
            <a:endParaRPr lang="en-US" dirty="0"/>
          </a:p>
        </p:txBody>
      </p:sp>
      <p:sp>
        <p:nvSpPr>
          <p:cNvPr id="3" name="Content Placeholder 2"/>
          <p:cNvSpPr>
            <a:spLocks noGrp="1"/>
          </p:cNvSpPr>
          <p:nvPr>
            <p:ph idx="1"/>
          </p:nvPr>
        </p:nvSpPr>
        <p:spPr/>
        <p:txBody>
          <a:bodyPr/>
          <a:lstStyle/>
          <a:p>
            <a:r>
              <a:rPr lang="en-US" dirty="0"/>
              <a:t>In 1929, a group of Dallas school teachers contracted with Baylor University Hospital to receive up to 21 days of inpatient care a year for regular monthly payments of 50 </a:t>
            </a:r>
            <a:r>
              <a:rPr lang="en-US" dirty="0" smtClean="0"/>
              <a:t>cents.</a:t>
            </a:r>
          </a:p>
          <a:p>
            <a:r>
              <a:rPr lang="en-US" dirty="0"/>
              <a:t>By 1937, there were 26 such plans with more than 600,000 members </a:t>
            </a:r>
            <a:r>
              <a:rPr lang="en-US" dirty="0" smtClean="0"/>
              <a:t>total.</a:t>
            </a:r>
          </a:p>
          <a:p>
            <a:r>
              <a:rPr lang="en-US" dirty="0" smtClean="0"/>
              <a:t>These </a:t>
            </a:r>
            <a:r>
              <a:rPr lang="en-US" dirty="0"/>
              <a:t>combined under the auspices of the American Hospital Association (AHA) to form the Blue Cross network of plans</a:t>
            </a:r>
            <a:endParaRPr lang="en-US" dirty="0" smtClean="0"/>
          </a:p>
        </p:txBody>
      </p:sp>
    </p:spTree>
    <p:extLst>
      <p:ext uri="{BB962C8B-B14F-4D97-AF65-F5344CB8AC3E}">
        <p14:creationId xmlns:p14="http://schemas.microsoft.com/office/powerpoint/2010/main" val="22484617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Shield</a:t>
            </a:r>
            <a:endParaRPr lang="en-US" dirty="0"/>
          </a:p>
        </p:txBody>
      </p:sp>
      <p:sp>
        <p:nvSpPr>
          <p:cNvPr id="3" name="Content Placeholder 2"/>
          <p:cNvSpPr>
            <a:spLocks noGrp="1"/>
          </p:cNvSpPr>
          <p:nvPr>
            <p:ph idx="1"/>
          </p:nvPr>
        </p:nvSpPr>
        <p:spPr/>
        <p:txBody>
          <a:bodyPr/>
          <a:lstStyle/>
          <a:p>
            <a:r>
              <a:rPr lang="en-US" dirty="0"/>
              <a:t>In the 1930s, physicians became concerned about proposals for compulsory national health insurance and the threat of insurance competition from Blue </a:t>
            </a:r>
            <a:r>
              <a:rPr lang="en-US" dirty="0" smtClean="0"/>
              <a:t>Cross. </a:t>
            </a:r>
          </a:p>
          <a:p>
            <a:r>
              <a:rPr lang="en-US" dirty="0" smtClean="0"/>
              <a:t>Specifically</a:t>
            </a:r>
            <a:r>
              <a:rPr lang="en-US" dirty="0"/>
              <a:t>, doctors worried that third-party payers would lower their incomes by restricting their ability to set their own fees. In response, physicians established a network of their own insurance plans covering physician services. </a:t>
            </a:r>
            <a:endParaRPr lang="en-US" dirty="0" smtClean="0"/>
          </a:p>
          <a:p>
            <a:r>
              <a:rPr lang="en-US" dirty="0" smtClean="0"/>
              <a:t>These </a:t>
            </a:r>
            <a:r>
              <a:rPr lang="en-US" dirty="0"/>
              <a:t>plans, known as Blue Shield, preempted the hospital-oriented Blue Cross plans from entering into the primary care sector.</a:t>
            </a:r>
          </a:p>
        </p:txBody>
      </p:sp>
    </p:spTree>
    <p:extLst>
      <p:ext uri="{BB962C8B-B14F-4D97-AF65-F5344CB8AC3E}">
        <p14:creationId xmlns:p14="http://schemas.microsoft.com/office/powerpoint/2010/main" val="19812213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WWII and the 1950s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During </a:t>
            </a:r>
            <a:r>
              <a:rPr lang="en-US" dirty="0"/>
              <a:t>World War </a:t>
            </a:r>
            <a:r>
              <a:rPr lang="en-US" dirty="0" smtClean="0"/>
              <a:t>II </a:t>
            </a:r>
            <a:r>
              <a:rPr lang="en-US" dirty="0"/>
              <a:t>wage and price controls prevented employers from using higher salaries to attract </a:t>
            </a:r>
            <a:r>
              <a:rPr lang="en-US" dirty="0" smtClean="0"/>
              <a:t>workers.</a:t>
            </a:r>
          </a:p>
          <a:p>
            <a:r>
              <a:rPr lang="en-US" dirty="0" smtClean="0"/>
              <a:t>They </a:t>
            </a:r>
            <a:r>
              <a:rPr lang="en-US" dirty="0"/>
              <a:t>were, however, allowed to offer fringe benefits like health insurance for up to 5 percent of a worker's </a:t>
            </a:r>
            <a:r>
              <a:rPr lang="en-US" dirty="0" smtClean="0"/>
              <a:t>wages.</a:t>
            </a:r>
          </a:p>
          <a:p>
            <a:r>
              <a:rPr lang="en-US" dirty="0" smtClean="0"/>
              <a:t>In </a:t>
            </a:r>
            <a:r>
              <a:rPr lang="en-US" dirty="0"/>
              <a:t>addition, the National Labor Relations Board ruled that health insurance benefits were a legitimate subject of labor-management </a:t>
            </a:r>
            <a:r>
              <a:rPr lang="en-US" dirty="0" smtClean="0"/>
              <a:t>negotiations.</a:t>
            </a:r>
          </a:p>
          <a:p>
            <a:r>
              <a:rPr lang="en-US" dirty="0" smtClean="0"/>
              <a:t>Lastly</a:t>
            </a:r>
            <a:r>
              <a:rPr lang="en-US" dirty="0"/>
              <a:t>, the </a:t>
            </a:r>
            <a:r>
              <a:rPr lang="en-US" dirty="0" smtClean="0"/>
              <a:t>IRS and the </a:t>
            </a:r>
            <a:r>
              <a:rPr lang="en-US" dirty="0"/>
              <a:t>National War Labor </a:t>
            </a:r>
            <a:r>
              <a:rPr lang="en-US" dirty="0" smtClean="0"/>
              <a:t>Board </a:t>
            </a:r>
            <a:r>
              <a:rPr lang="en-US" dirty="0"/>
              <a:t>determined that employers could deduct the cost of employee health benefits from taxable business income, and employees did not have to include the value of those benefits in calculating their taxable income.</a:t>
            </a:r>
            <a:endParaRPr lang="en-US" dirty="0" smtClean="0"/>
          </a:p>
          <a:p>
            <a:r>
              <a:rPr lang="en-US" dirty="0" smtClean="0"/>
              <a:t>As </a:t>
            </a:r>
            <a:r>
              <a:rPr lang="en-US" dirty="0"/>
              <a:t>a result the market for health insurance of all kinds increased dramatically during the 1940s, from a total enrollment of 20,662,000 in 1940 to 142,334,000 in 1950.</a:t>
            </a:r>
          </a:p>
        </p:txBody>
      </p:sp>
    </p:spTree>
    <p:extLst>
      <p:ext uri="{BB962C8B-B14F-4D97-AF65-F5344CB8AC3E}">
        <p14:creationId xmlns:p14="http://schemas.microsoft.com/office/powerpoint/2010/main" val="23890542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 Declaration of Human Rights</a:t>
            </a:r>
            <a:endParaRPr lang="en-US" dirty="0"/>
          </a:p>
        </p:txBody>
      </p:sp>
      <p:sp>
        <p:nvSpPr>
          <p:cNvPr id="3" name="Content Placeholder 2"/>
          <p:cNvSpPr>
            <a:spLocks noGrp="1"/>
          </p:cNvSpPr>
          <p:nvPr>
            <p:ph idx="1"/>
          </p:nvPr>
        </p:nvSpPr>
        <p:spPr/>
        <p:txBody>
          <a:bodyPr>
            <a:normAutofit lnSpcReduction="10000"/>
          </a:bodyPr>
          <a:lstStyle/>
          <a:p>
            <a:r>
              <a:rPr lang="en-US" dirty="0" smtClean="0"/>
              <a:t>Proclaimed </a:t>
            </a:r>
            <a:r>
              <a:rPr lang="en-US" dirty="0"/>
              <a:t>by the United Nations General Assembly in Paris on 10 December 1948</a:t>
            </a:r>
            <a:endParaRPr lang="en-US" dirty="0" smtClean="0">
              <a:hlinkClick r:id=""/>
            </a:endParaRPr>
          </a:p>
          <a:p>
            <a:pPr lvl="1"/>
            <a:r>
              <a:rPr lang="en-US" dirty="0" smtClean="0">
                <a:hlinkClick r:id=""/>
              </a:rPr>
              <a:t>https</a:t>
            </a:r>
            <a:r>
              <a:rPr lang="en-US" dirty="0">
                <a:hlinkClick r:id="rId2"/>
              </a:rPr>
              <a:t>://</a:t>
            </a:r>
            <a:r>
              <a:rPr lang="en-US" dirty="0" smtClean="0">
                <a:hlinkClick r:id="rId2"/>
              </a:rPr>
              <a:t>www.youtube.com/watch?v=Lp-3CQ6ZD4k</a:t>
            </a:r>
            <a:endParaRPr lang="en-US" dirty="0" smtClean="0"/>
          </a:p>
          <a:p>
            <a:r>
              <a:rPr lang="en-US" dirty="0"/>
              <a:t>Article 25</a:t>
            </a:r>
            <a:r>
              <a:rPr lang="en-US" dirty="0" smtClean="0"/>
              <a:t>.</a:t>
            </a:r>
            <a:endParaRPr lang="en-US" dirty="0"/>
          </a:p>
          <a:p>
            <a:pPr lvl="1"/>
            <a:r>
              <a:rPr lang="en-US" dirty="0" smtClean="0"/>
              <a:t>(</a:t>
            </a:r>
            <a:r>
              <a:rPr lang="en-US" dirty="0"/>
              <a:t>1) Everyone has the right to a standard of living adequate for the health and well-being of himself and of his family, including food, clothing, housing and medical care and necessary social services, and the right to security in the event of unemployment, sickness, disability, widowhood, old age or other lack of livelihood in circumstances beyond his control</a:t>
            </a:r>
            <a:r>
              <a:rPr lang="en-US" dirty="0" smtClean="0"/>
              <a:t>.</a:t>
            </a:r>
          </a:p>
          <a:p>
            <a:pPr lvl="1"/>
            <a:r>
              <a:rPr lang="en-US" dirty="0" smtClean="0"/>
              <a:t>(</a:t>
            </a:r>
            <a:r>
              <a:rPr lang="en-US" dirty="0"/>
              <a:t>2) Motherhood and childhood are entitled to special care and assistance. All children, whether born in or out of wedlock, shall enjoy the same social protection.</a:t>
            </a:r>
          </a:p>
          <a:p>
            <a:endParaRPr lang="en-US" dirty="0"/>
          </a:p>
        </p:txBody>
      </p:sp>
    </p:spTree>
    <p:extLst>
      <p:ext uri="{BB962C8B-B14F-4D97-AF65-F5344CB8AC3E}">
        <p14:creationId xmlns:p14="http://schemas.microsoft.com/office/powerpoint/2010/main" val="33603462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1950s: Social Security Amendments of 1950 and 1956</a:t>
            </a:r>
          </a:p>
        </p:txBody>
      </p:sp>
      <p:sp>
        <p:nvSpPr>
          <p:cNvPr id="3" name="Content Placeholder 2"/>
          <p:cNvSpPr>
            <a:spLocks noGrp="1"/>
          </p:cNvSpPr>
          <p:nvPr>
            <p:ph idx="1"/>
          </p:nvPr>
        </p:nvSpPr>
        <p:spPr/>
        <p:txBody>
          <a:bodyPr>
            <a:normAutofit/>
          </a:bodyPr>
          <a:lstStyle/>
          <a:p>
            <a:r>
              <a:rPr lang="en-US" dirty="0"/>
              <a:t>Payments to health care providers for welfare recipients established in 1950 and expanded in 1956</a:t>
            </a:r>
          </a:p>
          <a:p>
            <a:endParaRPr lang="en-US" dirty="0"/>
          </a:p>
          <a:p>
            <a:endParaRPr lang="en-US" dirty="0"/>
          </a:p>
          <a:p>
            <a:endParaRPr lang="en-US" dirty="0"/>
          </a:p>
        </p:txBody>
      </p:sp>
    </p:spTree>
    <p:extLst>
      <p:ext uri="{BB962C8B-B14F-4D97-AF65-F5344CB8AC3E}">
        <p14:creationId xmlns:p14="http://schemas.microsoft.com/office/powerpoint/2010/main" val="11264269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LBJ and the Great Society</a:t>
            </a:r>
            <a:endParaRPr lang="en-US" dirty="0"/>
          </a:p>
        </p:txBody>
      </p:sp>
      <p:sp>
        <p:nvSpPr>
          <p:cNvPr id="3" name="Content Placeholder 2"/>
          <p:cNvSpPr>
            <a:spLocks noGrp="1"/>
          </p:cNvSpPr>
          <p:nvPr>
            <p:ph idx="1"/>
          </p:nvPr>
        </p:nvSpPr>
        <p:spPr>
          <a:xfrm>
            <a:off x="838200" y="1825625"/>
            <a:ext cx="10515600" cy="4639830"/>
          </a:xfrm>
        </p:spPr>
        <p:txBody>
          <a:bodyPr>
            <a:normAutofit fontScale="70000" lnSpcReduction="20000"/>
          </a:bodyPr>
          <a:lstStyle/>
          <a:p>
            <a:r>
              <a:rPr lang="en-US" dirty="0" smtClean="0"/>
              <a:t>Civil Rights</a:t>
            </a:r>
          </a:p>
          <a:p>
            <a:pPr lvl="1"/>
            <a:r>
              <a:rPr lang="en-US" dirty="0"/>
              <a:t>Civil Rights Act of 1964 </a:t>
            </a:r>
            <a:r>
              <a:rPr lang="en-US" dirty="0" smtClean="0"/>
              <a:t>outlawed </a:t>
            </a:r>
            <a:r>
              <a:rPr lang="en-US" dirty="0"/>
              <a:t>discrimination based on race, color, religion, sex, or national </a:t>
            </a:r>
            <a:r>
              <a:rPr lang="en-US" dirty="0" smtClean="0"/>
              <a:t>origin</a:t>
            </a:r>
          </a:p>
          <a:p>
            <a:pPr lvl="1"/>
            <a:r>
              <a:rPr lang="en-US" dirty="0"/>
              <a:t>Voting Rights Act of </a:t>
            </a:r>
            <a:r>
              <a:rPr lang="en-US" dirty="0" smtClean="0"/>
              <a:t>1965</a:t>
            </a:r>
          </a:p>
          <a:p>
            <a:pPr lvl="2"/>
            <a:r>
              <a:rPr lang="en-US" dirty="0" smtClean="0"/>
              <a:t>Section 5 largely struck </a:t>
            </a:r>
            <a:r>
              <a:rPr lang="en-US" dirty="0"/>
              <a:t>down by Shelby County v. Holder (2013)</a:t>
            </a:r>
          </a:p>
          <a:p>
            <a:r>
              <a:rPr lang="en-US" dirty="0" smtClean="0"/>
              <a:t>War on Poverty</a:t>
            </a:r>
          </a:p>
          <a:p>
            <a:pPr lvl="1"/>
            <a:r>
              <a:rPr lang="en-US" dirty="0" smtClean="0"/>
              <a:t>1964 creation of the Office of Economic Opportunity</a:t>
            </a:r>
          </a:p>
          <a:p>
            <a:pPr lvl="1"/>
            <a:r>
              <a:rPr lang="en-US" dirty="0" smtClean="0"/>
              <a:t>Job corps and work training programs</a:t>
            </a:r>
          </a:p>
          <a:p>
            <a:r>
              <a:rPr lang="en-US" dirty="0" smtClean="0"/>
              <a:t>Head Start</a:t>
            </a:r>
          </a:p>
          <a:p>
            <a:pPr lvl="1"/>
            <a:r>
              <a:rPr lang="en-US" dirty="0" smtClean="0"/>
              <a:t>1965 Elementary and Secondary Education Act</a:t>
            </a:r>
          </a:p>
          <a:p>
            <a:r>
              <a:rPr lang="en-US" dirty="0"/>
              <a:t>Housing and Urban Development Act of </a:t>
            </a:r>
            <a:r>
              <a:rPr lang="en-US" dirty="0" smtClean="0"/>
              <a:t>1965</a:t>
            </a:r>
          </a:p>
          <a:p>
            <a:r>
              <a:rPr lang="en-US" dirty="0"/>
              <a:t>National Endowment for the Humanities and the National Endowment for the </a:t>
            </a:r>
            <a:r>
              <a:rPr lang="en-US" dirty="0" smtClean="0"/>
              <a:t>Arts</a:t>
            </a:r>
          </a:p>
          <a:p>
            <a:pPr lvl="1"/>
            <a:r>
              <a:rPr lang="en-US" dirty="0"/>
              <a:t>1965 National Foundation on the Arts and Humanities </a:t>
            </a:r>
            <a:r>
              <a:rPr lang="en-US" dirty="0" smtClean="0"/>
              <a:t>Act</a:t>
            </a:r>
          </a:p>
          <a:p>
            <a:r>
              <a:rPr lang="en-US" dirty="0" smtClean="0"/>
              <a:t>Environmental legislation</a:t>
            </a:r>
          </a:p>
          <a:p>
            <a:r>
              <a:rPr lang="en-US" dirty="0" smtClean="0"/>
              <a:t>Pro-immigration legislation</a:t>
            </a:r>
            <a:endParaRPr lang="en-US" dirty="0"/>
          </a:p>
          <a:p>
            <a:r>
              <a:rPr lang="en-US" dirty="0" smtClean="0"/>
              <a:t>https</a:t>
            </a:r>
            <a:r>
              <a:rPr lang="en-US" dirty="0"/>
              <a:t>://youtu.be/nXVAOcs5oVA?t=24</a:t>
            </a:r>
          </a:p>
        </p:txBody>
      </p:sp>
    </p:spTree>
    <p:extLst>
      <p:ext uri="{BB962C8B-B14F-4D97-AF65-F5344CB8AC3E}">
        <p14:creationId xmlns:p14="http://schemas.microsoft.com/office/powerpoint/2010/main" val="3401247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1965: Social Security Amendments of 1965 (Medicare and Medicaid)</a:t>
            </a:r>
          </a:p>
        </p:txBody>
      </p:sp>
      <p:sp>
        <p:nvSpPr>
          <p:cNvPr id="3" name="Content Placeholder 2"/>
          <p:cNvSpPr>
            <a:spLocks noGrp="1"/>
          </p:cNvSpPr>
          <p:nvPr>
            <p:ph idx="1"/>
          </p:nvPr>
        </p:nvSpPr>
        <p:spPr/>
        <p:txBody>
          <a:bodyPr>
            <a:normAutofit/>
          </a:bodyPr>
          <a:lstStyle/>
          <a:p>
            <a:r>
              <a:rPr lang="en-US" dirty="0"/>
              <a:t>Major issue in 1962 Kennedy Campaign (Kennedy was assassinated in 1963)</a:t>
            </a:r>
          </a:p>
          <a:p>
            <a:r>
              <a:rPr lang="en-US" dirty="0"/>
              <a:t>Johnson strongly supported legislation</a:t>
            </a:r>
          </a:p>
          <a:p>
            <a:r>
              <a:rPr lang="en-US" dirty="0"/>
              <a:t>Initial proposal failed in 1964</a:t>
            </a:r>
          </a:p>
          <a:p>
            <a:r>
              <a:rPr lang="en-US" dirty="0"/>
              <a:t>Supported by the AFL-CIO, both parties</a:t>
            </a:r>
          </a:p>
        </p:txBody>
      </p:sp>
    </p:spTree>
    <p:extLst>
      <p:ext uri="{BB962C8B-B14F-4D97-AF65-F5344CB8AC3E}">
        <p14:creationId xmlns:p14="http://schemas.microsoft.com/office/powerpoint/2010/main" val="2248131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Freedmen’s Bureau</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Impose a “free labor system” – northern labor ideology onto the South</a:t>
            </a:r>
          </a:p>
          <a:p>
            <a:pPr lvl="1"/>
            <a:r>
              <a:rPr lang="en-US" dirty="0" smtClean="0"/>
              <a:t>Give labor rights to workers, largely black</a:t>
            </a:r>
            <a:endParaRPr lang="en-US" dirty="0"/>
          </a:p>
          <a:p>
            <a:r>
              <a:rPr lang="en-US" dirty="0" smtClean="0"/>
              <a:t>Less than 1000 agents, budget under $6 million per year</a:t>
            </a:r>
          </a:p>
          <a:p>
            <a:pPr lvl="1"/>
            <a:r>
              <a:rPr lang="en-US" dirty="0" smtClean="0"/>
              <a:t>Headed by Oliver O. Howard</a:t>
            </a:r>
          </a:p>
          <a:p>
            <a:r>
              <a:rPr lang="en-US" dirty="0" smtClean="0"/>
              <a:t>Opposed by President Johnson, financing stripped in 1869, fully closed in 1872</a:t>
            </a:r>
          </a:p>
          <a:p>
            <a:pPr lvl="1"/>
            <a:r>
              <a:rPr lang="en-US" dirty="0" smtClean="0"/>
              <a:t>Black Codes (1865-1866)</a:t>
            </a:r>
          </a:p>
          <a:p>
            <a:pPr lvl="1"/>
            <a:r>
              <a:rPr lang="en-US" dirty="0" smtClean="0"/>
              <a:t>Federal troop occupation of the south continued until 1877 – reconstruction era is 1865-1877</a:t>
            </a:r>
          </a:p>
          <a:p>
            <a:r>
              <a:rPr lang="en-US" dirty="0" smtClean="0"/>
              <a:t>Set up schools, hospitals, banks, orphanages, old-age homes, distribute food and clothes</a:t>
            </a:r>
          </a:p>
          <a:p>
            <a:pPr lvl="1"/>
            <a:r>
              <a:rPr lang="en-US" dirty="0" smtClean="0"/>
              <a:t>By September 1867, ran 45 hospitals, with 5,292 beds, budget about $250,000 per year (budget supplemented by donations and by exchange with garrisons)</a:t>
            </a:r>
          </a:p>
          <a:p>
            <a:pPr lvl="1"/>
            <a:r>
              <a:rPr lang="en-US" dirty="0" smtClean="0"/>
              <a:t>Pressure to move fiscal responsibility to local officials led to closures of most hospitals in 1869.</a:t>
            </a:r>
          </a:p>
        </p:txBody>
      </p:sp>
    </p:spTree>
    <p:extLst>
      <p:ext uri="{BB962C8B-B14F-4D97-AF65-F5344CB8AC3E}">
        <p14:creationId xmlns:p14="http://schemas.microsoft.com/office/powerpoint/2010/main" val="36910901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1970: Title X</a:t>
            </a:r>
          </a:p>
        </p:txBody>
      </p:sp>
      <p:sp>
        <p:nvSpPr>
          <p:cNvPr id="3" name="Content Placeholder 2"/>
          <p:cNvSpPr>
            <a:spLocks noGrp="1"/>
          </p:cNvSpPr>
          <p:nvPr>
            <p:ph idx="1"/>
          </p:nvPr>
        </p:nvSpPr>
        <p:spPr/>
        <p:txBody>
          <a:bodyPr/>
          <a:lstStyle/>
          <a:p>
            <a:r>
              <a:rPr lang="en-US" dirty="0"/>
              <a:t>Provides federal support for comprehensive family planning and related preventive health services</a:t>
            </a:r>
          </a:p>
          <a:p>
            <a:r>
              <a:rPr lang="en-US" dirty="0"/>
              <a:t>prioritize the needs of low-income families or uninsured people (including those who are not eligible for Medicaid) </a:t>
            </a:r>
          </a:p>
          <a:p>
            <a:r>
              <a:rPr lang="en-US" dirty="0"/>
              <a:t>These services are provided to low-income and uninsured individuals at reduced or no cost.</a:t>
            </a:r>
          </a:p>
          <a:p>
            <a:r>
              <a:rPr lang="en-US" dirty="0"/>
              <a:t>Created in 1970</a:t>
            </a:r>
          </a:p>
          <a:p>
            <a:pPr lvl="1"/>
            <a:r>
              <a:rPr lang="en-US" dirty="0"/>
              <a:t>FDA approved the Pill in 1960</a:t>
            </a:r>
          </a:p>
          <a:p>
            <a:pPr lvl="1"/>
            <a:r>
              <a:rPr lang="en-US" dirty="0"/>
              <a:t>Planned Parenthood formed in 1916, changed name to Planned Parenthood in 1942, large advocate </a:t>
            </a:r>
            <a:r>
              <a:rPr lang="en-US"/>
              <a:t>for Title X</a:t>
            </a:r>
            <a:endParaRPr lang="en-US" dirty="0"/>
          </a:p>
        </p:txBody>
      </p:sp>
    </p:spTree>
    <p:extLst>
      <p:ext uri="{BB962C8B-B14F-4D97-AF65-F5344CB8AC3E}">
        <p14:creationId xmlns:p14="http://schemas.microsoft.com/office/powerpoint/2010/main" val="36163567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X</a:t>
            </a:r>
            <a:endParaRPr lang="en-US" dirty="0"/>
          </a:p>
        </p:txBody>
      </p:sp>
      <p:sp>
        <p:nvSpPr>
          <p:cNvPr id="3" name="Content Placeholder 2"/>
          <p:cNvSpPr>
            <a:spLocks noGrp="1"/>
          </p:cNvSpPr>
          <p:nvPr>
            <p:ph idx="1"/>
          </p:nvPr>
        </p:nvSpPr>
        <p:spPr/>
        <p:txBody>
          <a:bodyPr/>
          <a:lstStyle/>
          <a:p>
            <a:r>
              <a:rPr lang="en-US" dirty="0" smtClean="0"/>
              <a:t>Administered by US Department of Health and Human Services (10 regional offices)</a:t>
            </a:r>
          </a:p>
          <a:p>
            <a:r>
              <a:rPr lang="en-US" dirty="0" smtClean="0"/>
              <a:t>Award </a:t>
            </a:r>
            <a:r>
              <a:rPr lang="en-US" dirty="0"/>
              <a:t>grants </a:t>
            </a:r>
            <a:r>
              <a:rPr lang="en-US" dirty="0" smtClean="0"/>
              <a:t>to health </a:t>
            </a:r>
            <a:r>
              <a:rPr lang="en-US" dirty="0"/>
              <a:t>departments, university and community centers, Planned Parenthood clinics, and other public and nonprofit agencies</a:t>
            </a:r>
            <a:r>
              <a:rPr lang="en-US" dirty="0" smtClean="0"/>
              <a:t>.</a:t>
            </a:r>
          </a:p>
          <a:p>
            <a:pPr lvl="1"/>
            <a:r>
              <a:rPr lang="en-US" dirty="0"/>
              <a:t>Any public or nonprofit entity (located in a designated state) that offers a broad range of acceptable family planning methods and services is eligible to apply</a:t>
            </a:r>
            <a:r>
              <a:rPr lang="en-US" dirty="0" smtClean="0"/>
              <a:t>.</a:t>
            </a:r>
          </a:p>
          <a:p>
            <a:pPr lvl="1"/>
            <a:r>
              <a:rPr lang="en-US" dirty="0"/>
              <a:t>In 2008, there were 4522 Title X clinics serving more than 5 million individuals.</a:t>
            </a:r>
            <a:endParaRPr lang="en-US" dirty="0" smtClean="0"/>
          </a:p>
          <a:p>
            <a:endParaRPr lang="en-US" dirty="0"/>
          </a:p>
        </p:txBody>
      </p:sp>
    </p:spTree>
    <p:extLst>
      <p:ext uri="{BB962C8B-B14F-4D97-AF65-F5344CB8AC3E}">
        <p14:creationId xmlns:p14="http://schemas.microsoft.com/office/powerpoint/2010/main" val="2822019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a:t>
            </a:r>
            <a:endParaRPr lang="en-US" dirty="0"/>
          </a:p>
        </p:txBody>
      </p:sp>
      <p:sp>
        <p:nvSpPr>
          <p:cNvPr id="3" name="Content Placeholder 2"/>
          <p:cNvSpPr>
            <a:spLocks noGrp="1"/>
          </p:cNvSpPr>
          <p:nvPr>
            <p:ph idx="1"/>
          </p:nvPr>
        </p:nvSpPr>
        <p:spPr/>
        <p:txBody>
          <a:bodyPr/>
          <a:lstStyle/>
          <a:p>
            <a:r>
              <a:rPr lang="en-US" dirty="0" smtClean="0"/>
              <a:t>Among </a:t>
            </a:r>
            <a:r>
              <a:rPr lang="en-US" dirty="0"/>
              <a:t>female family planning users in </a:t>
            </a:r>
            <a:r>
              <a:rPr lang="en-US" dirty="0" smtClean="0"/>
              <a:t>2008</a:t>
            </a:r>
          </a:p>
          <a:p>
            <a:pPr lvl="1"/>
            <a:r>
              <a:rPr lang="en-US" dirty="0" smtClean="0"/>
              <a:t>44</a:t>
            </a:r>
            <a:r>
              <a:rPr lang="en-US" dirty="0"/>
              <a:t>% received cervical cancer screening (</a:t>
            </a:r>
            <a:r>
              <a:rPr lang="en-US" dirty="0" err="1"/>
              <a:t>Papanicolau</a:t>
            </a:r>
            <a:r>
              <a:rPr lang="en-US" dirty="0"/>
              <a:t> </a:t>
            </a:r>
            <a:r>
              <a:rPr lang="en-US" dirty="0" smtClean="0"/>
              <a:t>tests)</a:t>
            </a:r>
          </a:p>
          <a:p>
            <a:pPr lvl="1"/>
            <a:r>
              <a:rPr lang="en-US" dirty="0" smtClean="0"/>
              <a:t>46</a:t>
            </a:r>
            <a:r>
              <a:rPr lang="en-US" dirty="0"/>
              <a:t>% received breast cancer screening (clinical breast examinations</a:t>
            </a:r>
            <a:r>
              <a:rPr lang="en-US" dirty="0" smtClean="0"/>
              <a:t>)</a:t>
            </a:r>
          </a:p>
          <a:p>
            <a:pPr lvl="1"/>
            <a:r>
              <a:rPr lang="en-US" dirty="0"/>
              <a:t>4</a:t>
            </a:r>
            <a:r>
              <a:rPr lang="en-US" dirty="0" smtClean="0"/>
              <a:t>9</a:t>
            </a:r>
            <a:r>
              <a:rPr lang="en-US" dirty="0"/>
              <a:t>% received chlamydia testing; 57% of male family planning users received </a:t>
            </a:r>
            <a:r>
              <a:rPr lang="en-US" dirty="0" smtClean="0"/>
              <a:t>chlamydia testing</a:t>
            </a:r>
          </a:p>
          <a:p>
            <a:pPr lvl="1"/>
            <a:r>
              <a:rPr lang="en-US" dirty="0" smtClean="0"/>
              <a:t>Among </a:t>
            </a:r>
            <a:r>
              <a:rPr lang="en-US" dirty="0"/>
              <a:t>every 10 family planning users, on average 4.7, 1.4, and 1.6 gonorrhea, syphilis, and HIV tests were provided, respectively</a:t>
            </a:r>
            <a:r>
              <a:rPr lang="en-US" dirty="0" smtClean="0"/>
              <a:t>.</a:t>
            </a:r>
          </a:p>
          <a:p>
            <a:pPr lvl="1"/>
            <a:r>
              <a:rPr lang="en-US" dirty="0" smtClean="0"/>
              <a:t>90% of spending is on clinical family planning services	</a:t>
            </a:r>
          </a:p>
          <a:p>
            <a:r>
              <a:rPr lang="en-US" dirty="0" smtClean="0"/>
              <a:t>Commonly, Title </a:t>
            </a:r>
            <a:r>
              <a:rPr lang="en-US" dirty="0"/>
              <a:t>X is their avenue of entry into the health care system</a:t>
            </a:r>
          </a:p>
        </p:txBody>
      </p:sp>
    </p:spTree>
    <p:extLst>
      <p:ext uri="{BB962C8B-B14F-4D97-AF65-F5344CB8AC3E}">
        <p14:creationId xmlns:p14="http://schemas.microsoft.com/office/powerpoint/2010/main" val="35459678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1620048" y="829906"/>
            <a:ext cx="8818735" cy="5915137"/>
          </a:xfrm>
          <a:prstGeom prst="rect">
            <a:avLst/>
          </a:prstGeom>
        </p:spPr>
      </p:pic>
    </p:spTree>
    <p:extLst>
      <p:ext uri="{BB962C8B-B14F-4D97-AF65-F5344CB8AC3E}">
        <p14:creationId xmlns:p14="http://schemas.microsoft.com/office/powerpoint/2010/main" val="38630911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a:t>Federal regulations initiated in 1987 prohibiting clinics receiving Title X funding from disseminating abortion information or referrals (i.e., the “gag rule”). This legislation, although further supported by the Supreme Court as being constitutional in 1991, was later banned in 1993 by President Clinton.</a:t>
            </a:r>
            <a:r>
              <a:rPr lang="en-US" baseline="30000" dirty="0"/>
              <a:t>9</a:t>
            </a:r>
            <a:endParaRPr lang="en-US" dirty="0"/>
          </a:p>
          <a:p>
            <a:r>
              <a:rPr lang="en-US" dirty="0"/>
              <a:t>An attempt by the Reagan administration in 1982 to require minors to obtain written parental consent before receiving services (i.e., the “squeal rule</a:t>
            </a:r>
            <a:r>
              <a:rPr lang="en-US" dirty="0" smtClean="0"/>
              <a:t>”).This </a:t>
            </a:r>
            <a:r>
              <a:rPr lang="en-US" dirty="0"/>
              <a:t>legislation was later reintroduced as the Parental Notification Act of </a:t>
            </a:r>
            <a:r>
              <a:rPr lang="en-US" dirty="0" smtClean="0"/>
              <a:t>1998.</a:t>
            </a:r>
            <a:endParaRPr lang="en-US" dirty="0"/>
          </a:p>
          <a:p>
            <a:r>
              <a:rPr lang="en-US" dirty="0"/>
              <a:t>Legislation enacted in 1998 emphasizing abstinence-only education and ignoring the teaching of medically accurate and age-appropriate sexual information stressing health promotion and disease </a:t>
            </a:r>
            <a:r>
              <a:rPr lang="en-US" dirty="0" smtClean="0"/>
              <a:t>prevention.</a:t>
            </a:r>
            <a:endParaRPr lang="en-US" dirty="0"/>
          </a:p>
          <a:p>
            <a:r>
              <a:rPr lang="en-US" dirty="0"/>
              <a:t>Legislative proposals to repeal sections of Title X or the policy in its </a:t>
            </a:r>
            <a:r>
              <a:rPr lang="en-US" dirty="0" smtClean="0"/>
              <a:t>entirety.</a:t>
            </a:r>
            <a:endParaRPr lang="en-US" dirty="0"/>
          </a:p>
          <a:p>
            <a:endParaRPr lang="en-US" dirty="0"/>
          </a:p>
        </p:txBody>
      </p:sp>
    </p:spTree>
    <p:extLst>
      <p:ext uri="{BB962C8B-B14F-4D97-AF65-F5344CB8AC3E}">
        <p14:creationId xmlns:p14="http://schemas.microsoft.com/office/powerpoint/2010/main" val="40195938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Criticisms</a:t>
            </a:r>
            <a:endParaRPr lang="en-US" dirty="0"/>
          </a:p>
        </p:txBody>
      </p:sp>
      <p:sp>
        <p:nvSpPr>
          <p:cNvPr id="3" name="Content Placeholder 2"/>
          <p:cNvSpPr>
            <a:spLocks noGrp="1"/>
          </p:cNvSpPr>
          <p:nvPr>
            <p:ph idx="1"/>
          </p:nvPr>
        </p:nvSpPr>
        <p:spPr>
          <a:xfrm>
            <a:off x="249382" y="1468582"/>
            <a:ext cx="11748654" cy="5209309"/>
          </a:xfrm>
        </p:spPr>
        <p:txBody>
          <a:bodyPr>
            <a:normAutofit/>
          </a:bodyPr>
          <a:lstStyle/>
          <a:p>
            <a:r>
              <a:rPr lang="en-US" dirty="0" smtClean="0"/>
              <a:t>"</a:t>
            </a:r>
            <a:r>
              <a:rPr lang="en-US" dirty="0"/>
              <a:t>Title X is welfare for </a:t>
            </a:r>
            <a:r>
              <a:rPr lang="en-US" dirty="0" smtClean="0"/>
              <a:t>affluent </a:t>
            </a:r>
            <a:r>
              <a:rPr lang="en-US" dirty="0"/>
              <a:t>teenagers </a:t>
            </a:r>
            <a:r>
              <a:rPr lang="en-US" dirty="0" smtClean="0"/>
              <a:t>“</a:t>
            </a:r>
          </a:p>
          <a:p>
            <a:pPr lvl="1"/>
            <a:r>
              <a:rPr lang="en-US" dirty="0" smtClean="0"/>
              <a:t>Most (~80%) recipients are poor or near poor, 1/3 are teenagers, 1/6 under 18, few under 16.</a:t>
            </a:r>
          </a:p>
          <a:p>
            <a:r>
              <a:rPr lang="en-US" dirty="0"/>
              <a:t>"The existence of [Title XI puts the United States government on record declaring that it is appropriate for </a:t>
            </a:r>
            <a:r>
              <a:rPr lang="en-US" dirty="0" smtClean="0"/>
              <a:t>government </a:t>
            </a:r>
            <a:r>
              <a:rPr lang="en-US" dirty="0"/>
              <a:t>to decide who has </a:t>
            </a:r>
            <a:r>
              <a:rPr lang="en-US" dirty="0" smtClean="0"/>
              <a:t>children.”</a:t>
            </a:r>
          </a:p>
          <a:p>
            <a:pPr lvl="1"/>
            <a:r>
              <a:rPr lang="en-US" dirty="0" smtClean="0"/>
              <a:t>Title X </a:t>
            </a:r>
            <a:r>
              <a:rPr lang="en-US" dirty="0"/>
              <a:t>statute stipulates that "the acceptance by any individual of family planning services or family planning or population growth </a:t>
            </a:r>
            <a:r>
              <a:rPr lang="en-US" dirty="0" smtClean="0"/>
              <a:t>information </a:t>
            </a:r>
            <a:r>
              <a:rPr lang="en-US" dirty="0"/>
              <a:t>. . . shall be voluntary and shall not be a prerequisite to eligibility for or </a:t>
            </a:r>
            <a:r>
              <a:rPr lang="en-US" dirty="0" smtClean="0"/>
              <a:t>receipt </a:t>
            </a:r>
            <a:r>
              <a:rPr lang="en-US" dirty="0"/>
              <a:t>of any other service </a:t>
            </a:r>
            <a:r>
              <a:rPr lang="en-US"/>
              <a:t>or </a:t>
            </a:r>
            <a:r>
              <a:rPr lang="en-US" smtClean="0"/>
              <a:t>assistance	</a:t>
            </a:r>
            <a:endParaRPr lang="en-US" dirty="0" smtClean="0"/>
          </a:p>
          <a:p>
            <a:pPr marL="0" indent="0">
              <a:buNone/>
            </a:pPr>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3990028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Criticisms</a:t>
            </a:r>
            <a:endParaRPr lang="en-US" dirty="0"/>
          </a:p>
        </p:txBody>
      </p:sp>
      <p:sp>
        <p:nvSpPr>
          <p:cNvPr id="3" name="Content Placeholder 2"/>
          <p:cNvSpPr>
            <a:spLocks noGrp="1"/>
          </p:cNvSpPr>
          <p:nvPr>
            <p:ph idx="1"/>
          </p:nvPr>
        </p:nvSpPr>
        <p:spPr>
          <a:xfrm>
            <a:off x="249382" y="1468582"/>
            <a:ext cx="11748654" cy="5209309"/>
          </a:xfrm>
        </p:spPr>
        <p:txBody>
          <a:bodyPr>
            <a:normAutofit/>
          </a:bodyPr>
          <a:lstStyle/>
          <a:p>
            <a:r>
              <a:rPr lang="en-US" dirty="0" smtClean="0"/>
              <a:t>"</a:t>
            </a:r>
            <a:r>
              <a:rPr lang="en-US" dirty="0"/>
              <a:t>Planned Parenthood and its affiliates . . . constitute most of the Title X network. </a:t>
            </a:r>
            <a:r>
              <a:rPr lang="en-US" dirty="0" smtClean="0"/>
              <a:t>“</a:t>
            </a:r>
          </a:p>
          <a:p>
            <a:pPr lvl="1"/>
            <a:r>
              <a:rPr lang="en-US" dirty="0" smtClean="0"/>
              <a:t>About ¼ Title X funds go to PP providers</a:t>
            </a:r>
            <a:endParaRPr lang="en-US" dirty="0"/>
          </a:p>
          <a:p>
            <a:r>
              <a:rPr lang="en-US" dirty="0" smtClean="0"/>
              <a:t>". </a:t>
            </a:r>
            <a:r>
              <a:rPr lang="en-US" dirty="0"/>
              <a:t>. . no one can deny the fact that Title X does indeed subsidize </a:t>
            </a:r>
            <a:r>
              <a:rPr lang="en-US" dirty="0" smtClean="0"/>
              <a:t>teenage </a:t>
            </a:r>
            <a:r>
              <a:rPr lang="en-US" dirty="0"/>
              <a:t>sexual activity. </a:t>
            </a:r>
            <a:r>
              <a:rPr lang="en-US" dirty="0" smtClean="0"/>
              <a:t>“</a:t>
            </a:r>
          </a:p>
          <a:p>
            <a:pPr lvl="1"/>
            <a:r>
              <a:rPr lang="en-US" dirty="0" smtClean="0"/>
              <a:t>The rise and recent decline in teenage sexual activity is unlikely to have much to do with politics and public policy at this level.</a:t>
            </a:r>
          </a:p>
        </p:txBody>
      </p:sp>
    </p:spTree>
    <p:extLst>
      <p:ext uri="{BB962C8B-B14F-4D97-AF65-F5344CB8AC3E}">
        <p14:creationId xmlns:p14="http://schemas.microsoft.com/office/powerpoint/2010/main" val="3965012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Criticisms</a:t>
            </a:r>
            <a:endParaRPr lang="en-US" dirty="0"/>
          </a:p>
        </p:txBody>
      </p:sp>
      <p:sp>
        <p:nvSpPr>
          <p:cNvPr id="3" name="Content Placeholder 2"/>
          <p:cNvSpPr>
            <a:spLocks noGrp="1"/>
          </p:cNvSpPr>
          <p:nvPr>
            <p:ph idx="1"/>
          </p:nvPr>
        </p:nvSpPr>
        <p:spPr>
          <a:xfrm>
            <a:off x="249382" y="1468582"/>
            <a:ext cx="11748654" cy="5209309"/>
          </a:xfrm>
        </p:spPr>
        <p:txBody>
          <a:bodyPr>
            <a:normAutofit fontScale="92500" lnSpcReduction="10000"/>
          </a:bodyPr>
          <a:lstStyle/>
          <a:p>
            <a:r>
              <a:rPr lang="en-US" dirty="0" smtClean="0"/>
              <a:t>“[</a:t>
            </a:r>
            <a:r>
              <a:rPr lang="en-US" dirty="0"/>
              <a:t>In 1981, it was] demonstrated that the programs providing these teenage birth control services were not only totally ineffective in achieving their professed goals of reducing premarital pregnancy, illegitimate births, and abortion among teenagers, but had actually contributed significantly toward making these problems worse</a:t>
            </a:r>
            <a:r>
              <a:rPr lang="en-US" dirty="0" smtClean="0"/>
              <a:t>”</a:t>
            </a:r>
          </a:p>
          <a:p>
            <a:r>
              <a:rPr lang="en-US" dirty="0"/>
              <a:t>"Most Title X funds go to organizations which engage in abortion, pro- mote abortion, lobby for abortion, litigate about abortion. If the advocates of Title X want it to continue ... I need their support for legislation that will prohibit the use of Title X funds by any organization which in any way engages in abortion, abortion </a:t>
            </a:r>
            <a:r>
              <a:rPr lang="en-US" dirty="0" smtClean="0"/>
              <a:t>referral</a:t>
            </a:r>
            <a:r>
              <a:rPr lang="en-US" dirty="0"/>
              <a:t>, abortion counseling, abortion lobbying, abortion advertising.“</a:t>
            </a:r>
          </a:p>
          <a:p>
            <a:r>
              <a:rPr lang="en-US" dirty="0"/>
              <a:t>"[Title X] was begun as family planning assistance for low-income families. It sounded commendable. Its stated purpose was to assist poor couples to plan their families. As with many other programs with humanitarian intent, Congress established Title X and left it in the hands of the federal bureaucracy. That is when things went haywire.”</a:t>
            </a:r>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2215504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1972: Social Security Amendments of 1972</a:t>
            </a:r>
          </a:p>
        </p:txBody>
      </p:sp>
      <p:sp>
        <p:nvSpPr>
          <p:cNvPr id="3" name="Content Placeholder 2"/>
          <p:cNvSpPr>
            <a:spLocks noGrp="1"/>
          </p:cNvSpPr>
          <p:nvPr>
            <p:ph idx="1"/>
          </p:nvPr>
        </p:nvSpPr>
        <p:spPr/>
        <p:txBody>
          <a:bodyPr>
            <a:normAutofit/>
          </a:bodyPr>
          <a:lstStyle/>
          <a:p>
            <a:r>
              <a:rPr lang="en-US" dirty="0"/>
              <a:t>Extended Medicare to disabled</a:t>
            </a:r>
          </a:p>
          <a:p>
            <a:r>
              <a:rPr lang="en-US" dirty="0"/>
              <a:t>Increased payroll taxes to finance</a:t>
            </a:r>
          </a:p>
          <a:p>
            <a:endParaRPr lang="en-US" dirty="0"/>
          </a:p>
          <a:p>
            <a:endParaRPr lang="en-US" dirty="0"/>
          </a:p>
          <a:p>
            <a:endParaRPr lang="en-US" dirty="0"/>
          </a:p>
        </p:txBody>
      </p:sp>
    </p:spTree>
    <p:extLst>
      <p:ext uri="{BB962C8B-B14F-4D97-AF65-F5344CB8AC3E}">
        <p14:creationId xmlns:p14="http://schemas.microsoft.com/office/powerpoint/2010/main" val="3096267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HMOs</a:t>
            </a:r>
            <a:endParaRPr lang="en-US" dirty="0"/>
          </a:p>
        </p:txBody>
      </p:sp>
      <p:sp>
        <p:nvSpPr>
          <p:cNvPr id="3" name="Content Placeholder 2"/>
          <p:cNvSpPr>
            <a:spLocks noGrp="1"/>
          </p:cNvSpPr>
          <p:nvPr>
            <p:ph idx="1"/>
          </p:nvPr>
        </p:nvSpPr>
        <p:spPr/>
        <p:txBody>
          <a:bodyPr>
            <a:normAutofit fontScale="85000" lnSpcReduction="10000"/>
          </a:bodyPr>
          <a:lstStyle/>
          <a:p>
            <a:r>
              <a:rPr lang="en-US" dirty="0"/>
              <a:t>In 1970, Paul Elwood coined the phrase "health maintenance organization" to emphasize the clinical prevention role of plans like Kaiser's </a:t>
            </a:r>
            <a:r>
              <a:rPr lang="en-US" dirty="0" smtClean="0"/>
              <a:t>formed in 1945 and the 1929 Ross-Loos Medical Group plan for LA city and county employees.</a:t>
            </a:r>
          </a:p>
          <a:p>
            <a:r>
              <a:rPr lang="en-US" dirty="0" smtClean="0"/>
              <a:t>HMOs </a:t>
            </a:r>
            <a:r>
              <a:rPr lang="en-US" dirty="0"/>
              <a:t>were able to reduce resource utilization rates, particularly hospital admissions and lengths of </a:t>
            </a:r>
            <a:r>
              <a:rPr lang="en-US" dirty="0" smtClean="0"/>
              <a:t>stay.</a:t>
            </a:r>
          </a:p>
          <a:p>
            <a:r>
              <a:rPr lang="en-US" dirty="0" smtClean="0"/>
              <a:t>The </a:t>
            </a:r>
            <a:r>
              <a:rPr lang="en-US" dirty="0"/>
              <a:t>Health Maintenance Organization Act of 1973 was passed to encourage HMO growth in the </a:t>
            </a:r>
            <a:r>
              <a:rPr lang="en-US" dirty="0" smtClean="0"/>
              <a:t>marketplace. </a:t>
            </a:r>
          </a:p>
          <a:p>
            <a:r>
              <a:rPr lang="en-US" dirty="0" smtClean="0"/>
              <a:t>This </a:t>
            </a:r>
            <a:r>
              <a:rPr lang="en-US" dirty="0"/>
              <a:t>law provided grants and loans to start or expand HMOs, removed state restrictions on federally certified HMOs, and required employers of 25 or more employees to offer this type of plan as a benefit </a:t>
            </a:r>
            <a:r>
              <a:rPr lang="en-US" dirty="0" smtClean="0"/>
              <a:t>option.</a:t>
            </a:r>
          </a:p>
          <a:p>
            <a:r>
              <a:rPr lang="en-US" dirty="0" smtClean="0"/>
              <a:t>In </a:t>
            </a:r>
            <a:r>
              <a:rPr lang="en-US" dirty="0"/>
              <a:t>the 1970s there were 26 plans with about 3 million subscribers nationwide; by 1991 the numbers had grown to 556 plans with 35 million enrollees</a:t>
            </a:r>
            <a:r>
              <a:rPr lang="en-US" dirty="0" smtClean="0"/>
              <a:t>.</a:t>
            </a:r>
            <a:endParaRPr lang="en-US" dirty="0"/>
          </a:p>
        </p:txBody>
      </p:sp>
    </p:spTree>
    <p:extLst>
      <p:ext uri="{BB962C8B-B14F-4D97-AF65-F5344CB8AC3E}">
        <p14:creationId xmlns:p14="http://schemas.microsoft.com/office/powerpoint/2010/main" val="3003411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War </a:t>
            </a:r>
            <a:r>
              <a:rPr lang="en-US" dirty="0" smtClean="0"/>
              <a:t>pensions</a:t>
            </a:r>
            <a:endParaRPr lang="en-US" dirty="0"/>
          </a:p>
        </p:txBody>
      </p:sp>
      <p:sp>
        <p:nvSpPr>
          <p:cNvPr id="3" name="Content Placeholder 2"/>
          <p:cNvSpPr>
            <a:spLocks noGrp="1"/>
          </p:cNvSpPr>
          <p:nvPr>
            <p:ph idx="1"/>
          </p:nvPr>
        </p:nvSpPr>
        <p:spPr/>
        <p:txBody>
          <a:bodyPr>
            <a:normAutofit/>
          </a:bodyPr>
          <a:lstStyle/>
          <a:p>
            <a:r>
              <a:rPr lang="en-US" dirty="0" smtClean="0"/>
              <a:t>Competitive, </a:t>
            </a:r>
            <a:r>
              <a:rPr lang="en-US" dirty="0"/>
              <a:t>patronage oriented political </a:t>
            </a:r>
            <a:r>
              <a:rPr lang="en-US" dirty="0" smtClean="0"/>
              <a:t>parties</a:t>
            </a:r>
          </a:p>
          <a:p>
            <a:r>
              <a:rPr lang="en-US" dirty="0" smtClean="0"/>
              <a:t>Republican </a:t>
            </a:r>
            <a:r>
              <a:rPr lang="en-US" dirty="0"/>
              <a:t>coalition was complex and cut across class and region</a:t>
            </a:r>
            <a:br>
              <a:rPr lang="en-US" dirty="0"/>
            </a:br>
            <a:r>
              <a:rPr lang="en-US" dirty="0"/>
              <a:t>civil war pensions funded by precisely targeted </a:t>
            </a:r>
            <a:r>
              <a:rPr lang="en-US" dirty="0" smtClean="0"/>
              <a:t>tariffs </a:t>
            </a:r>
            <a:r>
              <a:rPr lang="en-US" dirty="0"/>
              <a:t>could </a:t>
            </a:r>
            <a:r>
              <a:rPr lang="en-US" dirty="0" smtClean="0"/>
              <a:t>further electoral </a:t>
            </a:r>
            <a:r>
              <a:rPr lang="en-US" dirty="0"/>
              <a:t>goals of the </a:t>
            </a:r>
            <a:r>
              <a:rPr lang="en-US" dirty="0" smtClean="0"/>
              <a:t>party</a:t>
            </a:r>
          </a:p>
          <a:p>
            <a:pPr lvl="1"/>
            <a:r>
              <a:rPr lang="en-US" dirty="0" smtClean="0"/>
              <a:t>Administered </a:t>
            </a:r>
            <a:r>
              <a:rPr lang="en-US" dirty="0"/>
              <a:t>by the US Bureau of Pensions (merged into the VA in </a:t>
            </a:r>
            <a:r>
              <a:rPr lang="en-US" dirty="0" smtClean="0"/>
              <a:t>1930)</a:t>
            </a:r>
          </a:p>
          <a:p>
            <a:pPr lvl="1"/>
            <a:r>
              <a:rPr lang="en-US" dirty="0" smtClean="0"/>
              <a:t>Pensions </a:t>
            </a:r>
            <a:r>
              <a:rPr lang="en-US" dirty="0"/>
              <a:t>were advocated by the Grand Army of the Republic, a social group for </a:t>
            </a:r>
            <a:r>
              <a:rPr lang="en-US" dirty="0" smtClean="0"/>
              <a:t>veterans</a:t>
            </a:r>
          </a:p>
          <a:p>
            <a:pPr lvl="1"/>
            <a:r>
              <a:rPr lang="en-US" dirty="0" smtClean="0"/>
              <a:t>GAR </a:t>
            </a:r>
            <a:r>
              <a:rPr lang="en-US" dirty="0"/>
              <a:t>became an important political </a:t>
            </a:r>
            <a:r>
              <a:rPr lang="en-US" dirty="0" smtClean="0"/>
              <a:t>group</a:t>
            </a:r>
          </a:p>
          <a:p>
            <a:pPr lvl="1"/>
            <a:r>
              <a:rPr lang="en-US" dirty="0"/>
              <a:t>Disabled and elderly Veterans and their dependents were more generously aided than in fledgling welfare states of the day</a:t>
            </a:r>
          </a:p>
          <a:p>
            <a:pPr marL="0" indent="0">
              <a:buNone/>
            </a:pPr>
            <a:endParaRPr lang="en-US" dirty="0"/>
          </a:p>
        </p:txBody>
      </p:sp>
    </p:spTree>
    <p:extLst>
      <p:ext uri="{BB962C8B-B14F-4D97-AF65-F5344CB8AC3E}">
        <p14:creationId xmlns:p14="http://schemas.microsoft.com/office/powerpoint/2010/main" val="37901801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1973: Health Maintenance Organization Act</a:t>
            </a:r>
          </a:p>
        </p:txBody>
      </p:sp>
      <p:sp>
        <p:nvSpPr>
          <p:cNvPr id="3" name="Content Placeholder 2"/>
          <p:cNvSpPr>
            <a:spLocks noGrp="1"/>
          </p:cNvSpPr>
          <p:nvPr>
            <p:ph idx="1"/>
          </p:nvPr>
        </p:nvSpPr>
        <p:spPr/>
        <p:txBody>
          <a:bodyPr>
            <a:normAutofit/>
          </a:bodyPr>
          <a:lstStyle/>
          <a:p>
            <a:r>
              <a:rPr lang="en-US" dirty="0"/>
              <a:t>Provided money and federal protection to HMOs</a:t>
            </a:r>
          </a:p>
          <a:p>
            <a:pPr lvl="1"/>
            <a:r>
              <a:rPr lang="en-US" dirty="0"/>
              <a:t>Some state laws restricted health insurers, federally qualified HMOs could avoid such restrictions</a:t>
            </a:r>
          </a:p>
          <a:p>
            <a:r>
              <a:rPr lang="en-US" dirty="0"/>
              <a:t>Dual choice mandate (expired in </a:t>
            </a:r>
            <a:r>
              <a:rPr lang="en-US" dirty="0" smtClean="0"/>
              <a:t>1995, never enforced)</a:t>
            </a:r>
            <a:endParaRPr lang="en-US" dirty="0"/>
          </a:p>
          <a:p>
            <a:pPr lvl="1"/>
            <a:r>
              <a:rPr lang="en-US" dirty="0"/>
              <a:t>Employers with 25+ employees that offered coverage should offer at least one group model and </a:t>
            </a:r>
            <a:r>
              <a:rPr lang="en-US" dirty="0" smtClean="0"/>
              <a:t>one </a:t>
            </a:r>
            <a:r>
              <a:rPr lang="en-US" dirty="0"/>
              <a:t>HMO</a:t>
            </a:r>
          </a:p>
        </p:txBody>
      </p:sp>
    </p:spTree>
    <p:extLst>
      <p:ext uri="{BB962C8B-B14F-4D97-AF65-F5344CB8AC3E}">
        <p14:creationId xmlns:p14="http://schemas.microsoft.com/office/powerpoint/2010/main" val="31542561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1974: Employee Retirement Income Security Act (ERISA)</a:t>
            </a:r>
          </a:p>
        </p:txBody>
      </p:sp>
      <p:sp>
        <p:nvSpPr>
          <p:cNvPr id="3" name="Content Placeholder 2"/>
          <p:cNvSpPr>
            <a:spLocks noGrp="1"/>
          </p:cNvSpPr>
          <p:nvPr>
            <p:ph idx="1"/>
          </p:nvPr>
        </p:nvSpPr>
        <p:spPr/>
        <p:txBody>
          <a:bodyPr/>
          <a:lstStyle/>
          <a:p>
            <a:r>
              <a:rPr lang="en-US" dirty="0"/>
              <a:t>Established minimum standards for private pensions and health benefits plains</a:t>
            </a:r>
          </a:p>
          <a:p>
            <a:r>
              <a:rPr lang="en-US" dirty="0"/>
              <a:t>Two key amendments:</a:t>
            </a:r>
          </a:p>
          <a:p>
            <a:pPr lvl="1"/>
            <a:r>
              <a:rPr lang="en-US" dirty="0"/>
              <a:t>The Consolidated Omnibus Budget Reconciliation Act of 1985 (COBRA)</a:t>
            </a:r>
          </a:p>
          <a:p>
            <a:pPr lvl="2"/>
            <a:r>
              <a:rPr lang="en-US" dirty="0"/>
              <a:t>Provides some employees the right to continue coverage after termination of employment for a limited time</a:t>
            </a:r>
          </a:p>
          <a:p>
            <a:pPr lvl="1"/>
            <a:r>
              <a:rPr lang="en-US" dirty="0"/>
              <a:t>The Health Insurance Portability and Accountability Act of 1996 (HIPAA)</a:t>
            </a:r>
          </a:p>
          <a:p>
            <a:pPr lvl="2"/>
            <a:r>
              <a:rPr lang="en-US" dirty="0"/>
              <a:t>Ensures coverage of some pre-existing medical conditions</a:t>
            </a:r>
          </a:p>
          <a:p>
            <a:pPr lvl="2"/>
            <a:r>
              <a:rPr lang="en-US" dirty="0"/>
              <a:t>Bars some forms of discrimination</a:t>
            </a:r>
          </a:p>
        </p:txBody>
      </p:sp>
    </p:spTree>
    <p:extLst>
      <p:ext uri="{BB962C8B-B14F-4D97-AF65-F5344CB8AC3E}">
        <p14:creationId xmlns:p14="http://schemas.microsoft.com/office/powerpoint/2010/main" val="30181420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Failed Proposals: Nixon, Ford Carter, and Clinton</a:t>
            </a:r>
          </a:p>
        </p:txBody>
      </p:sp>
      <p:sp>
        <p:nvSpPr>
          <p:cNvPr id="3" name="Content Placeholder 2"/>
          <p:cNvSpPr>
            <a:spLocks noGrp="1"/>
          </p:cNvSpPr>
          <p:nvPr>
            <p:ph idx="1"/>
          </p:nvPr>
        </p:nvSpPr>
        <p:spPr/>
        <p:txBody>
          <a:bodyPr/>
          <a:lstStyle/>
          <a:p>
            <a:r>
              <a:rPr lang="en-US" dirty="0"/>
              <a:t>https://www.youtube.com/watch?v=_A0O7IVsVhY</a:t>
            </a:r>
          </a:p>
          <a:p>
            <a:r>
              <a:rPr lang="en-US" dirty="0"/>
              <a:t>Nixon:</a:t>
            </a:r>
          </a:p>
          <a:p>
            <a:pPr lvl="1"/>
            <a:r>
              <a:rPr lang="en-US" dirty="0"/>
              <a:t>Nixon Comprehensive Health Insurance Plan of 1974</a:t>
            </a:r>
          </a:p>
          <a:p>
            <a:pPr lvl="1"/>
            <a:r>
              <a:rPr lang="en-US" dirty="0"/>
              <a:t>National Health Insurance Partnership</a:t>
            </a:r>
          </a:p>
          <a:p>
            <a:pPr lvl="2"/>
            <a:r>
              <a:rPr lang="en-US" dirty="0"/>
              <a:t>An employer mandate		</a:t>
            </a:r>
          </a:p>
          <a:p>
            <a:pPr lvl="1"/>
            <a:r>
              <a:rPr lang="en-US" dirty="0"/>
              <a:t>Replace Medicaid with fully financed federally run plan that covers families with children with low income head of household</a:t>
            </a:r>
          </a:p>
          <a:p>
            <a:endParaRPr lang="en-US" dirty="0"/>
          </a:p>
          <a:p>
            <a:pPr lvl="1"/>
            <a:endParaRPr lang="en-US" dirty="0"/>
          </a:p>
        </p:txBody>
      </p:sp>
    </p:spTree>
    <p:extLst>
      <p:ext uri="{BB962C8B-B14F-4D97-AF65-F5344CB8AC3E}">
        <p14:creationId xmlns:p14="http://schemas.microsoft.com/office/powerpoint/2010/main" val="25383340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Failed Proposals: Nixon, Ford Carter, and Clinton</a:t>
            </a:r>
          </a:p>
        </p:txBody>
      </p:sp>
      <p:sp>
        <p:nvSpPr>
          <p:cNvPr id="3" name="Content Placeholder 2"/>
          <p:cNvSpPr>
            <a:spLocks noGrp="1"/>
          </p:cNvSpPr>
          <p:nvPr>
            <p:ph idx="1"/>
          </p:nvPr>
        </p:nvSpPr>
        <p:spPr/>
        <p:txBody>
          <a:bodyPr/>
          <a:lstStyle/>
          <a:p>
            <a:r>
              <a:rPr lang="en-US" dirty="0"/>
              <a:t>Nixon:</a:t>
            </a:r>
          </a:p>
          <a:p>
            <a:pPr lvl="1"/>
            <a:r>
              <a:rPr lang="en-US" dirty="0"/>
              <a:t>Nixon Comprehensive Health Insurance Plan of 1974</a:t>
            </a:r>
          </a:p>
          <a:p>
            <a:pPr lvl="1"/>
            <a:r>
              <a:rPr lang="en-US" dirty="0"/>
              <a:t>National Health Insurance Partnership</a:t>
            </a:r>
          </a:p>
          <a:p>
            <a:pPr lvl="2"/>
            <a:r>
              <a:rPr lang="en-US" dirty="0"/>
              <a:t>An employer mandate		</a:t>
            </a:r>
          </a:p>
          <a:p>
            <a:pPr lvl="1"/>
            <a:r>
              <a:rPr lang="en-US" dirty="0"/>
              <a:t>Replace Medicaid with fully financed federally run plan that covers families with children with low income head of household</a:t>
            </a:r>
          </a:p>
          <a:p>
            <a:endParaRPr lang="en-US" dirty="0"/>
          </a:p>
          <a:p>
            <a:pPr lvl="1"/>
            <a:endParaRPr lang="en-US" dirty="0"/>
          </a:p>
        </p:txBody>
      </p:sp>
    </p:spTree>
    <p:extLst>
      <p:ext uri="{BB962C8B-B14F-4D97-AF65-F5344CB8AC3E}">
        <p14:creationId xmlns:p14="http://schemas.microsoft.com/office/powerpoint/2010/main" val="3068876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Laws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019293" y="0"/>
            <a:ext cx="7172707" cy="6858000"/>
          </a:xfrm>
          <a:prstGeom prst="rect">
            <a:avLst/>
          </a:prstGeom>
        </p:spPr>
      </p:pic>
    </p:spTree>
    <p:extLst>
      <p:ext uri="{BB962C8B-B14F-4D97-AF65-F5344CB8AC3E}">
        <p14:creationId xmlns:p14="http://schemas.microsoft.com/office/powerpoint/2010/main" val="759334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State Constitutions</a:t>
            </a:r>
            <a:endParaRPr lang="en-US" dirty="0"/>
          </a:p>
        </p:txBody>
      </p:sp>
      <p:sp>
        <p:nvSpPr>
          <p:cNvPr id="3" name="Content Placeholder 2"/>
          <p:cNvSpPr>
            <a:spLocks noGrp="1"/>
          </p:cNvSpPr>
          <p:nvPr>
            <p:ph idx="1"/>
          </p:nvPr>
        </p:nvSpPr>
        <p:spPr>
          <a:xfrm>
            <a:off x="838200" y="1825625"/>
            <a:ext cx="5421923" cy="4351338"/>
          </a:xfrm>
        </p:spPr>
        <p:txBody>
          <a:bodyPr/>
          <a:lstStyle/>
          <a:p>
            <a:r>
              <a:rPr lang="en-US" dirty="0"/>
              <a:t>As of April 2014, 15 state constitutions specifically mention health and health care—either in the form of a programmatic statement, public concern, individual right, or government </a:t>
            </a:r>
            <a:r>
              <a:rPr lang="en-US" dirty="0" smtClean="0"/>
              <a:t>duty.</a:t>
            </a:r>
            <a:endParaRPr lang="en-US" dirty="0"/>
          </a:p>
        </p:txBody>
      </p:sp>
      <p:pic>
        <p:nvPicPr>
          <p:cNvPr id="4" name="Picture 3"/>
          <p:cNvPicPr>
            <a:picLocks noChangeAspect="1"/>
          </p:cNvPicPr>
          <p:nvPr/>
        </p:nvPicPr>
        <p:blipFill>
          <a:blip r:embed="rId2"/>
          <a:stretch>
            <a:fillRect/>
          </a:stretch>
        </p:blipFill>
        <p:spPr>
          <a:xfrm>
            <a:off x="6551971" y="0"/>
            <a:ext cx="5640030" cy="6858000"/>
          </a:xfrm>
          <a:prstGeom prst="rect">
            <a:avLst/>
          </a:prstGeom>
        </p:spPr>
      </p:pic>
    </p:spTree>
    <p:extLst>
      <p:ext uri="{BB962C8B-B14F-4D97-AF65-F5344CB8AC3E}">
        <p14:creationId xmlns:p14="http://schemas.microsoft.com/office/powerpoint/2010/main" val="1231803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health care</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Video</a:t>
            </a:r>
            <a:r>
              <a:rPr lang="en-US" dirty="0"/>
              <a:t>: CSPAN: Harry and Louise Ads, 1993</a:t>
            </a:r>
            <a:endParaRPr lang="en-US" dirty="0" smtClean="0"/>
          </a:p>
          <a:p>
            <a:pPr lvl="1"/>
            <a:r>
              <a:rPr lang="en-US" dirty="0" smtClean="0"/>
              <a:t>https</a:t>
            </a:r>
            <a:r>
              <a:rPr lang="en-US" dirty="0"/>
              <a:t>://www.youtube.com/watch?v=CwOX2P4s-Iw</a:t>
            </a:r>
          </a:p>
        </p:txBody>
      </p:sp>
    </p:spTree>
    <p:extLst>
      <p:ext uri="{BB962C8B-B14F-4D97-AF65-F5344CB8AC3E}">
        <p14:creationId xmlns:p14="http://schemas.microsoft.com/office/powerpoint/2010/main" val="13700445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Hillarycare</a:t>
            </a:r>
            <a:r>
              <a:rPr lang="en-US" dirty="0" smtClean="0"/>
              <a:t>: the Health </a:t>
            </a:r>
            <a:r>
              <a:rPr lang="en-US" dirty="0"/>
              <a:t>Security Act of 1993</a:t>
            </a:r>
          </a:p>
        </p:txBody>
      </p:sp>
      <p:sp>
        <p:nvSpPr>
          <p:cNvPr id="3" name="Content Placeholder 2"/>
          <p:cNvSpPr>
            <a:spLocks noGrp="1"/>
          </p:cNvSpPr>
          <p:nvPr>
            <p:ph idx="1"/>
          </p:nvPr>
        </p:nvSpPr>
        <p:spPr/>
        <p:txBody>
          <a:bodyPr>
            <a:normAutofit/>
          </a:bodyPr>
          <a:lstStyle/>
          <a:p>
            <a:r>
              <a:rPr lang="en-US" dirty="0" smtClean="0"/>
              <a:t>Universal coverage</a:t>
            </a:r>
          </a:p>
          <a:p>
            <a:pPr lvl="1"/>
            <a:r>
              <a:rPr lang="en-US" dirty="0"/>
              <a:t>Most people would get insurance plans from their employers because all employers were required to provide health insurance coverage to every employee</a:t>
            </a:r>
            <a:r>
              <a:rPr lang="en-US" dirty="0" smtClean="0"/>
              <a:t>.</a:t>
            </a:r>
          </a:p>
          <a:p>
            <a:pPr lvl="1"/>
            <a:r>
              <a:rPr lang="en-US" dirty="0"/>
              <a:t>People without jobs could purchase health insurance on their own from the regional health </a:t>
            </a:r>
            <a:r>
              <a:rPr lang="en-US" dirty="0" smtClean="0"/>
              <a:t>alliances.</a:t>
            </a:r>
          </a:p>
          <a:p>
            <a:pPr lvl="1"/>
            <a:r>
              <a:rPr lang="en-US" dirty="0" smtClean="0"/>
              <a:t>The </a:t>
            </a:r>
            <a:r>
              <a:rPr lang="en-US" dirty="0"/>
              <a:t>Federal government would subsidize the costs for low-income people</a:t>
            </a:r>
            <a:r>
              <a:rPr lang="en-US" dirty="0" smtClean="0"/>
              <a:t>.</a:t>
            </a:r>
            <a:endParaRPr lang="en-US" dirty="0"/>
          </a:p>
        </p:txBody>
      </p:sp>
    </p:spTree>
    <p:extLst>
      <p:ext uri="{BB962C8B-B14F-4D97-AF65-F5344CB8AC3E}">
        <p14:creationId xmlns:p14="http://schemas.microsoft.com/office/powerpoint/2010/main" val="2203701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Hillarycare</a:t>
            </a:r>
            <a:r>
              <a:rPr lang="en-US" dirty="0" smtClean="0"/>
              <a:t>: the Health </a:t>
            </a:r>
            <a:r>
              <a:rPr lang="en-US" dirty="0"/>
              <a:t>Security Act of 1993</a:t>
            </a:r>
          </a:p>
        </p:txBody>
      </p:sp>
      <p:sp>
        <p:nvSpPr>
          <p:cNvPr id="3" name="Content Placeholder 2"/>
          <p:cNvSpPr>
            <a:spLocks noGrp="1"/>
          </p:cNvSpPr>
          <p:nvPr>
            <p:ph idx="1"/>
          </p:nvPr>
        </p:nvSpPr>
        <p:spPr/>
        <p:txBody>
          <a:bodyPr>
            <a:normAutofit/>
          </a:bodyPr>
          <a:lstStyle/>
          <a:p>
            <a:r>
              <a:rPr lang="en-US" dirty="0" smtClean="0"/>
              <a:t>Regional </a:t>
            </a:r>
            <a:r>
              <a:rPr lang="en-US" dirty="0"/>
              <a:t>health </a:t>
            </a:r>
            <a:r>
              <a:rPr lang="en-US" dirty="0" smtClean="0"/>
              <a:t>alliances</a:t>
            </a:r>
          </a:p>
          <a:p>
            <a:pPr lvl="1"/>
            <a:r>
              <a:rPr lang="en-US" dirty="0"/>
              <a:t>Regional Health Alliances were state-based health insurance purchasing groups</a:t>
            </a:r>
            <a:r>
              <a:rPr lang="en-US" dirty="0" smtClean="0"/>
              <a:t>.</a:t>
            </a:r>
          </a:p>
          <a:p>
            <a:pPr lvl="1"/>
            <a:r>
              <a:rPr lang="en-US" dirty="0"/>
              <a:t>The alliances would control costs by setting the prices for health care providers based on a fee-per-service. </a:t>
            </a:r>
            <a:endParaRPr lang="en-US" dirty="0" smtClean="0"/>
          </a:p>
          <a:p>
            <a:pPr lvl="1"/>
            <a:r>
              <a:rPr lang="en-US" dirty="0"/>
              <a:t>Companies with more than 5,000 full-time employees could provide their own insurance outside the alliances. </a:t>
            </a:r>
          </a:p>
          <a:p>
            <a:pPr lvl="1"/>
            <a:endParaRPr lang="en-US" dirty="0"/>
          </a:p>
        </p:txBody>
      </p:sp>
    </p:spTree>
    <p:extLst>
      <p:ext uri="{BB962C8B-B14F-4D97-AF65-F5344CB8AC3E}">
        <p14:creationId xmlns:p14="http://schemas.microsoft.com/office/powerpoint/2010/main" val="3041600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Hillarycare</a:t>
            </a:r>
            <a:r>
              <a:rPr lang="en-US" dirty="0" smtClean="0"/>
              <a:t>: the Health </a:t>
            </a:r>
            <a:r>
              <a:rPr lang="en-US" dirty="0"/>
              <a:t>Security Act of 1993</a:t>
            </a:r>
          </a:p>
        </p:txBody>
      </p:sp>
      <p:sp>
        <p:nvSpPr>
          <p:cNvPr id="3" name="Content Placeholder 2"/>
          <p:cNvSpPr>
            <a:spLocks noGrp="1"/>
          </p:cNvSpPr>
          <p:nvPr>
            <p:ph idx="1"/>
          </p:nvPr>
        </p:nvSpPr>
        <p:spPr/>
        <p:txBody>
          <a:bodyPr>
            <a:normAutofit/>
          </a:bodyPr>
          <a:lstStyle/>
          <a:p>
            <a:r>
              <a:rPr lang="en-US" dirty="0" smtClean="0"/>
              <a:t>National </a:t>
            </a:r>
            <a:r>
              <a:rPr lang="en-US" dirty="0"/>
              <a:t>health </a:t>
            </a:r>
            <a:r>
              <a:rPr lang="en-US" dirty="0" smtClean="0"/>
              <a:t>board</a:t>
            </a:r>
          </a:p>
          <a:p>
            <a:pPr lvl="1"/>
            <a:r>
              <a:rPr lang="en-US" dirty="0"/>
              <a:t>The National Health Board was a new federal </a:t>
            </a:r>
            <a:r>
              <a:rPr lang="en-US" dirty="0" smtClean="0"/>
              <a:t>agency.\It </a:t>
            </a:r>
            <a:r>
              <a:rPr lang="en-US" dirty="0"/>
              <a:t>set a cap on total health care spending for the </a:t>
            </a:r>
            <a:r>
              <a:rPr lang="en-US" dirty="0" smtClean="0"/>
              <a:t>nation.</a:t>
            </a:r>
          </a:p>
          <a:p>
            <a:pPr lvl="1"/>
            <a:r>
              <a:rPr lang="en-US" dirty="0" smtClean="0"/>
              <a:t>That </a:t>
            </a:r>
            <a:r>
              <a:rPr lang="en-US" dirty="0"/>
              <a:t>meant it regulated health insurance premiums. For individuals, it set limits on maximum annual out-of-pocket costs. </a:t>
            </a:r>
          </a:p>
          <a:p>
            <a:pPr lvl="1"/>
            <a:r>
              <a:rPr lang="en-US" dirty="0"/>
              <a:t>It also determined minimum coverage requirements. </a:t>
            </a:r>
          </a:p>
          <a:p>
            <a:pPr lvl="1"/>
            <a:endParaRPr lang="en-US" dirty="0"/>
          </a:p>
        </p:txBody>
      </p:sp>
    </p:spTree>
    <p:extLst>
      <p:ext uri="{BB962C8B-B14F-4D97-AF65-F5344CB8AC3E}">
        <p14:creationId xmlns:p14="http://schemas.microsoft.com/office/powerpoint/2010/main" val="1399855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War pensions</a:t>
            </a:r>
          </a:p>
        </p:txBody>
      </p:sp>
      <p:pic>
        <p:nvPicPr>
          <p:cNvPr id="4" name="Picture 3"/>
          <p:cNvPicPr>
            <a:picLocks noChangeAspect="1"/>
          </p:cNvPicPr>
          <p:nvPr/>
        </p:nvPicPr>
        <p:blipFill>
          <a:blip r:embed="rId2"/>
          <a:stretch>
            <a:fillRect/>
          </a:stretch>
        </p:blipFill>
        <p:spPr>
          <a:xfrm>
            <a:off x="-67974" y="2165585"/>
            <a:ext cx="6995247" cy="4692415"/>
          </a:xfrm>
          <a:prstGeom prst="rect">
            <a:avLst/>
          </a:prstGeom>
        </p:spPr>
      </p:pic>
      <p:pic>
        <p:nvPicPr>
          <p:cNvPr id="5" name="Picture 4"/>
          <p:cNvPicPr>
            <a:picLocks noChangeAspect="1"/>
          </p:cNvPicPr>
          <p:nvPr/>
        </p:nvPicPr>
        <p:blipFill>
          <a:blip r:embed="rId3"/>
          <a:stretch>
            <a:fillRect/>
          </a:stretch>
        </p:blipFill>
        <p:spPr>
          <a:xfrm>
            <a:off x="6927273" y="2308557"/>
            <a:ext cx="5128268" cy="4406469"/>
          </a:xfrm>
          <a:prstGeom prst="rect">
            <a:avLst/>
          </a:prstGeom>
        </p:spPr>
      </p:pic>
    </p:spTree>
    <p:extLst>
      <p:ext uri="{BB962C8B-B14F-4D97-AF65-F5344CB8AC3E}">
        <p14:creationId xmlns:p14="http://schemas.microsoft.com/office/powerpoint/2010/main" val="35870168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Defeat</a:t>
            </a:r>
            <a:endParaRPr lang="en-US" dirty="0"/>
          </a:p>
        </p:txBody>
      </p:sp>
      <p:sp>
        <p:nvSpPr>
          <p:cNvPr id="3" name="Content Placeholder 2"/>
          <p:cNvSpPr>
            <a:spLocks noGrp="1"/>
          </p:cNvSpPr>
          <p:nvPr>
            <p:ph idx="1"/>
          </p:nvPr>
        </p:nvSpPr>
        <p:spPr/>
        <p:txBody>
          <a:bodyPr/>
          <a:lstStyle/>
          <a:p>
            <a:r>
              <a:rPr lang="en-US" dirty="0"/>
              <a:t>Association of American Physicians and </a:t>
            </a:r>
            <a:r>
              <a:rPr lang="en-US" dirty="0" smtClean="0"/>
              <a:t>Surgeons opposition</a:t>
            </a:r>
            <a:endParaRPr lang="en-US" dirty="0"/>
          </a:p>
          <a:p>
            <a:pPr lvl="1"/>
            <a:r>
              <a:rPr lang="en-US" dirty="0" smtClean="0"/>
              <a:t>Doctors opposed losing control over pricing, care and treatment</a:t>
            </a:r>
          </a:p>
          <a:p>
            <a:r>
              <a:rPr lang="en-US" dirty="0" smtClean="0"/>
              <a:t>Congressional concern over the deficit</a:t>
            </a:r>
          </a:p>
          <a:p>
            <a:r>
              <a:rPr lang="en-US" dirty="0" smtClean="0"/>
              <a:t>1990-1991 Recession was over and workers felt confident about future employer-based insurance prospects</a:t>
            </a:r>
          </a:p>
          <a:p>
            <a:r>
              <a:rPr lang="en-US" dirty="0"/>
              <a:t>Labor unions didn’t support the initiative. </a:t>
            </a:r>
            <a:endParaRPr lang="en-US" dirty="0" smtClean="0"/>
          </a:p>
          <a:p>
            <a:pPr lvl="1"/>
            <a:r>
              <a:rPr lang="en-US" dirty="0" smtClean="0"/>
              <a:t>They </a:t>
            </a:r>
            <a:r>
              <a:rPr lang="en-US" dirty="0"/>
              <a:t>were angry at the President for signing NAFTA.</a:t>
            </a:r>
          </a:p>
        </p:txBody>
      </p:sp>
    </p:spTree>
    <p:extLst>
      <p:ext uri="{BB962C8B-B14F-4D97-AF65-F5344CB8AC3E}">
        <p14:creationId xmlns:p14="http://schemas.microsoft.com/office/powerpoint/2010/main" val="31501662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a:t>
            </a:r>
            <a:r>
              <a:rPr lang="en-US" dirty="0" err="1" smtClean="0"/>
              <a:t>Hillarycare</a:t>
            </a:r>
            <a:r>
              <a:rPr lang="en-US" dirty="0" smtClean="0"/>
              <a:t> and Obamacare</a:t>
            </a:r>
            <a:endParaRPr lang="en-US" dirty="0"/>
          </a:p>
        </p:txBody>
      </p:sp>
      <p:graphicFrame>
        <p:nvGraphicFramePr>
          <p:cNvPr id="4" name="Content Placeholder 3"/>
          <p:cNvGraphicFramePr>
            <a:graphicFrameLocks noGrp="1"/>
          </p:cNvGraphicFramePr>
          <p:nvPr>
            <p:ph idx="1"/>
            <p:extLst/>
          </p:nvPr>
        </p:nvGraphicFramePr>
        <p:xfrm>
          <a:off x="838199" y="1344705"/>
          <a:ext cx="10306722" cy="5260489"/>
        </p:xfrm>
        <a:graphic>
          <a:graphicData uri="http://schemas.openxmlformats.org/drawingml/2006/table">
            <a:tbl>
              <a:tblPr/>
              <a:tblGrid>
                <a:gridCol w="3435574">
                  <a:extLst>
                    <a:ext uri="{9D8B030D-6E8A-4147-A177-3AD203B41FA5}">
                      <a16:colId xmlns:a16="http://schemas.microsoft.com/office/drawing/2014/main" val="2335948789"/>
                    </a:ext>
                  </a:extLst>
                </a:gridCol>
                <a:gridCol w="3435574">
                  <a:extLst>
                    <a:ext uri="{9D8B030D-6E8A-4147-A177-3AD203B41FA5}">
                      <a16:colId xmlns:a16="http://schemas.microsoft.com/office/drawing/2014/main" val="3629124733"/>
                    </a:ext>
                  </a:extLst>
                </a:gridCol>
                <a:gridCol w="3435574">
                  <a:extLst>
                    <a:ext uri="{9D8B030D-6E8A-4147-A177-3AD203B41FA5}">
                      <a16:colId xmlns:a16="http://schemas.microsoft.com/office/drawing/2014/main" val="2913848260"/>
                    </a:ext>
                  </a:extLst>
                </a:gridCol>
              </a:tblGrid>
              <a:tr h="404653">
                <a:tc>
                  <a:txBody>
                    <a:bodyPr/>
                    <a:lstStyle/>
                    <a:p>
                      <a:pPr fontAlgn="t"/>
                      <a:r>
                        <a:rPr lang="en-US" sz="1800" b="0">
                          <a:solidFill>
                            <a:srgbClr val="222222"/>
                          </a:solidFill>
                          <a:effectLst/>
                          <a:latin typeface="Publico"/>
                        </a:rPr>
                        <a:t>Feature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b="0">
                          <a:solidFill>
                            <a:srgbClr val="222222"/>
                          </a:solidFill>
                          <a:effectLst/>
                          <a:latin typeface="Publico"/>
                        </a:rPr>
                        <a:t>Hillarycare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b="0">
                          <a:solidFill>
                            <a:srgbClr val="222222"/>
                          </a:solidFill>
                          <a:effectLst/>
                          <a:latin typeface="Publico"/>
                        </a:rPr>
                        <a:t>Obamacare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2638952957"/>
                  </a:ext>
                </a:extLst>
              </a:tr>
              <a:tr h="404653">
                <a:tc>
                  <a:txBody>
                    <a:bodyPr/>
                    <a:lstStyle/>
                    <a:p>
                      <a:pPr fontAlgn="t"/>
                      <a:r>
                        <a:rPr lang="en-US" sz="1800" b="0" dirty="0">
                          <a:solidFill>
                            <a:schemeClr val="tx1"/>
                          </a:solidFill>
                          <a:effectLst/>
                          <a:latin typeface="Publico"/>
                        </a:rPr>
                        <a:t>Universal coverage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All employers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Most employers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86828643"/>
                  </a:ext>
                </a:extLst>
              </a:tr>
              <a:tr h="404653">
                <a:tc>
                  <a:txBody>
                    <a:bodyPr/>
                    <a:lstStyle/>
                    <a:p>
                      <a:pPr fontAlgn="t"/>
                      <a:r>
                        <a:rPr lang="en-US" sz="1800" b="0" u="none" strike="noStrike" dirty="0">
                          <a:solidFill>
                            <a:schemeClr val="tx1"/>
                          </a:solidFill>
                          <a:effectLst/>
                          <a:latin typeface="Publico"/>
                        </a:rPr>
                        <a:t>Pre-existing </a:t>
                      </a:r>
                      <a:r>
                        <a:rPr lang="en-US" sz="1800" b="0" u="none" strike="noStrike" dirty="0" smtClean="0">
                          <a:solidFill>
                            <a:schemeClr val="tx1"/>
                          </a:solidFill>
                          <a:effectLst/>
                          <a:latin typeface="Publico"/>
                        </a:rPr>
                        <a:t>conditions </a:t>
                      </a:r>
                      <a:r>
                        <a:rPr lang="en-US" sz="1800" b="0" dirty="0" smtClean="0">
                          <a:solidFill>
                            <a:schemeClr val="tx1"/>
                          </a:solidFill>
                          <a:effectLst/>
                          <a:latin typeface="Publico"/>
                        </a:rPr>
                        <a:t>covered</a:t>
                      </a:r>
                      <a:endParaRPr lang="en-US" sz="1800" b="0" dirty="0">
                        <a:solidFill>
                          <a:schemeClr val="tx1"/>
                        </a:solidFill>
                        <a:effectLst/>
                        <a:latin typeface="Publico"/>
                      </a:endParaRP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679064648"/>
                  </a:ext>
                </a:extLst>
              </a:tr>
              <a:tr h="404653">
                <a:tc>
                  <a:txBody>
                    <a:bodyPr/>
                    <a:lstStyle/>
                    <a:p>
                      <a:pPr fontAlgn="t"/>
                      <a:r>
                        <a:rPr lang="en-US" sz="1800" b="0" dirty="0">
                          <a:solidFill>
                            <a:schemeClr val="tx1"/>
                          </a:solidFill>
                          <a:effectLst/>
                          <a:latin typeface="Publico"/>
                        </a:rPr>
                        <a:t>Non-employer coverage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Regional health alliances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u="none" strike="noStrike" dirty="0">
                          <a:solidFill>
                            <a:schemeClr val="tx1"/>
                          </a:solidFill>
                          <a:effectLst/>
                          <a:latin typeface="Rubik"/>
                        </a:rPr>
                        <a:t>Health insurance exchanges</a:t>
                      </a:r>
                      <a:endParaRPr lang="en-US" sz="1800" dirty="0">
                        <a:solidFill>
                          <a:schemeClr val="tx1"/>
                        </a:solidFill>
                        <a:effectLst/>
                        <a:latin typeface="Rubik"/>
                      </a:endParaRP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2075974680"/>
                  </a:ext>
                </a:extLst>
              </a:tr>
              <a:tr h="404653">
                <a:tc>
                  <a:txBody>
                    <a:bodyPr/>
                    <a:lstStyle/>
                    <a:p>
                      <a:pPr fontAlgn="t"/>
                      <a:r>
                        <a:rPr lang="en-US" sz="1800" b="0" dirty="0">
                          <a:solidFill>
                            <a:schemeClr val="tx1"/>
                          </a:solidFill>
                          <a:effectLst/>
                          <a:latin typeface="Publico"/>
                        </a:rPr>
                        <a:t>Reliance on insurance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31845201"/>
                  </a:ext>
                </a:extLst>
              </a:tr>
              <a:tr h="404653">
                <a:tc>
                  <a:txBody>
                    <a:bodyPr/>
                    <a:lstStyle/>
                    <a:p>
                      <a:pPr fontAlgn="t"/>
                      <a:r>
                        <a:rPr lang="en-US" sz="1800" b="0">
                          <a:solidFill>
                            <a:schemeClr val="tx1"/>
                          </a:solidFill>
                          <a:effectLst/>
                          <a:latin typeface="Publico"/>
                        </a:rPr>
                        <a:t>Universal mandate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4035814848"/>
                  </a:ext>
                </a:extLst>
              </a:tr>
              <a:tr h="404653">
                <a:tc>
                  <a:txBody>
                    <a:bodyPr/>
                    <a:lstStyle/>
                    <a:p>
                      <a:pPr fontAlgn="t"/>
                      <a:r>
                        <a:rPr lang="en-US" sz="1800" b="0" dirty="0">
                          <a:solidFill>
                            <a:schemeClr val="tx1"/>
                          </a:solidFill>
                          <a:effectLst/>
                          <a:latin typeface="Publico"/>
                        </a:rPr>
                        <a:t>Required coverage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u="none" strike="noStrike" dirty="0">
                          <a:solidFill>
                            <a:schemeClr val="tx1"/>
                          </a:solidFill>
                          <a:effectLst/>
                          <a:latin typeface="Rubik"/>
                        </a:rPr>
                        <a:t>10 essential health benefits</a:t>
                      </a:r>
                      <a:endParaRPr lang="en-US" sz="1800" dirty="0">
                        <a:solidFill>
                          <a:schemeClr val="tx1"/>
                        </a:solidFill>
                        <a:effectLst/>
                        <a:latin typeface="Rubik"/>
                      </a:endParaRP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15876223"/>
                  </a:ext>
                </a:extLst>
              </a:tr>
              <a:tr h="404653">
                <a:tc>
                  <a:txBody>
                    <a:bodyPr/>
                    <a:lstStyle/>
                    <a:p>
                      <a:pPr fontAlgn="t"/>
                      <a:r>
                        <a:rPr lang="en-US" sz="1800" b="0">
                          <a:solidFill>
                            <a:schemeClr val="tx1"/>
                          </a:solidFill>
                          <a:effectLst/>
                          <a:latin typeface="Publico"/>
                        </a:rPr>
                        <a:t>Low-income subsidies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Provided by federal government</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Expanded Medicaid</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955757391"/>
                  </a:ext>
                </a:extLst>
              </a:tr>
              <a:tr h="404653">
                <a:tc>
                  <a:txBody>
                    <a:bodyPr/>
                    <a:lstStyle/>
                    <a:p>
                      <a:pPr fontAlgn="t"/>
                      <a:r>
                        <a:rPr lang="en-US" sz="1800" b="0">
                          <a:solidFill>
                            <a:schemeClr val="tx1"/>
                          </a:solidFill>
                          <a:effectLst/>
                          <a:latin typeface="Publico"/>
                        </a:rPr>
                        <a:t>Tax on high-end insurance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Income tax</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Cadillac tax on businesses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851285182"/>
                  </a:ext>
                </a:extLst>
              </a:tr>
              <a:tr h="404653">
                <a:tc>
                  <a:txBody>
                    <a:bodyPr/>
                    <a:lstStyle/>
                    <a:p>
                      <a:pPr fontAlgn="t"/>
                      <a:r>
                        <a:rPr lang="en-US" sz="1800" b="0" dirty="0">
                          <a:solidFill>
                            <a:schemeClr val="tx1"/>
                          </a:solidFill>
                          <a:effectLst/>
                          <a:latin typeface="Publico"/>
                        </a:rPr>
                        <a:t>Focus on </a:t>
                      </a:r>
                      <a:r>
                        <a:rPr lang="en-US" sz="1800" b="0" u="none" strike="noStrike" dirty="0">
                          <a:solidFill>
                            <a:schemeClr val="tx1"/>
                          </a:solidFill>
                          <a:effectLst/>
                          <a:latin typeface="Publico"/>
                        </a:rPr>
                        <a:t>Preventive Care</a:t>
                      </a:r>
                      <a:endParaRPr lang="en-US" sz="1800" b="0" dirty="0">
                        <a:solidFill>
                          <a:schemeClr val="tx1"/>
                        </a:solidFill>
                        <a:effectLst/>
                        <a:latin typeface="Publico"/>
                      </a:endParaRP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Yes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004777454"/>
                  </a:ext>
                </a:extLst>
              </a:tr>
              <a:tr h="404653">
                <a:tc>
                  <a:txBody>
                    <a:bodyPr/>
                    <a:lstStyle/>
                    <a:p>
                      <a:pPr fontAlgn="t"/>
                      <a:r>
                        <a:rPr lang="en-US" sz="1800" b="0">
                          <a:solidFill>
                            <a:schemeClr val="tx1"/>
                          </a:solidFill>
                          <a:effectLst/>
                          <a:latin typeface="Publico"/>
                        </a:rPr>
                        <a:t>Funded by</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Deficit spending</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u="none" strike="noStrike" dirty="0">
                          <a:solidFill>
                            <a:schemeClr val="tx1"/>
                          </a:solidFill>
                          <a:effectLst/>
                          <a:latin typeface="Rubik"/>
                        </a:rPr>
                        <a:t>Obamacare taxes</a:t>
                      </a:r>
                      <a:endParaRPr lang="en-US" sz="1800" dirty="0">
                        <a:solidFill>
                          <a:schemeClr val="tx1"/>
                        </a:solidFill>
                        <a:effectLst/>
                        <a:latin typeface="Rubik"/>
                      </a:endParaRP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2342505730"/>
                  </a:ext>
                </a:extLst>
              </a:tr>
              <a:tr h="404653">
                <a:tc>
                  <a:txBody>
                    <a:bodyPr/>
                    <a:lstStyle/>
                    <a:p>
                      <a:pPr fontAlgn="t"/>
                      <a:r>
                        <a:rPr lang="en-US" sz="1800" b="0">
                          <a:solidFill>
                            <a:schemeClr val="tx1"/>
                          </a:solidFill>
                          <a:effectLst/>
                          <a:latin typeface="Publico"/>
                        </a:rPr>
                        <a:t>Doctors paid on</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chemeClr val="tx1"/>
                          </a:solidFill>
                          <a:effectLst/>
                          <a:latin typeface="Rubik"/>
                        </a:rPr>
                        <a:t>Fee-for-service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chemeClr val="tx1"/>
                          </a:solidFill>
                          <a:effectLst/>
                          <a:latin typeface="Rubik"/>
                        </a:rPr>
                        <a:t>Patient wellness</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543246616"/>
                  </a:ext>
                </a:extLst>
              </a:tr>
              <a:tr h="404653">
                <a:tc>
                  <a:txBody>
                    <a:bodyPr/>
                    <a:lstStyle/>
                    <a:p>
                      <a:pPr fontAlgn="t"/>
                      <a:r>
                        <a:rPr lang="en-US" sz="1800" b="0">
                          <a:solidFill>
                            <a:srgbClr val="222222"/>
                          </a:solidFill>
                          <a:effectLst/>
                          <a:latin typeface="Publico"/>
                        </a:rPr>
                        <a:t>Medicare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a:solidFill>
                            <a:srgbClr val="222222"/>
                          </a:solidFill>
                          <a:effectLst/>
                          <a:latin typeface="Rubik"/>
                        </a:rPr>
                        <a:t>"Doughnut hole" did not exist</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tc>
                  <a:txBody>
                    <a:bodyPr/>
                    <a:lstStyle/>
                    <a:p>
                      <a:pPr fontAlgn="t"/>
                      <a:r>
                        <a:rPr lang="en-US" sz="1800" dirty="0">
                          <a:solidFill>
                            <a:srgbClr val="222222"/>
                          </a:solidFill>
                          <a:effectLst/>
                          <a:latin typeface="Rubik"/>
                        </a:rPr>
                        <a:t>Eliminate "doughnut hole"</a:t>
                      </a:r>
                    </a:p>
                  </a:txBody>
                  <a:tcPr marL="83680" marR="83680" marT="41840" marB="41840">
                    <a:lnL w="7620" cap="flat" cmpd="sng" algn="ctr">
                      <a:solidFill>
                        <a:srgbClr val="D4D4D4"/>
                      </a:solidFill>
                      <a:prstDash val="solid"/>
                      <a:round/>
                      <a:headEnd type="none" w="med" len="med"/>
                      <a:tailEnd type="none" w="med" len="med"/>
                    </a:lnL>
                    <a:lnR w="7620" cap="flat" cmpd="sng" algn="ctr">
                      <a:solidFill>
                        <a:srgbClr val="D4D4D4"/>
                      </a:solidFill>
                      <a:prstDash val="solid"/>
                      <a:round/>
                      <a:headEnd type="none" w="med" len="med"/>
                      <a:tailEnd type="none" w="med" len="med"/>
                    </a:lnR>
                    <a:lnT w="7620" cap="flat" cmpd="sng" algn="ctr">
                      <a:solidFill>
                        <a:srgbClr val="D4D4D4"/>
                      </a:solidFill>
                      <a:prstDash val="solid"/>
                      <a:round/>
                      <a:headEnd type="none" w="med" len="med"/>
                      <a:tailEnd type="none" w="med" len="med"/>
                    </a:lnT>
                    <a:lnB w="7620"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731558655"/>
                  </a:ext>
                </a:extLst>
              </a:tr>
            </a:tbl>
          </a:graphicData>
        </a:graphic>
      </p:graphicFrame>
    </p:spTree>
    <p:extLst>
      <p:ext uri="{BB962C8B-B14F-4D97-AF65-F5344CB8AC3E}">
        <p14:creationId xmlns:p14="http://schemas.microsoft.com/office/powerpoint/2010/main" val="22766943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Provision</a:t>
            </a:r>
            <a:endParaRPr lang="en-US" dirty="0"/>
          </a:p>
        </p:txBody>
      </p:sp>
      <p:sp>
        <p:nvSpPr>
          <p:cNvPr id="3" name="Content Placeholder 2"/>
          <p:cNvSpPr>
            <a:spLocks noGrp="1"/>
          </p:cNvSpPr>
          <p:nvPr>
            <p:ph idx="1"/>
          </p:nvPr>
        </p:nvSpPr>
        <p:spPr/>
        <p:txBody>
          <a:bodyPr/>
          <a:lstStyle/>
          <a:p>
            <a:r>
              <a:rPr lang="en-US" dirty="0" smtClean="0"/>
              <a:t>Public Good?</a:t>
            </a:r>
          </a:p>
          <a:p>
            <a:r>
              <a:rPr lang="en-US" dirty="0" smtClean="0"/>
              <a:t>Opportunity cost and Marginal Social Benefit?</a:t>
            </a:r>
          </a:p>
          <a:p>
            <a:r>
              <a:rPr lang="en-US" dirty="0" smtClean="0"/>
              <a:t>Ability to pay?</a:t>
            </a:r>
          </a:p>
          <a:p>
            <a:r>
              <a:rPr lang="en-US" smtClean="0"/>
              <a:t>Natural Monopoly?</a:t>
            </a:r>
          </a:p>
          <a:p>
            <a:endParaRPr lang="en-US" dirty="0"/>
          </a:p>
        </p:txBody>
      </p:sp>
    </p:spTree>
    <p:extLst>
      <p:ext uri="{BB962C8B-B14F-4D97-AF65-F5344CB8AC3E}">
        <p14:creationId xmlns:p14="http://schemas.microsoft.com/office/powerpoint/2010/main" val="5954618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up to the 1950s</a:t>
            </a:r>
          </a:p>
        </p:txBody>
      </p:sp>
      <p:sp>
        <p:nvSpPr>
          <p:cNvPr id="3" name="Content Placeholder 2"/>
          <p:cNvSpPr>
            <a:spLocks noGrp="1"/>
          </p:cNvSpPr>
          <p:nvPr>
            <p:ph idx="1"/>
          </p:nvPr>
        </p:nvSpPr>
        <p:spPr/>
        <p:txBody>
          <a:bodyPr>
            <a:normAutofit fontScale="85000" lnSpcReduction="10000"/>
          </a:bodyPr>
          <a:lstStyle/>
          <a:p>
            <a:r>
              <a:rPr lang="en-US" dirty="0"/>
              <a:t>Dorothea Dix’s national crusade for moral treatment for the mentally ill in the 1840s</a:t>
            </a:r>
          </a:p>
          <a:p>
            <a:r>
              <a:rPr lang="en-US" dirty="0"/>
              <a:t>Clifford Beers mental hygiene movement of the 1910s and 1920s</a:t>
            </a:r>
          </a:p>
          <a:p>
            <a:r>
              <a:rPr lang="en-US" dirty="0"/>
              <a:t>Hospitals run by states, but with increasing levels of federal financial support</a:t>
            </a:r>
          </a:p>
          <a:p>
            <a:pPr lvl="1"/>
            <a:r>
              <a:rPr lang="en-US" dirty="0"/>
              <a:t>Block grants as a part of FDRs New Deal in the 1930s</a:t>
            </a:r>
          </a:p>
          <a:p>
            <a:r>
              <a:rPr lang="en-US" dirty="0"/>
              <a:t>Truman’s National Mental Health Act of 1946 creating the NIMH</a:t>
            </a:r>
          </a:p>
          <a:p>
            <a:r>
              <a:rPr lang="en-US" dirty="0"/>
              <a:t>In 1955, the first antipsychotic, Chlorpromazine (</a:t>
            </a:r>
            <a:r>
              <a:rPr lang="en-US" dirty="0" err="1"/>
              <a:t>Thorazine</a:t>
            </a:r>
            <a:r>
              <a:rPr lang="en-US" dirty="0"/>
              <a:t>), came on the market and was quickly heavily prescribed</a:t>
            </a:r>
          </a:p>
          <a:p>
            <a:pPr lvl="1"/>
            <a:r>
              <a:rPr lang="en-US" dirty="0"/>
              <a:t>Gave hope for an end to mental health illness</a:t>
            </a:r>
          </a:p>
          <a:p>
            <a:r>
              <a:rPr lang="en-US" dirty="0"/>
              <a:t>Dire conditions in mental health facilities was growing in the national consciousness</a:t>
            </a:r>
          </a:p>
          <a:p>
            <a:pPr lvl="1"/>
            <a:r>
              <a:rPr lang="en-US" dirty="0"/>
              <a:t>One Flew Over the Cuckoo’s Nest – Ken </a:t>
            </a:r>
            <a:r>
              <a:rPr lang="en-US" dirty="0" err="1"/>
              <a:t>Kesey</a:t>
            </a:r>
            <a:r>
              <a:rPr lang="en-US" dirty="0"/>
              <a:t> (1962)</a:t>
            </a:r>
          </a:p>
        </p:txBody>
      </p:sp>
    </p:spTree>
    <p:extLst>
      <p:ext uri="{BB962C8B-B14F-4D97-AF65-F5344CB8AC3E}">
        <p14:creationId xmlns:p14="http://schemas.microsoft.com/office/powerpoint/2010/main" val="40983215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a:t>
            </a:r>
            <a:r>
              <a:rPr lang="en-US" dirty="0" err="1" smtClean="0"/>
              <a:t>Willowbrook</a:t>
            </a:r>
            <a:r>
              <a:rPr lang="en-US" dirty="0" smtClean="0"/>
              <a:t> </a:t>
            </a:r>
            <a:r>
              <a:rPr lang="en-US" dirty="0"/>
              <a:t>Wars</a:t>
            </a:r>
          </a:p>
        </p:txBody>
      </p:sp>
      <p:sp>
        <p:nvSpPr>
          <p:cNvPr id="3" name="Content Placeholder 2"/>
          <p:cNvSpPr>
            <a:spLocks noGrp="1"/>
          </p:cNvSpPr>
          <p:nvPr>
            <p:ph idx="1"/>
          </p:nvPr>
        </p:nvSpPr>
        <p:spPr/>
        <p:txBody>
          <a:bodyPr/>
          <a:lstStyle/>
          <a:p>
            <a:r>
              <a:rPr lang="en-US" dirty="0"/>
              <a:t>“The </a:t>
            </a:r>
            <a:r>
              <a:rPr lang="en-US" dirty="0" err="1"/>
              <a:t>Willowbrook</a:t>
            </a:r>
            <a:r>
              <a:rPr lang="en-US" dirty="0"/>
              <a:t> State School, located in Staten Island, New York City, was a squalid dumping ground for 5,400 profoundly mentally retarded children and adults. . .Naked bodies could be found sprawling on concrete floors; some residents seemed to live in soiled clothing; toilets didn't work, feces were everywhere, and the stench was unbearable. The physical plant was dilapidated, the interior filthy beyond imagination. Disease-especially hepatitis and </a:t>
            </a:r>
            <a:r>
              <a:rPr lang="en-US" dirty="0" err="1"/>
              <a:t>shigella</a:t>
            </a:r>
            <a:r>
              <a:rPr lang="en-US" dirty="0"/>
              <a:t>-was rampant. Medical care was inadequate, therapy largely nonexistent.”</a:t>
            </a:r>
          </a:p>
        </p:txBody>
      </p:sp>
      <p:pic>
        <p:nvPicPr>
          <p:cNvPr id="3074" name="Picture 2" descr="17 Willowbrook ideas | willowbrook, willowbrook state school, mental  hosp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0182" y="5093615"/>
            <a:ext cx="2299768" cy="178329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illowbrook, the institution that shocked a nation into changing its laws |  by Matt Reimann | Timel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093615"/>
            <a:ext cx="2381997" cy="178451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eatings, Burns and Betrayal: The Willowbrook Scandal&amp;#39;s Legacy - The New  York Ti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6049" y="5093615"/>
            <a:ext cx="3097751" cy="174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7038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Deinstitutionalization</a:t>
            </a:r>
          </a:p>
        </p:txBody>
      </p:sp>
      <p:sp>
        <p:nvSpPr>
          <p:cNvPr id="3" name="Content Placeholder 2"/>
          <p:cNvSpPr>
            <a:spLocks noGrp="1"/>
          </p:cNvSpPr>
          <p:nvPr>
            <p:ph idx="1"/>
          </p:nvPr>
        </p:nvSpPr>
        <p:spPr>
          <a:xfrm>
            <a:off x="838200" y="1825625"/>
            <a:ext cx="4076700" cy="4351338"/>
          </a:xfrm>
        </p:spPr>
        <p:txBody>
          <a:bodyPr>
            <a:normAutofit fontScale="85000" lnSpcReduction="20000"/>
          </a:bodyPr>
          <a:lstStyle/>
          <a:p>
            <a:r>
              <a:rPr lang="en-US" dirty="0"/>
              <a:t>The peak institutionalized population was in 1955-- approximately 550,000 patients in mental institutional around the US, at a time when the US population was 165 million, roughly one in every 300 Americans. </a:t>
            </a:r>
          </a:p>
          <a:p>
            <a:r>
              <a:rPr lang="en-US" dirty="0"/>
              <a:t>In 2019, with a population twice the size of 1955, we have roughly 110,000 patients institutionalized -- roughly a %90 reduction in the percentage of the population institutionalized.</a:t>
            </a:r>
          </a:p>
        </p:txBody>
      </p:sp>
      <p:pic>
        <p:nvPicPr>
          <p:cNvPr id="5" name="Picture 4"/>
          <p:cNvPicPr>
            <a:picLocks noChangeAspect="1"/>
          </p:cNvPicPr>
          <p:nvPr/>
        </p:nvPicPr>
        <p:blipFill>
          <a:blip r:embed="rId2"/>
          <a:stretch>
            <a:fillRect/>
          </a:stretch>
        </p:blipFill>
        <p:spPr>
          <a:xfrm>
            <a:off x="5313356" y="1380966"/>
            <a:ext cx="6417634" cy="5240655"/>
          </a:xfrm>
          <a:prstGeom prst="rect">
            <a:avLst/>
          </a:prstGeom>
        </p:spPr>
      </p:pic>
    </p:spTree>
    <p:extLst>
      <p:ext uri="{BB962C8B-B14F-4D97-AF65-F5344CB8AC3E}">
        <p14:creationId xmlns:p14="http://schemas.microsoft.com/office/powerpoint/2010/main" val="252574284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Federalization: Kennedy’s </a:t>
            </a:r>
            <a:r>
              <a:rPr lang="en-US" dirty="0"/>
              <a:t>Community Mental Health Act of 1963</a:t>
            </a:r>
          </a:p>
        </p:txBody>
      </p:sp>
      <p:sp>
        <p:nvSpPr>
          <p:cNvPr id="3" name="Content Placeholder 2"/>
          <p:cNvSpPr>
            <a:spLocks noGrp="1"/>
          </p:cNvSpPr>
          <p:nvPr>
            <p:ph idx="1"/>
          </p:nvPr>
        </p:nvSpPr>
        <p:spPr/>
        <p:txBody>
          <a:bodyPr/>
          <a:lstStyle/>
          <a:p>
            <a:r>
              <a:rPr lang="en-US" dirty="0"/>
              <a:t>US government decided for the first time since President Pierce vetoed the National Mental Health Act of 1854 that it had a role in the direct delivery of mental health services</a:t>
            </a:r>
          </a:p>
          <a:p>
            <a:pPr lvl="1"/>
            <a:r>
              <a:rPr lang="en-US" dirty="0"/>
              <a:t>At the time, there were 30,000 psychiatrists in the US</a:t>
            </a:r>
          </a:p>
          <a:p>
            <a:pPr lvl="1"/>
            <a:r>
              <a:rPr lang="en-US" dirty="0"/>
              <a:t>This has increased 10 fold, 20 fold if psychiatric nurses are included</a:t>
            </a:r>
          </a:p>
          <a:p>
            <a:r>
              <a:rPr lang="en-US" dirty="0"/>
              <a:t>However, Congress did not authorize adequate funding</a:t>
            </a:r>
          </a:p>
          <a:p>
            <a:pPr lvl="1"/>
            <a:r>
              <a:rPr lang="en-US" dirty="0"/>
              <a:t>Kennedy was assassinated the next month, in November 1963</a:t>
            </a:r>
          </a:p>
          <a:p>
            <a:pPr lvl="1"/>
            <a:r>
              <a:rPr lang="en-US" dirty="0"/>
              <a:t>funding amendments passed in 1965 (along with the creation of Medicare and Medicaid)</a:t>
            </a:r>
          </a:p>
          <a:p>
            <a:endParaRPr lang="en-US" dirty="0"/>
          </a:p>
        </p:txBody>
      </p:sp>
    </p:spTree>
    <p:extLst>
      <p:ext uri="{BB962C8B-B14F-4D97-AF65-F5344CB8AC3E}">
        <p14:creationId xmlns:p14="http://schemas.microsoft.com/office/powerpoint/2010/main" val="217581702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Decentralization of Care: Role </a:t>
            </a:r>
            <a:r>
              <a:rPr lang="en-US" dirty="0"/>
              <a:t>of Insurance and Community Hospitals</a:t>
            </a:r>
          </a:p>
        </p:txBody>
      </p:sp>
      <p:sp>
        <p:nvSpPr>
          <p:cNvPr id="3" name="Content Placeholder 2"/>
          <p:cNvSpPr>
            <a:spLocks noGrp="1"/>
          </p:cNvSpPr>
          <p:nvPr>
            <p:ph idx="1"/>
          </p:nvPr>
        </p:nvSpPr>
        <p:spPr/>
        <p:txBody>
          <a:bodyPr>
            <a:normAutofit fontScale="92500" lnSpcReduction="20000"/>
          </a:bodyPr>
          <a:lstStyle/>
          <a:p>
            <a:r>
              <a:rPr lang="en-US" dirty="0"/>
              <a:t>Insurance began to cover mental health benefits</a:t>
            </a:r>
          </a:p>
          <a:p>
            <a:r>
              <a:rPr lang="en-US" dirty="0"/>
              <a:t>Including Medicaid, which was created in 1965</a:t>
            </a:r>
          </a:p>
          <a:p>
            <a:pPr lvl="1"/>
            <a:r>
              <a:rPr lang="en-US" dirty="0"/>
              <a:t>Created federally designated mental health catchment areas which were eligible to apply for federal grants to fund care</a:t>
            </a:r>
          </a:p>
          <a:p>
            <a:r>
              <a:rPr lang="en-US" dirty="0"/>
              <a:t>Supplementary Security Income (created in a 1972 law) provided additional assistance for people whose mental illness constituted a recognized disability</a:t>
            </a:r>
          </a:p>
          <a:p>
            <a:r>
              <a:rPr lang="en-US" dirty="0"/>
              <a:t>Hospitals developed specialized psychiatric units</a:t>
            </a:r>
          </a:p>
          <a:p>
            <a:r>
              <a:rPr lang="en-US" dirty="0"/>
              <a:t>Mental health episodes became characterized by short lengths of stay</a:t>
            </a:r>
          </a:p>
          <a:p>
            <a:pPr lvl="1"/>
            <a:r>
              <a:rPr lang="en-US" dirty="0"/>
              <a:t>But little community follow up</a:t>
            </a:r>
          </a:p>
          <a:p>
            <a:r>
              <a:rPr lang="en-US" dirty="0"/>
              <a:t>Functions previously associated with mental health hospitals now distributed across various groups/agencies</a:t>
            </a:r>
          </a:p>
        </p:txBody>
      </p:sp>
    </p:spTree>
    <p:extLst>
      <p:ext uri="{BB962C8B-B14F-4D97-AF65-F5344CB8AC3E}">
        <p14:creationId xmlns:p14="http://schemas.microsoft.com/office/powerpoint/2010/main" val="29758101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Defunding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Through the 1970s, Governors including Reagan in California and Carter in Georgia passed progressive mental health care laws</a:t>
            </a:r>
          </a:p>
          <a:p>
            <a:r>
              <a:rPr lang="en-US" dirty="0"/>
              <a:t>Ford opposed extending funding of mental health care but Johnson era law was kept in place using continuing resolutions until the election of Carter in </a:t>
            </a:r>
            <a:r>
              <a:rPr lang="en-US" dirty="0" smtClean="0"/>
              <a:t>1976</a:t>
            </a:r>
          </a:p>
          <a:p>
            <a:pPr lvl="1"/>
            <a:r>
              <a:rPr lang="en-US" dirty="0"/>
              <a:t>Carter's Mental Health Systems Act of 1980 (repealed in </a:t>
            </a:r>
            <a:r>
              <a:rPr lang="en-US" dirty="0" smtClean="0"/>
              <a:t>1981 and 1985) </a:t>
            </a:r>
            <a:r>
              <a:rPr lang="en-US" dirty="0"/>
              <a:t>&amp; </a:t>
            </a:r>
            <a:br>
              <a:rPr lang="en-US" dirty="0"/>
            </a:br>
            <a:r>
              <a:rPr lang="en-US" dirty="0"/>
              <a:t>Civil Rights of Institutionalized Persons Act of 1980</a:t>
            </a:r>
          </a:p>
          <a:p>
            <a:r>
              <a:rPr lang="en-US" dirty="0"/>
              <a:t>Reagan’s (elected to president in 1980) cut funding to community health centers (</a:t>
            </a:r>
            <a:r>
              <a:rPr lang="en-US" dirty="0" err="1"/>
              <a:t>sunsetting</a:t>
            </a:r>
            <a:r>
              <a:rPr lang="en-US" dirty="0"/>
              <a:t> the funds, cutting 25% per year for 4 years)</a:t>
            </a:r>
          </a:p>
          <a:p>
            <a:pPr lvl="1"/>
            <a:r>
              <a:rPr lang="en-US" dirty="0"/>
              <a:t>SSI, Medicaid, and patient fees made up some of the difference</a:t>
            </a:r>
          </a:p>
          <a:p>
            <a:pPr lvl="1"/>
            <a:r>
              <a:rPr lang="en-US" dirty="0" smtClean="0"/>
              <a:t>Depriving </a:t>
            </a:r>
            <a:r>
              <a:rPr lang="en-US" dirty="0"/>
              <a:t>the community based health organizations of the funding they needed to support the deinstitutionalized.</a:t>
            </a:r>
          </a:p>
          <a:p>
            <a:endParaRPr lang="en-US" dirty="0"/>
          </a:p>
        </p:txBody>
      </p:sp>
    </p:spTree>
    <p:extLst>
      <p:ext uri="{BB962C8B-B14F-4D97-AF65-F5344CB8AC3E}">
        <p14:creationId xmlns:p14="http://schemas.microsoft.com/office/powerpoint/2010/main" val="189397821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Managed Care era</a:t>
            </a:r>
          </a:p>
        </p:txBody>
      </p:sp>
      <p:sp>
        <p:nvSpPr>
          <p:cNvPr id="3" name="Content Placeholder 2"/>
          <p:cNvSpPr>
            <a:spLocks noGrp="1"/>
          </p:cNvSpPr>
          <p:nvPr>
            <p:ph idx="1"/>
          </p:nvPr>
        </p:nvSpPr>
        <p:spPr/>
        <p:txBody>
          <a:bodyPr>
            <a:normAutofit lnSpcReduction="10000"/>
          </a:bodyPr>
          <a:lstStyle/>
          <a:p>
            <a:r>
              <a:rPr lang="en-US" dirty="0"/>
              <a:t>Health Maintenance Organizations became a federally supported </a:t>
            </a:r>
            <a:r>
              <a:rPr lang="en-US" dirty="0" smtClean="0"/>
              <a:t>preferred </a:t>
            </a:r>
            <a:r>
              <a:rPr lang="en-US" dirty="0"/>
              <a:t>method of insurance with the HMO act of 1973</a:t>
            </a:r>
          </a:p>
          <a:p>
            <a:r>
              <a:rPr lang="en-US" dirty="0"/>
              <a:t>Since then, and growing in importance starting in the 1990s there has been increased emphasis on managed care as a method of price control</a:t>
            </a:r>
          </a:p>
          <a:p>
            <a:pPr lvl="1"/>
            <a:r>
              <a:rPr lang="en-US" dirty="0"/>
              <a:t>This system incentivizes patients to use in-network providers for care</a:t>
            </a:r>
          </a:p>
          <a:p>
            <a:pPr lvl="1"/>
            <a:r>
              <a:rPr lang="en-US" dirty="0"/>
              <a:t>Reduction in fee-for-service reimbursement and growth of network requirements further defunded mental health care </a:t>
            </a:r>
            <a:r>
              <a:rPr lang="en-US" dirty="0" smtClean="0"/>
              <a:t>providers</a:t>
            </a:r>
          </a:p>
          <a:p>
            <a:r>
              <a:rPr lang="en-US" dirty="0"/>
              <a:t>Managed Care coverage varies for mental health and psychiatric prescriptions</a:t>
            </a:r>
          </a:p>
          <a:p>
            <a:pPr lvl="1"/>
            <a:r>
              <a:rPr lang="en-US" dirty="0" smtClean="0"/>
              <a:t>Carve-in (integrated) vs Subcontracted management vs Carve-out (separated</a:t>
            </a:r>
          </a:p>
        </p:txBody>
      </p:sp>
    </p:spTree>
    <p:extLst>
      <p:ext uri="{BB962C8B-B14F-4D97-AF65-F5344CB8AC3E}">
        <p14:creationId xmlns:p14="http://schemas.microsoft.com/office/powerpoint/2010/main" val="856231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Extending benefits beyond veterans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Proposals to extend Civil War benefits used the language of "army of labor" to generalize from the Union </a:t>
            </a:r>
            <a:r>
              <a:rPr lang="en-US" dirty="0" smtClean="0"/>
              <a:t>Army</a:t>
            </a:r>
          </a:p>
          <a:p>
            <a:r>
              <a:rPr lang="en-US" dirty="0" smtClean="0"/>
              <a:t>Proposals </a:t>
            </a:r>
            <a:r>
              <a:rPr lang="en-US" dirty="0"/>
              <a:t>had some </a:t>
            </a:r>
            <a:r>
              <a:rPr lang="en-US" dirty="0" smtClean="0"/>
              <a:t>limited </a:t>
            </a:r>
            <a:r>
              <a:rPr lang="en-US" dirty="0"/>
              <a:t>support from trade </a:t>
            </a:r>
            <a:r>
              <a:rPr lang="en-US" dirty="0" smtClean="0"/>
              <a:t>unions</a:t>
            </a:r>
          </a:p>
          <a:p>
            <a:r>
              <a:rPr lang="en-US" dirty="0" smtClean="0"/>
              <a:t>Early </a:t>
            </a:r>
            <a:r>
              <a:rPr lang="en-US" dirty="0"/>
              <a:t>1900s proposals for old-age pensions, health and unemployment insurance, and labor regulations were </a:t>
            </a:r>
            <a:r>
              <a:rPr lang="en-US" dirty="0" smtClean="0"/>
              <a:t>rebuffed </a:t>
            </a:r>
            <a:r>
              <a:rPr lang="en-US" dirty="0"/>
              <a:t>by the </a:t>
            </a:r>
            <a:r>
              <a:rPr lang="en-US" dirty="0" smtClean="0"/>
              <a:t>state</a:t>
            </a:r>
          </a:p>
          <a:p>
            <a:r>
              <a:rPr lang="en-US" dirty="0" smtClean="0"/>
              <a:t>Popular </a:t>
            </a:r>
            <a:r>
              <a:rPr lang="en-US" dirty="0"/>
              <a:t>support for these early programs floundered due to negative reactions to being seen as unfounded </a:t>
            </a:r>
            <a:r>
              <a:rPr lang="en-US" dirty="0" smtClean="0"/>
              <a:t>charity</a:t>
            </a:r>
          </a:p>
          <a:p>
            <a:r>
              <a:rPr lang="en-US" dirty="0"/>
              <a:t>F</a:t>
            </a:r>
            <a:r>
              <a:rPr lang="en-US" dirty="0" smtClean="0"/>
              <a:t>uture </a:t>
            </a:r>
            <a:r>
              <a:rPr lang="en-US" dirty="0"/>
              <a:t>programs would deal with this by becoming </a:t>
            </a:r>
            <a:r>
              <a:rPr lang="en-US" dirty="0" smtClean="0"/>
              <a:t>contributory</a:t>
            </a:r>
          </a:p>
          <a:p>
            <a:r>
              <a:rPr lang="en-US" dirty="0" smtClean="0"/>
              <a:t>Failures </a:t>
            </a:r>
            <a:r>
              <a:rPr lang="en-US" dirty="0"/>
              <a:t>at the federal level led to state level attempts</a:t>
            </a:r>
            <a:br>
              <a:rPr lang="en-US" dirty="0"/>
            </a:br>
            <a:r>
              <a:rPr lang="en-US" dirty="0"/>
              <a:t>state level attempts had limited long-term success, but did develop ideas and expertise that would later be incorporated into the New Deal.</a:t>
            </a:r>
            <a:br>
              <a:rPr lang="en-US" dirty="0"/>
            </a:br>
            <a:r>
              <a:rPr lang="en-US" dirty="0"/>
              <a:t>Wisconsin - social insurance rather than tax financed welfare</a:t>
            </a:r>
            <a:br>
              <a:rPr lang="en-US" dirty="0"/>
            </a:br>
            <a:r>
              <a:rPr lang="en-US" dirty="0"/>
              <a:t/>
            </a:r>
            <a:br>
              <a:rPr lang="en-US" dirty="0"/>
            </a:br>
            <a:endParaRPr lang="en-US" dirty="0"/>
          </a:p>
        </p:txBody>
      </p:sp>
    </p:spTree>
    <p:extLst>
      <p:ext uri="{BB962C8B-B14F-4D97-AF65-F5344CB8AC3E}">
        <p14:creationId xmlns:p14="http://schemas.microsoft.com/office/powerpoint/2010/main" val="21592350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lstStyle/>
          <a:p>
            <a:r>
              <a:rPr lang="en-US" dirty="0"/>
              <a:t>Cutler, David L., Joseph </a:t>
            </a:r>
            <a:r>
              <a:rPr lang="en-US" dirty="0" err="1"/>
              <a:t>Bevilacqua</a:t>
            </a:r>
            <a:r>
              <a:rPr lang="en-US" dirty="0"/>
              <a:t>, and </a:t>
            </a:r>
            <a:r>
              <a:rPr lang="en-US" dirty="0" err="1"/>
              <a:t>Bentson</a:t>
            </a:r>
            <a:r>
              <a:rPr lang="en-US" dirty="0"/>
              <a:t> H. McFarland. "Four decades of community mental health: A symphony in four movements." </a:t>
            </a:r>
            <a:r>
              <a:rPr lang="en-US" i="1" dirty="0"/>
              <a:t>Community Mental Health Journal</a:t>
            </a:r>
            <a:r>
              <a:rPr lang="en-US" dirty="0"/>
              <a:t> 39, no. 5 (2003): 381-398.</a:t>
            </a:r>
          </a:p>
          <a:p>
            <a:r>
              <a:rPr lang="en-US" dirty="0"/>
              <a:t>Mechanic, David, and David A. </a:t>
            </a:r>
            <a:r>
              <a:rPr lang="en-US" dirty="0" err="1"/>
              <a:t>Rochefort</a:t>
            </a:r>
            <a:r>
              <a:rPr lang="en-US" dirty="0"/>
              <a:t>. "Deinstitutionalization: An appraisal of reform." </a:t>
            </a:r>
            <a:r>
              <a:rPr lang="en-US" i="1" dirty="0"/>
              <a:t>Annual Review of Sociology</a:t>
            </a:r>
            <a:r>
              <a:rPr lang="en-US" dirty="0"/>
              <a:t> 16, no. </a:t>
            </a:r>
            <a:r>
              <a:rPr lang="en-US"/>
              <a:t>1 (1990): 301-327.</a:t>
            </a:r>
          </a:p>
        </p:txBody>
      </p:sp>
    </p:spTree>
    <p:extLst>
      <p:ext uri="{BB962C8B-B14F-4D97-AF65-F5344CB8AC3E}">
        <p14:creationId xmlns:p14="http://schemas.microsoft.com/office/powerpoint/2010/main" val="171409704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Readings:</a:t>
            </a:r>
          </a:p>
        </p:txBody>
      </p:sp>
      <p:sp>
        <p:nvSpPr>
          <p:cNvPr id="3" name="Content Placeholder 2"/>
          <p:cNvSpPr>
            <a:spLocks noGrp="1"/>
          </p:cNvSpPr>
          <p:nvPr>
            <p:ph idx="1"/>
          </p:nvPr>
        </p:nvSpPr>
        <p:spPr/>
        <p:txBody>
          <a:bodyPr>
            <a:normAutofit/>
          </a:bodyPr>
          <a:lstStyle/>
          <a:p>
            <a:r>
              <a:rPr lang="en-US" dirty="0" err="1"/>
              <a:t>Quadagno</a:t>
            </a:r>
            <a:r>
              <a:rPr lang="en-US" dirty="0"/>
              <a:t>, Jill. "Why the United States has no national health insurance: Stakeholder mobilization against the welfare state, 1945-1996." </a:t>
            </a:r>
            <a:r>
              <a:rPr lang="en-US" i="1" dirty="0"/>
              <a:t>Journal of Health and Social Behavior</a:t>
            </a:r>
            <a:r>
              <a:rPr lang="en-US" dirty="0"/>
              <a:t> (2004): 25-44.</a:t>
            </a:r>
          </a:p>
          <a:p>
            <a:r>
              <a:rPr lang="en-US" dirty="0" err="1"/>
              <a:t>Blendon</a:t>
            </a:r>
            <a:r>
              <a:rPr lang="en-US" dirty="0"/>
              <a:t>, Robert J., and John M. Benson. "Americans’ views on health policy: a fifty-year historical perspective." </a:t>
            </a:r>
            <a:r>
              <a:rPr lang="en-US" i="1" dirty="0"/>
              <a:t>Health Affairs</a:t>
            </a:r>
            <a:r>
              <a:rPr lang="en-US" dirty="0"/>
              <a:t> 20, no. 2 (2001): 33-46.</a:t>
            </a:r>
          </a:p>
          <a:p>
            <a:r>
              <a:rPr lang="en-US" dirty="0"/>
              <a:t>Freed, Gary L., and </a:t>
            </a:r>
            <a:r>
              <a:rPr lang="en-US" dirty="0" err="1"/>
              <a:t>Anup</a:t>
            </a:r>
            <a:r>
              <a:rPr lang="en-US" dirty="0"/>
              <a:t> Das. "Nixon or Obama: Who Is the Real Radical Liberal on Health Care?." </a:t>
            </a:r>
            <a:r>
              <a:rPr lang="en-US" i="1" dirty="0"/>
              <a:t>Pediatrics</a:t>
            </a:r>
            <a:r>
              <a:rPr lang="en-US" dirty="0"/>
              <a:t> 136, no. 2 (2015): 211-214.</a:t>
            </a:r>
          </a:p>
        </p:txBody>
      </p:sp>
    </p:spTree>
    <p:extLst>
      <p:ext uri="{BB962C8B-B14F-4D97-AF65-F5344CB8AC3E}">
        <p14:creationId xmlns:p14="http://schemas.microsoft.com/office/powerpoint/2010/main" val="28281261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a:t>
            </a:r>
            <a:endParaRPr lang="en-US" dirty="0"/>
          </a:p>
        </p:txBody>
      </p:sp>
      <p:sp>
        <p:nvSpPr>
          <p:cNvPr id="3" name="Content Placeholder 2"/>
          <p:cNvSpPr>
            <a:spLocks noGrp="1"/>
          </p:cNvSpPr>
          <p:nvPr>
            <p:ph idx="1"/>
          </p:nvPr>
        </p:nvSpPr>
        <p:spPr/>
        <p:txBody>
          <a:bodyPr>
            <a:normAutofit fontScale="77500" lnSpcReduction="20000"/>
          </a:bodyPr>
          <a:lstStyle/>
          <a:p>
            <a:r>
              <a:rPr lang="en-US" dirty="0"/>
              <a:t>Cutler, David M., and Richard Johnson. "The birth and growth of the social insurance state: Explaining old age and medical insurance across countries." </a:t>
            </a:r>
            <a:r>
              <a:rPr lang="en-US" i="1" dirty="0"/>
              <a:t>Public Choice</a:t>
            </a:r>
            <a:r>
              <a:rPr lang="en-US" dirty="0"/>
              <a:t> 120, no. 1-2 (2004): 87-121</a:t>
            </a:r>
            <a:r>
              <a:rPr lang="en-US" dirty="0" smtClean="0"/>
              <a:t>.</a:t>
            </a:r>
          </a:p>
          <a:p>
            <a:r>
              <a:rPr lang="en-US" dirty="0" err="1"/>
              <a:t>Zanjani</a:t>
            </a:r>
            <a:r>
              <a:rPr lang="en-US" dirty="0"/>
              <a:t>, George. "The Rise and Fall of the Fraternal Life Insurer: Law and Finance in US Life Insurance, 1870-1920." (2003).</a:t>
            </a:r>
          </a:p>
          <a:p>
            <a:r>
              <a:rPr lang="en-US" dirty="0"/>
              <a:t>Du Bois, William Edward </a:t>
            </a:r>
            <a:r>
              <a:rPr lang="en-US" dirty="0" err="1"/>
              <a:t>Burghardt</a:t>
            </a:r>
            <a:r>
              <a:rPr lang="en-US" dirty="0"/>
              <a:t>. "Economic co-operation among Negro Americans." In </a:t>
            </a:r>
            <a:r>
              <a:rPr lang="en-US" i="1" dirty="0"/>
              <a:t>Conference for the Study of the Negro Problems 1907: Atlanta, Ga.)</a:t>
            </a:r>
            <a:r>
              <a:rPr lang="en-US" dirty="0"/>
              <a:t>. The Atlanta University Press, 1907. Section 11 p92-109 </a:t>
            </a:r>
          </a:p>
          <a:p>
            <a:r>
              <a:rPr lang="en-US" dirty="0" err="1"/>
              <a:t>Rubinow</a:t>
            </a:r>
            <a:r>
              <a:rPr lang="en-US" dirty="0"/>
              <a:t>, Isaac Max. </a:t>
            </a:r>
            <a:r>
              <a:rPr lang="en-US" i="1" dirty="0"/>
              <a:t>Social insurance: With special reference to American conditions</a:t>
            </a:r>
            <a:r>
              <a:rPr lang="en-US" dirty="0"/>
              <a:t>. H. Holt, 1913. (</a:t>
            </a:r>
            <a:r>
              <a:rPr lang="en-US" dirty="0">
                <a:hlinkClick r:id="rId2"/>
              </a:rPr>
              <a:t>https://archive.org/details/socialinsurancew00rubiiala</a:t>
            </a:r>
            <a:r>
              <a:rPr lang="en-US" dirty="0"/>
              <a:t>) Chapters 2, 10, 11, </a:t>
            </a:r>
            <a:r>
              <a:rPr lang="en-US" dirty="0" smtClean="0"/>
              <a:t>12</a:t>
            </a:r>
            <a:endParaRPr lang="en-US" b="1" dirty="0" smtClean="0"/>
          </a:p>
          <a:p>
            <a:r>
              <a:rPr lang="en-US" dirty="0"/>
              <a:t>Guyton, Gregory P. "A brief history of workers' compensation." </a:t>
            </a:r>
            <a:r>
              <a:rPr lang="en-US" i="1" dirty="0"/>
              <a:t>The Iowa </a:t>
            </a:r>
            <a:r>
              <a:rPr lang="en-US" i="1" dirty="0" err="1"/>
              <a:t>orthopaedic</a:t>
            </a:r>
            <a:r>
              <a:rPr lang="en-US" i="1" dirty="0"/>
              <a:t> journal</a:t>
            </a:r>
            <a:r>
              <a:rPr lang="en-US" dirty="0"/>
              <a:t> 19 (1999): 106</a:t>
            </a:r>
            <a:r>
              <a:rPr lang="en-US" dirty="0" smtClean="0"/>
              <a:t>.</a:t>
            </a:r>
          </a:p>
          <a:p>
            <a:r>
              <a:rPr lang="en-US" dirty="0"/>
              <a:t>Hu, </a:t>
            </a:r>
            <a:r>
              <a:rPr lang="en-US" dirty="0" err="1"/>
              <a:t>Aiqun</a:t>
            </a:r>
            <a:r>
              <a:rPr lang="en-US" dirty="0"/>
              <a:t>, and Patrick Manning. "The global social insurance movement since the 1880s." </a:t>
            </a:r>
            <a:r>
              <a:rPr lang="en-US" i="1" dirty="0"/>
              <a:t>Journal of Global History</a:t>
            </a:r>
            <a:r>
              <a:rPr lang="en-US" dirty="0"/>
              <a:t> 5, no. 1 (2010): 125-148.</a:t>
            </a:r>
            <a:endParaRPr lang="en-US" dirty="0" smtClean="0"/>
          </a:p>
        </p:txBody>
      </p:sp>
    </p:spTree>
    <p:extLst>
      <p:ext uri="{BB962C8B-B14F-4D97-AF65-F5344CB8AC3E}">
        <p14:creationId xmlns:p14="http://schemas.microsoft.com/office/powerpoint/2010/main" val="40287425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37994</TotalTime>
  <Words>7499</Words>
  <Application>Microsoft Office PowerPoint</Application>
  <PresentationFormat>Widescreen</PresentationFormat>
  <Paragraphs>670</Paragraphs>
  <Slides>92</Slides>
  <Notes>2</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92</vt:i4>
      </vt:variant>
    </vt:vector>
  </HeadingPairs>
  <TitlesOfParts>
    <vt:vector size="98" baseType="lpstr">
      <vt:lpstr>Arial</vt:lpstr>
      <vt:lpstr>Calibri</vt:lpstr>
      <vt:lpstr>Calibri Light</vt:lpstr>
      <vt:lpstr>Publico</vt:lpstr>
      <vt:lpstr>Rubik</vt:lpstr>
      <vt:lpstr>Office Theme</vt:lpstr>
      <vt:lpstr>HCMI 4225: History of Public Health Insurance in the US</vt:lpstr>
      <vt:lpstr>Contents</vt:lpstr>
      <vt:lpstr>Federal expenditure before the Civil War (1861-1865)</vt:lpstr>
      <vt:lpstr>Internal improvements</vt:lpstr>
      <vt:lpstr>Detor: Civil war and emancipation</vt:lpstr>
      <vt:lpstr>Freedmen’s Bureau</vt:lpstr>
      <vt:lpstr>Civil War pensions</vt:lpstr>
      <vt:lpstr>Civil War pensions</vt:lpstr>
      <vt:lpstr>Extending benefits beyond veterans</vt:lpstr>
      <vt:lpstr>Maternalist movement</vt:lpstr>
      <vt:lpstr>Comparing maternalist and fraternal social organization</vt:lpstr>
      <vt:lpstr>Local medical systems</vt:lpstr>
      <vt:lpstr>Children’s Bureau (1912)</vt:lpstr>
      <vt:lpstr>Key federal programs</vt:lpstr>
      <vt:lpstr>19th Century US Life Insurance</vt:lpstr>
      <vt:lpstr>Legal Reserve Insurance</vt:lpstr>
      <vt:lpstr>Mutual Aid and Fraternal Insurance</vt:lpstr>
      <vt:lpstr>African American Insurance Societies</vt:lpstr>
      <vt:lpstr>Products of Fraternal Societies</vt:lpstr>
      <vt:lpstr>Causes of decline of Fraternal Insurance</vt:lpstr>
      <vt:lpstr>Detor: Otto van Bismarck</vt:lpstr>
      <vt:lpstr>Why Germany?</vt:lpstr>
      <vt:lpstr>Initial forms</vt:lpstr>
      <vt:lpstr>Spread of accident insurance</vt:lpstr>
      <vt:lpstr>Federal and State programs in the US</vt:lpstr>
      <vt:lpstr>Other early programs</vt:lpstr>
      <vt:lpstr>State programs opposed by the population and by the Supreme Court</vt:lpstr>
      <vt:lpstr>Phossy Jaw and the AALL</vt:lpstr>
      <vt:lpstr>Characteristics of initial state programs</vt:lpstr>
      <vt:lpstr>Nudges</vt:lpstr>
      <vt:lpstr>Workers compensation</vt:lpstr>
      <vt:lpstr>Response of US labor</vt:lpstr>
      <vt:lpstr>HCMI 4225: History of Insurance</vt:lpstr>
      <vt:lpstr>Great Depression (1929-1939)</vt:lpstr>
      <vt:lpstr>1935 Social Security Act and the Welfare State in the US</vt:lpstr>
      <vt:lpstr>Health Insurance programs in the Social Security Act</vt:lpstr>
      <vt:lpstr>New Deal</vt:lpstr>
      <vt:lpstr>Rise of Fascism, American Fascism, and the New Deal</vt:lpstr>
      <vt:lpstr>Judicial Procedures Reform Bill of 1937</vt:lpstr>
      <vt:lpstr>PowerPoint Presentation</vt:lpstr>
      <vt:lpstr>World Wars</vt:lpstr>
      <vt:lpstr>Communist programs</vt:lpstr>
      <vt:lpstr>Spread of the German Model</vt:lpstr>
      <vt:lpstr>1941, Roosevelt, and WWII</vt:lpstr>
      <vt:lpstr>Social Security development during WWII</vt:lpstr>
      <vt:lpstr>Age of privatization</vt:lpstr>
      <vt:lpstr>Key Legislation</vt:lpstr>
      <vt:lpstr>1915: AALL bills (failed)</vt:lpstr>
      <vt:lpstr>1921: Sheppard-Towner Act (expired in 1929)</vt:lpstr>
      <vt:lpstr>1942: Stabilization Act</vt:lpstr>
      <vt:lpstr>1944: Economic Bill of Rights proposal (FDR died a year later)</vt:lpstr>
      <vt:lpstr>Key Legislation</vt:lpstr>
      <vt:lpstr>Blue Cross</vt:lpstr>
      <vt:lpstr>Blue Shield</vt:lpstr>
      <vt:lpstr>WWII and the 1950s</vt:lpstr>
      <vt:lpstr>UN Declaration of Human Rights</vt:lpstr>
      <vt:lpstr>1950s: Social Security Amendments of 1950 and 1956</vt:lpstr>
      <vt:lpstr>LBJ and the Great Society</vt:lpstr>
      <vt:lpstr>1965: Social Security Amendments of 1965 (Medicare and Medicaid)</vt:lpstr>
      <vt:lpstr>1970: Title X</vt:lpstr>
      <vt:lpstr>Title X</vt:lpstr>
      <vt:lpstr>Services</vt:lpstr>
      <vt:lpstr>PowerPoint Presentation</vt:lpstr>
      <vt:lpstr>Restrictions</vt:lpstr>
      <vt:lpstr>Criticisms</vt:lpstr>
      <vt:lpstr>Criticisms</vt:lpstr>
      <vt:lpstr>Criticisms</vt:lpstr>
      <vt:lpstr>1972: Social Security Amendments of 1972</vt:lpstr>
      <vt:lpstr>HMOs</vt:lpstr>
      <vt:lpstr>1973: Health Maintenance Organization Act</vt:lpstr>
      <vt:lpstr>1974: Employee Retirement Income Security Act (ERISA)</vt:lpstr>
      <vt:lpstr>Failed Proposals: Nixon, Ford Carter, and Clinton</vt:lpstr>
      <vt:lpstr>Failed Proposals: Nixon, Ford Carter, and Clinton</vt:lpstr>
      <vt:lpstr>Federal Laws</vt:lpstr>
      <vt:lpstr>US State Constitutions</vt:lpstr>
      <vt:lpstr>Universal health care</vt:lpstr>
      <vt:lpstr>Hillarycare: the Health Security Act of 1993</vt:lpstr>
      <vt:lpstr>Hillarycare: the Health Security Act of 1993</vt:lpstr>
      <vt:lpstr>Hillarycare: the Health Security Act of 1993</vt:lpstr>
      <vt:lpstr>Defeat</vt:lpstr>
      <vt:lpstr>Comparing Hillarycare and Obamacare</vt:lpstr>
      <vt:lpstr>Mental Health Provision</vt:lpstr>
      <vt:lpstr>Mental Health up to the 1950s</vt:lpstr>
      <vt:lpstr>Mental Health: Willowbrook Wars</vt:lpstr>
      <vt:lpstr>Deinstitutionalization</vt:lpstr>
      <vt:lpstr>Federalization: Kennedy’s Community Mental Health Act of 1963</vt:lpstr>
      <vt:lpstr>Decentralization of Care: Role of Insurance and Community Hospitals</vt:lpstr>
      <vt:lpstr>Defunding</vt:lpstr>
      <vt:lpstr>Managed Care era</vt:lpstr>
      <vt:lpstr>Sources</vt:lpstr>
      <vt:lpstr>Readings:</vt:lpstr>
      <vt:lpstr>Readings:</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96</cp:revision>
  <dcterms:created xsi:type="dcterms:W3CDTF">2018-08-26T19:46:47Z</dcterms:created>
  <dcterms:modified xsi:type="dcterms:W3CDTF">2024-01-22T21:47:26Z</dcterms:modified>
</cp:coreProperties>
</file>