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8" r:id="rId3"/>
    <p:sldId id="306" r:id="rId4"/>
    <p:sldId id="307" r:id="rId5"/>
    <p:sldId id="297" r:id="rId6"/>
    <p:sldId id="310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8" r:id="rId16"/>
    <p:sldId id="311" r:id="rId17"/>
    <p:sldId id="312" r:id="rId18"/>
    <p:sldId id="276" r:id="rId19"/>
    <p:sldId id="291" r:id="rId20"/>
    <p:sldId id="293" r:id="rId21"/>
    <p:sldId id="292" r:id="rId22"/>
    <p:sldId id="317" r:id="rId23"/>
    <p:sldId id="295" r:id="rId24"/>
    <p:sldId id="296" r:id="rId25"/>
    <p:sldId id="313" r:id="rId26"/>
    <p:sldId id="315" r:id="rId27"/>
    <p:sldId id="314" r:id="rId28"/>
    <p:sldId id="316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6261" autoAdjust="0"/>
  </p:normalViewPr>
  <p:slideViewPr>
    <p:cSldViewPr snapToGrid="0">
      <p:cViewPr varScale="1">
        <p:scale>
          <a:sx n="106" d="100"/>
          <a:sy n="106" d="100"/>
        </p:scale>
        <p:origin x="120" y="114"/>
      </p:cViewPr>
      <p:guideLst/>
    </p:cSldViewPr>
  </p:slideViewPr>
  <p:outlineViewPr>
    <p:cViewPr>
      <p:scale>
        <a:sx n="33" d="100"/>
        <a:sy n="33" d="100"/>
      </p:scale>
      <p:origin x="0" y="-44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7DB25-68F1-4DC4-BC5D-18292183393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BA8D2-1AEF-4947-B0D7-2D37BC7C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8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https://www.healthsystemtracker.org/chart-collection/health-spending-u-s-compare-countries/#Health%20consumption%20expenditures%20as%20percent%20of%20GDP,%201970-2021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BA8D2-1AEF-4947-B0D7-2D37BC7C21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3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https://www.maxmasnick.com/2011/11/15/obesity_by_county/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BA8D2-1AEF-4947-B0D7-2D37BC7C21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https://www.hsph.harvard.edu/obesity-prevention-source/us-obesity-trends-map/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BA8D2-1AEF-4947-B0D7-2D37BC7C21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https://www.census.gov/library/stories/2021/08/2020-united-states-population-more-racially-ethnically-diverse-than-2010.html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BA8D2-1AEF-4947-B0D7-2D37BC7C21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2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izhub.healthdata.org/" TargetMode="External"/><Relationship Id="rId2" Type="http://schemas.openxmlformats.org/officeDocument/2006/relationships/hyperlink" Target="https://read.oecd-ilibrary.org/social-issues-migration-health/health-at-a-glance-2017_health_glance-2017-en#page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HCMI </a:t>
            </a:r>
            <a:r>
              <a:rPr lang="en-US" dirty="0" smtClean="0"/>
              <a:t>4448: Clinical and Social Issues in Health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Busn</a:t>
            </a:r>
            <a:r>
              <a:rPr lang="en-US" dirty="0" smtClean="0"/>
              <a:t> 203: </a:t>
            </a:r>
            <a:r>
              <a:rPr lang="en-US" dirty="0" smtClean="0"/>
              <a:t>Wed 6:00 PM – 8:50 PM</a:t>
            </a:r>
            <a:endParaRPr lang="en-US" dirty="0"/>
          </a:p>
          <a:p>
            <a:r>
              <a:rPr lang="en-US" dirty="0"/>
              <a:t>Shane Murphy – </a:t>
            </a:r>
            <a:r>
              <a:rPr lang="en-US" dirty="0">
                <a:hlinkClick r:id="rId2"/>
              </a:rPr>
              <a:t>shane@uconn.edu</a:t>
            </a:r>
            <a:endParaRPr lang="en-US" dirty="0"/>
          </a:p>
          <a:p>
            <a:r>
              <a:rPr lang="en-US" dirty="0"/>
              <a:t>Office Hours: </a:t>
            </a:r>
            <a:r>
              <a:rPr lang="en-US" dirty="0" smtClean="0"/>
              <a:t>Wed 4:00 PM – 6:00 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6266"/>
            <a:ext cx="11521440" cy="6851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118160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33450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DALY cost of skin diseases by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ge Distribution of Skin and Subcutaneous Disease Bu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4" y="1784569"/>
            <a:ext cx="10618805" cy="50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55912" y="6394371"/>
            <a:ext cx="13179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Karimkhani</a:t>
            </a:r>
            <a:r>
              <a:rPr lang="en-US" sz="1000" dirty="0"/>
              <a:t> et al 2017</a:t>
            </a:r>
          </a:p>
        </p:txBody>
      </p:sp>
    </p:spTree>
    <p:extLst>
      <p:ext uri="{BB962C8B-B14F-4D97-AF65-F5344CB8AC3E}">
        <p14:creationId xmlns:p14="http://schemas.microsoft.com/office/powerpoint/2010/main" val="37965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the most deaths?</a:t>
            </a:r>
          </a:p>
        </p:txBody>
      </p:sp>
    </p:spTree>
    <p:extLst>
      <p:ext uri="{BB962C8B-B14F-4D97-AF65-F5344CB8AC3E}">
        <p14:creationId xmlns:p14="http://schemas.microsoft.com/office/powerpoint/2010/main" val="18596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72677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21284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US Health and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Health:</a:t>
            </a:r>
          </a:p>
          <a:p>
            <a:pPr lvl="1"/>
            <a:r>
              <a:rPr lang="en-US" dirty="0"/>
              <a:t>https://vizhub.healthdata.org/gbd-compare/</a:t>
            </a:r>
          </a:p>
          <a:p>
            <a:r>
              <a:rPr lang="en-US" dirty="0"/>
              <a:t>Health Expenditure:</a:t>
            </a:r>
          </a:p>
          <a:p>
            <a:pPr lvl="1"/>
            <a:r>
              <a:rPr lang="en-US" dirty="0"/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Costs by Age, Sex,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jamanetwork.com/data/Journals/JAMA/935941/joi160128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26" y="1825625"/>
            <a:ext cx="9471561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72551" y="6311900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Dielman</a:t>
            </a:r>
            <a:r>
              <a:rPr lang="en-US" sz="1000" dirty="0"/>
              <a:t> et al 2016</a:t>
            </a:r>
          </a:p>
        </p:txBody>
      </p:sp>
    </p:spTree>
    <p:extLst>
      <p:ext uri="{BB962C8B-B14F-4D97-AF65-F5344CB8AC3E}">
        <p14:creationId xmlns:p14="http://schemas.microsoft.com/office/powerpoint/2010/main" val="3206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72" y="1450785"/>
            <a:ext cx="10999466" cy="49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</a:t>
            </a:r>
            <a:r>
              <a:rPr lang="en-US" dirty="0" smtClean="0"/>
              <a:t>Expenditures (Preston Curve)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7" y="1825625"/>
            <a:ext cx="10452346" cy="50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Question?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the problem Big Pharma? Is it too many hospital administrators? Is it predatory nursing facilities?</a:t>
            </a:r>
          </a:p>
          <a:p>
            <a:endParaRPr lang="en-US" dirty="0"/>
          </a:p>
          <a:p>
            <a:r>
              <a:rPr lang="en-US" dirty="0"/>
              <a:t>In a broad sense, who is driving health care costs?</a:t>
            </a:r>
          </a:p>
          <a:p>
            <a:endParaRPr lang="en-US" dirty="0"/>
          </a:p>
          <a:p>
            <a:r>
              <a:rPr lang="en-US" dirty="0"/>
              <a:t>How should insurance premiums be structured given the distribution of costs across age and sex?</a:t>
            </a:r>
          </a:p>
          <a:p>
            <a:endParaRPr lang="en-US" dirty="0"/>
          </a:p>
          <a:p>
            <a:r>
              <a:rPr lang="en-US" dirty="0"/>
              <a:t>Does Medicare cause Health Care Costs to grow among people aged 65 and up or does increasing illness cause Health Care Costs to grow in this population?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1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some say that health care in the united states </a:t>
            </a:r>
            <a:r>
              <a:rPr lang="en-US" i="1" dirty="0"/>
              <a:t>is</a:t>
            </a:r>
            <a:r>
              <a:rPr lang="en-US" dirty="0"/>
              <a:t> the best in the world?</a:t>
            </a:r>
          </a:p>
        </p:txBody>
      </p:sp>
    </p:spTree>
    <p:extLst>
      <p:ext uri="{BB962C8B-B14F-4D97-AF65-F5344CB8AC3E}">
        <p14:creationId xmlns:p14="http://schemas.microsoft.com/office/powerpoint/2010/main" val="90283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class!</a:t>
            </a:r>
          </a:p>
          <a:p>
            <a:r>
              <a:rPr lang="en-US" dirty="0" smtClean="0"/>
              <a:t>Introductions:</a:t>
            </a:r>
          </a:p>
          <a:p>
            <a:pPr lvl="1"/>
            <a:r>
              <a:rPr lang="en-US" dirty="0" smtClean="0"/>
              <a:t>What is your name and major?</a:t>
            </a:r>
          </a:p>
          <a:p>
            <a:pPr lvl="1"/>
            <a:r>
              <a:rPr lang="en-US" dirty="0" smtClean="0"/>
              <a:t>What is one, two, or three pieces of content (</a:t>
            </a:r>
            <a:r>
              <a:rPr lang="en-US" dirty="0" err="1" smtClean="0"/>
              <a:t>tv</a:t>
            </a:r>
            <a:r>
              <a:rPr lang="en-US" dirty="0" smtClean="0"/>
              <a:t> show</a:t>
            </a:r>
            <a:r>
              <a:rPr lang="en-US" dirty="0" smtClean="0"/>
              <a:t>, music, </a:t>
            </a:r>
            <a:r>
              <a:rPr lang="en-US" dirty="0" smtClean="0"/>
              <a:t>movie, book, podcast) that are explain something about you?</a:t>
            </a:r>
          </a:p>
          <a:p>
            <a:pPr lvl="1"/>
            <a:r>
              <a:rPr lang="en-US" dirty="0" smtClean="0"/>
              <a:t>What is your favorite animal (optional)?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some say that health care in the united states </a:t>
            </a:r>
            <a:r>
              <a:rPr lang="en-US" i="1" dirty="0"/>
              <a:t>is</a:t>
            </a:r>
            <a:r>
              <a:rPr lang="en-US" dirty="0"/>
              <a:t> the best in the world?</a:t>
            </a:r>
          </a:p>
          <a:p>
            <a:pPr lvl="1"/>
            <a:r>
              <a:rPr lang="en-US" dirty="0"/>
              <a:t>For those who can afford care, quality is often very high</a:t>
            </a:r>
          </a:p>
          <a:p>
            <a:pPr lvl="1"/>
            <a:r>
              <a:rPr lang="en-US" dirty="0"/>
              <a:t>US is leader in innovation and development</a:t>
            </a:r>
          </a:p>
          <a:p>
            <a:pPr lvl="1"/>
            <a:r>
              <a:rPr lang="en-US" dirty="0"/>
              <a:t>Inequality in disease risk is higher in US than other wealthy countries</a:t>
            </a:r>
          </a:p>
          <a:p>
            <a:pPr lvl="1"/>
            <a:r>
              <a:rPr lang="en-US" dirty="0"/>
              <a:t>US leads in some statistics such as cancer survival rates</a:t>
            </a:r>
          </a:p>
          <a:p>
            <a:pPr lvl="1"/>
            <a:r>
              <a:rPr lang="en-US" dirty="0"/>
              <a:t>About 40 percent of the world’s medical travelers—people who go abroad to obtain acute elective care—come to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61438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055"/>
            <a:ext cx="10515600" cy="1325563"/>
          </a:xfrm>
        </p:spPr>
        <p:txBody>
          <a:bodyPr/>
          <a:lstStyle/>
          <a:p>
            <a:r>
              <a:rPr lang="en-US" dirty="0" smtClean="0"/>
              <a:t>Hospital care in the US is (mostly) excellent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062886"/>
              </p:ext>
            </p:extLst>
          </p:nvPr>
        </p:nvGraphicFramePr>
        <p:xfrm>
          <a:off x="2376210" y="1303548"/>
          <a:ext cx="7439580" cy="4382028"/>
        </p:xfrm>
        <a:graphic>
          <a:graphicData uri="http://schemas.openxmlformats.org/drawingml/2006/table">
            <a:tbl>
              <a:tblPr/>
              <a:tblGrid>
                <a:gridCol w="1239930">
                  <a:extLst>
                    <a:ext uri="{9D8B030D-6E8A-4147-A177-3AD203B41FA5}">
                      <a16:colId xmlns:a16="http://schemas.microsoft.com/office/drawing/2014/main" val="1355642175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2032390380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3816025145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1467923704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1917722390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558212846"/>
                    </a:ext>
                  </a:extLst>
                </a:gridCol>
              </a:tblGrid>
              <a:tr h="634570">
                <a:tc gridSpan="6">
                  <a:txBody>
                    <a:bodyPr/>
                    <a:lstStyle/>
                    <a:p>
                      <a:r>
                        <a:rPr lang="en-US" sz="1800"/>
                        <a:t>Five-Year Survival Rates for Patients Diagnosed with Five Common Cancers in Seven Countries, 2005–2009</a:t>
                      </a:r>
                    </a:p>
                  </a:txBody>
                  <a:tcPr marL="90653" marR="90653" marT="45326" marB="45326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64422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Country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Female Breast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Colon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Lung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Prostate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Childhood Leukemia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4526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Canada*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85.8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62.8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17.3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90.6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4253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France**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86.9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59.8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13.6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90.5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5449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Germany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85.3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16.2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8799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Italy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63.2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87.7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60697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Japan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64.4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30.1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81.1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79490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United Kingdom*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81.1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53.8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83.2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26984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United States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88.6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18.7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97.2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87.7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0365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1" y="5685576"/>
            <a:ext cx="12004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Allemani</a:t>
            </a:r>
            <a:r>
              <a:rPr lang="en-US" dirty="0"/>
              <a:t>, Claudia, Tomohiro Matsuda, Veronica Di Carlo, Rhea </a:t>
            </a:r>
            <a:r>
              <a:rPr lang="en-US" dirty="0" err="1"/>
              <a:t>Harewood</a:t>
            </a:r>
            <a:r>
              <a:rPr lang="en-US" dirty="0"/>
              <a:t>, Melissa </a:t>
            </a:r>
            <a:r>
              <a:rPr lang="en-US" dirty="0" err="1"/>
              <a:t>Matz</a:t>
            </a:r>
            <a:r>
              <a:rPr lang="en-US" dirty="0"/>
              <a:t>, Maja </a:t>
            </a:r>
            <a:r>
              <a:rPr lang="en-US" dirty="0" err="1"/>
              <a:t>Nikšić</a:t>
            </a:r>
            <a:r>
              <a:rPr lang="en-US" dirty="0"/>
              <a:t>, Audrey Bonaventure et al. "Global surveillance of trends in cancer survival 2000–14 (CONCORD-3): analysis of individual records for 37 513 025 patients diagnosed with one of 18 cancers from 322 population-based registries in 71 countries." </a:t>
            </a:r>
            <a:r>
              <a:rPr lang="en-US" i="1" dirty="0"/>
              <a:t>The Lancet</a:t>
            </a:r>
            <a:r>
              <a:rPr lang="en-US" dirty="0"/>
              <a:t> 391, no. 10125 (2018): 1023-1075.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Health and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major driver of poor performance of US health outcomes is not the US health system (</a:t>
            </a:r>
            <a:r>
              <a:rPr lang="en-US" dirty="0" err="1" smtClean="0"/>
              <a:t>uninsurance</a:t>
            </a:r>
            <a:r>
              <a:rPr lang="en-US" dirty="0"/>
              <a:t> </a:t>
            </a:r>
            <a:r>
              <a:rPr lang="en-US" dirty="0" smtClean="0"/>
              <a:t>and under insurance leading to underutilization, hospital quality, number of physicians or nurses or hospital beds,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major driver of poor performance of US health outcomes is behavioral risk factors</a:t>
            </a:r>
          </a:p>
          <a:p>
            <a:endParaRPr lang="en-US" dirty="0"/>
          </a:p>
          <a:p>
            <a:r>
              <a:rPr lang="en-US" dirty="0" smtClean="0"/>
              <a:t>Note: While this class is not focusing on the high cost of care, drivers of high expenditures in the US include utilization, administrative costs, utilization intensity, and prices</a:t>
            </a:r>
          </a:p>
          <a:p>
            <a:pPr lvl="1"/>
            <a:r>
              <a:rPr lang="en-US" dirty="0" smtClean="0"/>
              <a:t>Underlying poor population health in the US less important than these factors</a:t>
            </a:r>
          </a:p>
          <a:p>
            <a:r>
              <a:rPr lang="en-US" dirty="0"/>
              <a:t>https://vizhub.healthdata.org/gbd-compare/</a:t>
            </a:r>
          </a:p>
        </p:txBody>
      </p:sp>
    </p:spTree>
    <p:extLst>
      <p:ext uri="{BB962C8B-B14F-4D97-AF65-F5344CB8AC3E}">
        <p14:creationId xmlns:p14="http://schemas.microsoft.com/office/powerpoint/2010/main" val="2291280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" y="1690688"/>
            <a:ext cx="10833463" cy="103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2" t="4740" b="29031"/>
          <a:stretch/>
        </p:blipFill>
        <p:spPr bwMode="auto">
          <a:xfrm>
            <a:off x="8973094" y="365125"/>
            <a:ext cx="2420983" cy="65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3"/>
          <a:stretch/>
        </p:blipFill>
        <p:spPr bwMode="auto">
          <a:xfrm>
            <a:off x="560614" y="1471748"/>
            <a:ext cx="10833463" cy="52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2" t="4740" b="29031"/>
          <a:stretch/>
        </p:blipFill>
        <p:spPr bwMode="auto">
          <a:xfrm>
            <a:off x="8973094" y="365125"/>
            <a:ext cx="2420983" cy="65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– What’s happening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https://vizhub.healthdata.org/subnational/usa</a:t>
            </a:r>
          </a:p>
        </p:txBody>
      </p:sp>
    </p:spTree>
    <p:extLst>
      <p:ext uri="{BB962C8B-B14F-4D97-AF65-F5344CB8AC3E}">
        <p14:creationId xmlns:p14="http://schemas.microsoft.com/office/powerpoint/2010/main" val="2634224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and poverty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www.maxmasnick.com/media/2011-11-15-obesity_map/income_by_county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30" y="2060125"/>
            <a:ext cx="6124288" cy="388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maxmasnick.com/media/2011-11-15-obesity_map/obesity_by_county_lar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1844"/>
            <a:ext cx="5992667" cy="37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66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DC Obesity Tren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54" y="2324893"/>
            <a:ext cx="5238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68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www.census.gov/content/dam/Census/library/stories/2021/08/2020-united-states-population-more-racially-ethnically-diverse-than-2010-figure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8" y="1166984"/>
            <a:ext cx="7818784" cy="56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940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Fuchs, Victor R. "Major trends in the US health economy since 1950." </a:t>
            </a:r>
            <a:r>
              <a:rPr lang="en-US" i="1" dirty="0"/>
              <a:t>New England Journal of Medicine</a:t>
            </a:r>
            <a:r>
              <a:rPr lang="en-US" dirty="0"/>
              <a:t> 366, no. 11 (2012): 973-977.</a:t>
            </a:r>
          </a:p>
          <a:p>
            <a:r>
              <a:rPr lang="en-US" dirty="0" err="1"/>
              <a:t>Dieleman</a:t>
            </a:r>
            <a:r>
              <a:rPr lang="en-US" dirty="0"/>
              <a:t>, Joseph L., et al. "US spending on personal health care and public health, 1996-2013." </a:t>
            </a:r>
            <a:r>
              <a:rPr lang="en-US" i="1" dirty="0" err="1"/>
              <a:t>Jama</a:t>
            </a:r>
            <a:r>
              <a:rPr lang="en-US" dirty="0"/>
              <a:t> 316.24 (2016): 2627-2646</a:t>
            </a:r>
            <a:r>
              <a:rPr lang="en-US" dirty="0" smtClean="0"/>
              <a:t>.</a:t>
            </a:r>
          </a:p>
          <a:p>
            <a:r>
              <a:rPr lang="en-US" dirty="0"/>
              <a:t>Indicators, O. E. C. D. "Health at a Glance 2017." </a:t>
            </a:r>
            <a:r>
              <a:rPr lang="en-US" i="1" dirty="0"/>
              <a:t>OECD Indicators, OECD Publishing, Paris. </a:t>
            </a:r>
            <a:r>
              <a:rPr lang="en-US" i="1" dirty="0">
                <a:hlinkClick r:id="rId2"/>
              </a:rPr>
              <a:t>https://read.oecd-ilibrary.org/social-issues-migration-health/health-at-a-glance-2017_health_glance-2017-en#page1</a:t>
            </a:r>
            <a:endParaRPr lang="en-US" i="1" dirty="0"/>
          </a:p>
          <a:p>
            <a:r>
              <a:rPr lang="en-US" dirty="0" err="1"/>
              <a:t>Karimkhani</a:t>
            </a:r>
            <a:r>
              <a:rPr lang="en-US" dirty="0"/>
              <a:t>, </a:t>
            </a:r>
            <a:r>
              <a:rPr lang="en-US" dirty="0" err="1"/>
              <a:t>Chante</a:t>
            </a:r>
            <a:r>
              <a:rPr lang="en-US" dirty="0"/>
              <a:t>, Robert P. </a:t>
            </a:r>
            <a:r>
              <a:rPr lang="en-US" dirty="0" err="1"/>
              <a:t>Dellavalle</a:t>
            </a:r>
            <a:r>
              <a:rPr lang="en-US" dirty="0"/>
              <a:t>, Luc E. </a:t>
            </a:r>
            <a:r>
              <a:rPr lang="en-US" dirty="0" err="1"/>
              <a:t>Coffeng</a:t>
            </a:r>
            <a:r>
              <a:rPr lang="en-US" dirty="0"/>
              <a:t>, Carsten </a:t>
            </a:r>
            <a:r>
              <a:rPr lang="en-US" dirty="0" err="1"/>
              <a:t>Flohr</a:t>
            </a:r>
            <a:r>
              <a:rPr lang="en-US" dirty="0"/>
              <a:t>, Roderick J. Hay, </a:t>
            </a:r>
            <a:r>
              <a:rPr lang="en-US" dirty="0" err="1"/>
              <a:t>Sinéad</a:t>
            </a:r>
            <a:r>
              <a:rPr lang="en-US" dirty="0"/>
              <a:t> M. </a:t>
            </a:r>
            <a:r>
              <a:rPr lang="en-US" dirty="0" err="1"/>
              <a:t>Langan</a:t>
            </a:r>
            <a:r>
              <a:rPr lang="en-US" dirty="0"/>
              <a:t>, Elaine O. </a:t>
            </a:r>
            <a:r>
              <a:rPr lang="en-US" dirty="0" err="1"/>
              <a:t>Nsoesie</a:t>
            </a:r>
            <a:r>
              <a:rPr lang="en-US" dirty="0"/>
              <a:t> et al. "Global skin disease morbidity and mortality: an update from the global burden of disease study 2013." </a:t>
            </a:r>
            <a:r>
              <a:rPr lang="en-US" i="1" dirty="0"/>
              <a:t>JAMA dermatology</a:t>
            </a:r>
            <a:r>
              <a:rPr lang="en-US" dirty="0"/>
              <a:t> 153, no. 5 (2017): 406-412.</a:t>
            </a:r>
          </a:p>
          <a:p>
            <a:r>
              <a:rPr lang="en-US" smtClean="0"/>
              <a:t>IHME </a:t>
            </a:r>
            <a:r>
              <a:rPr lang="en-US" dirty="0"/>
              <a:t>Data Visualizations: </a:t>
            </a:r>
            <a:r>
              <a:rPr lang="en-US" dirty="0">
                <a:hlinkClick r:id="rId3"/>
              </a:rPr>
              <a:t>https://vizhub.healthdata.org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0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Class organization</a:t>
            </a:r>
          </a:p>
          <a:p>
            <a:pPr lvl="1"/>
            <a:r>
              <a:rPr lang="en-US" dirty="0" smtClean="0"/>
              <a:t>Homework (10 points each)</a:t>
            </a:r>
          </a:p>
          <a:p>
            <a:pPr lvl="2"/>
            <a:r>
              <a:rPr lang="en-US" dirty="0" smtClean="0"/>
              <a:t>Due on Wednesdays?</a:t>
            </a:r>
          </a:p>
          <a:p>
            <a:pPr lvl="3"/>
            <a:r>
              <a:rPr lang="en-US" dirty="0" smtClean="0"/>
              <a:t>One week grace period</a:t>
            </a:r>
          </a:p>
          <a:p>
            <a:pPr lvl="3"/>
            <a:r>
              <a:rPr lang="en-US" dirty="0" smtClean="0"/>
              <a:t>After one week, one point will be deducted</a:t>
            </a:r>
          </a:p>
          <a:p>
            <a:pPr lvl="1"/>
            <a:r>
              <a:rPr lang="en-US" dirty="0" smtClean="0"/>
              <a:t>Quizzes/Discussion points? </a:t>
            </a:r>
            <a:r>
              <a:rPr lang="en-US" dirty="0" smtClean="0"/>
              <a:t>(10 points each)</a:t>
            </a:r>
          </a:p>
          <a:p>
            <a:pPr lvl="2"/>
            <a:r>
              <a:rPr lang="en-US" dirty="0" smtClean="0"/>
              <a:t>About once a week</a:t>
            </a:r>
          </a:p>
          <a:p>
            <a:pPr lvl="2"/>
            <a:r>
              <a:rPr lang="en-US" dirty="0" smtClean="0"/>
              <a:t>Open note/open internet/open friend</a:t>
            </a:r>
          </a:p>
          <a:p>
            <a:pPr lvl="1"/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Discussions</a:t>
            </a:r>
          </a:p>
          <a:p>
            <a:pPr lvl="2"/>
            <a:r>
              <a:rPr lang="en-US" dirty="0" smtClean="0"/>
              <a:t>Google Docs sign ups</a:t>
            </a:r>
          </a:p>
          <a:p>
            <a:pPr lvl="1"/>
            <a:r>
              <a:rPr lang="en-US" dirty="0" smtClean="0"/>
              <a:t>Midterm</a:t>
            </a:r>
          </a:p>
          <a:p>
            <a:pPr lvl="2"/>
            <a:r>
              <a:rPr lang="en-US" dirty="0" smtClean="0"/>
              <a:t>Online</a:t>
            </a:r>
            <a:endParaRPr lang="en-US" dirty="0" smtClean="0"/>
          </a:p>
          <a:p>
            <a:pPr lvl="1"/>
            <a:r>
              <a:rPr lang="en-US" dirty="0" smtClean="0"/>
              <a:t>Final Paper</a:t>
            </a:r>
          </a:p>
          <a:p>
            <a:pPr lvl="2"/>
            <a:r>
              <a:rPr lang="en-US" dirty="0" smtClean="0"/>
              <a:t>Presentation option</a:t>
            </a:r>
          </a:p>
          <a:p>
            <a:pPr lvl="1"/>
            <a:r>
              <a:rPr lang="en-US" dirty="0" smtClean="0"/>
              <a:t>Final Exam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normal days may be your patients’ worst days</a:t>
            </a:r>
          </a:p>
          <a:p>
            <a:r>
              <a:rPr lang="en-US" dirty="0" smtClean="0"/>
              <a:t>Your job is to manage crises</a:t>
            </a:r>
          </a:p>
          <a:p>
            <a:pPr lvl="1"/>
            <a:r>
              <a:rPr lang="en-US" dirty="0" smtClean="0"/>
              <a:t>Pandemics, overburdened facilities, cost overruns and revenue shortfalls, uninsured patients, mental illness in patients and fellow staff/</a:t>
            </a:r>
            <a:r>
              <a:rPr lang="en-US" dirty="0" err="1" smtClean="0"/>
              <a:t>prividers</a:t>
            </a:r>
            <a:endParaRPr lang="en-US" dirty="0" smtClean="0"/>
          </a:p>
          <a:p>
            <a:r>
              <a:rPr lang="en-US" dirty="0" smtClean="0"/>
              <a:t>There will be a pandemic or near pandemic most years</a:t>
            </a:r>
          </a:p>
          <a:p>
            <a:r>
              <a:rPr lang="en-US" dirty="0" smtClean="0"/>
              <a:t>There will be major shifts in the financing, regulations, and/or organizational structure of health care in your area/state/region most decades if not more often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and Social Issues in Health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in managing clinical health provision spaces</a:t>
            </a:r>
          </a:p>
          <a:p>
            <a:pPr lvl="1"/>
            <a:r>
              <a:rPr lang="en-US" dirty="0" smtClean="0"/>
              <a:t>Providers, staff, patients</a:t>
            </a:r>
          </a:p>
          <a:p>
            <a:pPr lvl="1"/>
            <a:r>
              <a:rPr lang="en-US" dirty="0" smtClean="0"/>
              <a:t>Patient activism</a:t>
            </a:r>
          </a:p>
          <a:p>
            <a:pPr lvl="1"/>
            <a:r>
              <a:rPr lang="en-US" dirty="0" err="1" smtClean="0"/>
              <a:t>Hotelling</a:t>
            </a:r>
            <a:endParaRPr lang="en-US" dirty="0" smtClean="0"/>
          </a:p>
          <a:p>
            <a:pPr lvl="1"/>
            <a:r>
              <a:rPr lang="en-US" dirty="0" smtClean="0"/>
              <a:t>Regulation</a:t>
            </a:r>
          </a:p>
          <a:p>
            <a:pPr lvl="1"/>
            <a:r>
              <a:rPr lang="en-US" dirty="0" smtClean="0"/>
              <a:t>Mental Health</a:t>
            </a:r>
          </a:p>
          <a:p>
            <a:pPr lvl="1"/>
            <a:r>
              <a:rPr lang="en-US" dirty="0" smtClean="0"/>
              <a:t>Staffing and Care Shortages</a:t>
            </a:r>
          </a:p>
          <a:p>
            <a:pPr lvl="1"/>
            <a:r>
              <a:rPr lang="en-US" dirty="0" smtClean="0"/>
              <a:t>Women’s Health</a:t>
            </a:r>
          </a:p>
          <a:p>
            <a:pPr lvl="1"/>
            <a:r>
              <a:rPr lang="en-US" dirty="0" smtClean="0"/>
              <a:t>Obesity</a:t>
            </a:r>
          </a:p>
          <a:p>
            <a:pPr lvl="1"/>
            <a:r>
              <a:rPr lang="en-US" dirty="0" smtClean="0"/>
              <a:t>Policy and politics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particular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Week 1: Epidemiology</a:t>
            </a:r>
          </a:p>
          <a:p>
            <a:r>
              <a:rPr lang="en-US" dirty="0"/>
              <a:t>Week </a:t>
            </a:r>
            <a:r>
              <a:rPr lang="en-US" dirty="0" smtClean="0"/>
              <a:t>2: Pandemics (AIDS, </a:t>
            </a:r>
            <a:r>
              <a:rPr lang="en-US" dirty="0" err="1" smtClean="0"/>
              <a:t>Covid</a:t>
            </a:r>
            <a:r>
              <a:rPr lang="en-US" dirty="0" smtClean="0"/>
              <a:t>)</a:t>
            </a:r>
          </a:p>
          <a:p>
            <a:r>
              <a:rPr lang="en-US" dirty="0"/>
              <a:t>Week </a:t>
            </a:r>
            <a:r>
              <a:rPr lang="en-US" dirty="0" smtClean="0"/>
              <a:t>3: Cancer</a:t>
            </a:r>
            <a:endParaRPr lang="en-US" dirty="0"/>
          </a:p>
          <a:p>
            <a:r>
              <a:rPr lang="en-US" dirty="0"/>
              <a:t>Week </a:t>
            </a:r>
            <a:r>
              <a:rPr lang="en-US" dirty="0" smtClean="0"/>
              <a:t>4: Dementia and Alzheimer's</a:t>
            </a:r>
            <a:endParaRPr lang="en-US" dirty="0"/>
          </a:p>
          <a:p>
            <a:r>
              <a:rPr lang="en-US" dirty="0"/>
              <a:t>Week </a:t>
            </a:r>
            <a:r>
              <a:rPr lang="en-US" dirty="0" smtClean="0"/>
              <a:t>5: Hard to Diagnose Diseases (Celiac, IBS, Lyme, Chronic Fatigue, Endometriosis, …)</a:t>
            </a:r>
            <a:endParaRPr lang="en-US" dirty="0"/>
          </a:p>
          <a:p>
            <a:r>
              <a:rPr lang="en-US" dirty="0" smtClean="0"/>
              <a:t>Week 6: Heart Disease, Stroke, and Diabetes</a:t>
            </a:r>
            <a:endParaRPr lang="en-US" dirty="0"/>
          </a:p>
          <a:p>
            <a:r>
              <a:rPr lang="en-US" dirty="0"/>
              <a:t>Week </a:t>
            </a:r>
            <a:r>
              <a:rPr lang="en-US" dirty="0" smtClean="0"/>
              <a:t>7: Pre- and post-care patient interactions, adherence, managed care</a:t>
            </a:r>
            <a:endParaRPr lang="en-US" dirty="0"/>
          </a:p>
          <a:p>
            <a:r>
              <a:rPr lang="en-US" dirty="0"/>
              <a:t>Week </a:t>
            </a:r>
            <a:r>
              <a:rPr lang="en-US" dirty="0" smtClean="0"/>
              <a:t>8: Wellness Plans, Long Term Care</a:t>
            </a:r>
            <a:endParaRPr lang="en-US" dirty="0"/>
          </a:p>
          <a:p>
            <a:r>
              <a:rPr lang="en-US" dirty="0"/>
              <a:t>Week </a:t>
            </a:r>
            <a:r>
              <a:rPr lang="en-US" dirty="0" smtClean="0"/>
              <a:t>9: Mental Health (suicide, violence, drug abuse)</a:t>
            </a:r>
            <a:endParaRPr lang="en-US" dirty="0"/>
          </a:p>
          <a:p>
            <a:r>
              <a:rPr lang="en-US" dirty="0"/>
              <a:t>Week </a:t>
            </a:r>
            <a:r>
              <a:rPr lang="en-US" dirty="0" smtClean="0"/>
              <a:t>10: Women’s Health (Maternity Care, Abortion Care)</a:t>
            </a:r>
            <a:endParaRPr lang="en-US" dirty="0"/>
          </a:p>
          <a:p>
            <a:r>
              <a:rPr lang="en-US" dirty="0"/>
              <a:t>Week </a:t>
            </a:r>
            <a:r>
              <a:rPr lang="en-US" dirty="0" smtClean="0"/>
              <a:t>11: Nursing and Staffing (Shortage, Education, Travel Nursing, Expanding Roles, Abuse)</a:t>
            </a:r>
            <a:endParaRPr lang="en-US" dirty="0"/>
          </a:p>
          <a:p>
            <a:r>
              <a:rPr lang="en-US" dirty="0"/>
              <a:t>Week </a:t>
            </a:r>
            <a:r>
              <a:rPr lang="en-US" dirty="0" smtClean="0"/>
              <a:t>12: Obesity (Food, Bariatric Surgery, and </a:t>
            </a:r>
            <a:r>
              <a:rPr lang="en-US" dirty="0" err="1" smtClean="0"/>
              <a:t>Ozempic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4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Mortality Rate: deaths per year </a:t>
            </a:r>
            <a:r>
              <a:rPr lang="en-US" dirty="0" smtClean="0"/>
              <a:t>usually per </a:t>
            </a:r>
            <a:r>
              <a:rPr lang="en-US" dirty="0"/>
              <a:t>100,000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Morbidity: illness, measured also as a rate per 100,000</a:t>
            </a:r>
            <a:endParaRPr lang="en-US" dirty="0"/>
          </a:p>
          <a:p>
            <a:endParaRPr lang="en-US" dirty="0"/>
          </a:p>
          <a:p>
            <a:r>
              <a:rPr lang="en-US" dirty="0"/>
              <a:t>YLL: years of life lost to a disease</a:t>
            </a:r>
          </a:p>
          <a:p>
            <a:endParaRPr lang="en-US" dirty="0"/>
          </a:p>
          <a:p>
            <a:r>
              <a:rPr lang="en-US" dirty="0"/>
              <a:t>DALY/QALY: sum of YLL and years of life lived with a disability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US Health </a:t>
            </a:r>
            <a:r>
              <a:rPr lang="en-US" dirty="0">
                <a:solidFill>
                  <a:schemeClr val="bg2"/>
                </a:solidFill>
              </a:rPr>
              <a:t>and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Health:</a:t>
            </a:r>
          </a:p>
          <a:p>
            <a:pPr lvl="1"/>
            <a:r>
              <a:rPr lang="en-US" dirty="0"/>
              <a:t>https://vizhub.healthdata.org/gbd-compare/</a:t>
            </a:r>
          </a:p>
          <a:p>
            <a:r>
              <a:rPr lang="en-US" dirty="0">
                <a:solidFill>
                  <a:schemeClr val="bg2"/>
                </a:solidFill>
              </a:rPr>
              <a:t>Health Expenditure: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the most disability?</a:t>
            </a:r>
          </a:p>
        </p:txBody>
      </p:sp>
    </p:spTree>
    <p:extLst>
      <p:ext uri="{BB962C8B-B14F-4D97-AF65-F5344CB8AC3E}">
        <p14:creationId xmlns:p14="http://schemas.microsoft.com/office/powerpoint/2010/main" val="35684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27115</TotalTime>
  <Words>1176</Words>
  <Application>Microsoft Office PowerPoint</Application>
  <PresentationFormat>Widescreen</PresentationFormat>
  <Paragraphs>180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HCMI 4448: Clinical and Social Issues in Health Care</vt:lpstr>
      <vt:lpstr>PowerPoint Presentation</vt:lpstr>
      <vt:lpstr>PowerPoint Presentation</vt:lpstr>
      <vt:lpstr>Health Providers</vt:lpstr>
      <vt:lpstr>Clinical and Social Issues in Health Topics</vt:lpstr>
      <vt:lpstr>In particular</vt:lpstr>
      <vt:lpstr>Measures of health</vt:lpstr>
      <vt:lpstr>Visualizing US Health and Health Expenditure</vt:lpstr>
      <vt:lpstr>Discussion Question</vt:lpstr>
      <vt:lpstr>PowerPoint Presentation</vt:lpstr>
      <vt:lpstr>Unpacking DALY cost of skin diseases by age</vt:lpstr>
      <vt:lpstr>Discussion Question</vt:lpstr>
      <vt:lpstr>PowerPoint Presentation</vt:lpstr>
      <vt:lpstr>Visualizing US Health and Health Expenditure</vt:lpstr>
      <vt:lpstr>Health Care Costs by Age, Sex, and Disease</vt:lpstr>
      <vt:lpstr>Comparing National Health Expenditures</vt:lpstr>
      <vt:lpstr>Comparing National Health Expenditures (Preston Curve)</vt:lpstr>
      <vt:lpstr>Unresolved Question?</vt:lpstr>
      <vt:lpstr>Discussion question</vt:lpstr>
      <vt:lpstr>Discussion question</vt:lpstr>
      <vt:lpstr>Hospital care in the US is (mostly) excellent</vt:lpstr>
      <vt:lpstr>Population Health and Risk Factors</vt:lpstr>
      <vt:lpstr>Risk Factors</vt:lpstr>
      <vt:lpstr>Risk Factors</vt:lpstr>
      <vt:lpstr>Discussion – What’s happening here?</vt:lpstr>
      <vt:lpstr>Obesity and poverty</vt:lpstr>
      <vt:lpstr>Obesity trends</vt:lpstr>
      <vt:lpstr>Race</vt:lpstr>
      <vt:lpstr>Sources: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54</cp:revision>
  <dcterms:created xsi:type="dcterms:W3CDTF">2018-08-26T19:46:47Z</dcterms:created>
  <dcterms:modified xsi:type="dcterms:W3CDTF">2024-01-17T22:01:47Z</dcterms:modified>
</cp:coreProperties>
</file>