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2"/>
  </p:notesMasterIdLst>
  <p:sldIdLst>
    <p:sldId id="256" r:id="rId5"/>
    <p:sldId id="332" r:id="rId6"/>
    <p:sldId id="318" r:id="rId7"/>
    <p:sldId id="319" r:id="rId8"/>
    <p:sldId id="320" r:id="rId9"/>
    <p:sldId id="321" r:id="rId10"/>
    <p:sldId id="323" r:id="rId11"/>
    <p:sldId id="322" r:id="rId12"/>
    <p:sldId id="324" r:id="rId13"/>
    <p:sldId id="325" r:id="rId14"/>
    <p:sldId id="306" r:id="rId15"/>
    <p:sldId id="326" r:id="rId16"/>
    <p:sldId id="327" r:id="rId17"/>
    <p:sldId id="328" r:id="rId18"/>
    <p:sldId id="329" r:id="rId19"/>
    <p:sldId id="330" r:id="rId20"/>
    <p:sldId id="307" r:id="rId21"/>
    <p:sldId id="308" r:id="rId22"/>
    <p:sldId id="309" r:id="rId23"/>
    <p:sldId id="310" r:id="rId24"/>
    <p:sldId id="311" r:id="rId25"/>
    <p:sldId id="313" r:id="rId26"/>
    <p:sldId id="314" r:id="rId27"/>
    <p:sldId id="315" r:id="rId28"/>
    <p:sldId id="316" r:id="rId29"/>
    <p:sldId id="331" r:id="rId30"/>
    <p:sldId id="317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9" autoAdjust="0"/>
    <p:restoredTop sz="96261" autoAdjust="0"/>
  </p:normalViewPr>
  <p:slideViewPr>
    <p:cSldViewPr snapToGrid="0">
      <p:cViewPr varScale="1">
        <p:scale>
          <a:sx n="106" d="100"/>
          <a:sy n="106" d="100"/>
        </p:scale>
        <p:origin x="120" y="114"/>
      </p:cViewPr>
      <p:guideLst/>
    </p:cSldViewPr>
  </p:slideViewPr>
  <p:outlineViewPr>
    <p:cViewPr>
      <p:scale>
        <a:sx n="33" d="100"/>
        <a:sy n="33" d="100"/>
      </p:scale>
      <p:origin x="0" y="-448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77DB25-68F1-4DC4-BC5D-182921833936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BBA8D2-1AEF-4947-B0D7-2D37BC7C2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081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https://www.ncbi.nlm.nih.gov/pmc/articles/PMC6886728/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BA8D2-1AEF-4947-B0D7-2D37BC7C21B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654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624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300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574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51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384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371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660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753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081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380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528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49735-988B-45E5-827E-09C983918F5F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343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hane@uconn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shane@uconn.edu" TargetMode="Externa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HCMI </a:t>
            </a:r>
            <a:r>
              <a:rPr lang="en-US" dirty="0" smtClean="0"/>
              <a:t>4448: Clinical and Social Issues in Health Care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Busn</a:t>
            </a:r>
            <a:r>
              <a:rPr lang="en-US" dirty="0" smtClean="0"/>
              <a:t> 203: Wed 6:00 PM – 8:50 PM</a:t>
            </a:r>
            <a:endParaRPr lang="en-US" dirty="0"/>
          </a:p>
          <a:p>
            <a:r>
              <a:rPr lang="en-US" dirty="0"/>
              <a:t>Shane Murphy – </a:t>
            </a:r>
            <a:r>
              <a:rPr lang="en-US" dirty="0">
                <a:hlinkClick r:id="rId2"/>
              </a:rPr>
              <a:t>shane@uconn.edu</a:t>
            </a:r>
            <a:endParaRPr lang="en-US" dirty="0"/>
          </a:p>
          <a:p>
            <a:r>
              <a:rPr lang="en-US" dirty="0"/>
              <a:t>Office Hours: </a:t>
            </a:r>
            <a:r>
              <a:rPr lang="en-US" dirty="0" smtClean="0"/>
              <a:t>Wed 4:00 PM – 6:00 PM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51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Broader Themes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Systematic Review/Literature Review</a:t>
            </a:r>
          </a:p>
          <a:p>
            <a:endParaRPr lang="en-US" dirty="0" smtClean="0"/>
          </a:p>
          <a:p>
            <a:pPr lvl="1"/>
            <a:r>
              <a:rPr lang="en-US" dirty="0" err="1" smtClean="0"/>
              <a:t>Zadeh</a:t>
            </a:r>
            <a:r>
              <a:rPr lang="en-US" dirty="0"/>
              <a:t>, Rana </a:t>
            </a:r>
            <a:r>
              <a:rPr lang="en-US" dirty="0" err="1"/>
              <a:t>Sagha</a:t>
            </a:r>
            <a:r>
              <a:rPr lang="en-US" dirty="0"/>
              <a:t>, Paul </a:t>
            </a:r>
            <a:r>
              <a:rPr lang="en-US" dirty="0" err="1"/>
              <a:t>Eshelman</a:t>
            </a:r>
            <a:r>
              <a:rPr lang="en-US" dirty="0"/>
              <a:t>, Judith </a:t>
            </a:r>
            <a:r>
              <a:rPr lang="en-US" dirty="0" err="1"/>
              <a:t>Setla</a:t>
            </a:r>
            <a:r>
              <a:rPr lang="en-US" dirty="0"/>
              <a:t>, Laura Kennedy, Emily Hon, and </a:t>
            </a:r>
            <a:r>
              <a:rPr lang="en-US" dirty="0" err="1"/>
              <a:t>Aleksa</a:t>
            </a:r>
            <a:r>
              <a:rPr lang="en-US" dirty="0"/>
              <a:t> </a:t>
            </a:r>
            <a:r>
              <a:rPr lang="en-US" dirty="0" err="1"/>
              <a:t>Basara</a:t>
            </a:r>
            <a:r>
              <a:rPr lang="en-US" dirty="0"/>
              <a:t>. "Environmental design for end-of-life care: An integrative review on improving the quality of life and managing symptoms for patients in institutional settings." </a:t>
            </a:r>
            <a:r>
              <a:rPr lang="en-US" i="1" dirty="0"/>
              <a:t>Journal of pain and symptom management</a:t>
            </a:r>
            <a:r>
              <a:rPr lang="en-US" dirty="0"/>
              <a:t> 55, no. 3 (2018): 1018-1034.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8615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Large sample size – large N</a:t>
            </a:r>
          </a:p>
          <a:p>
            <a:pPr lvl="1"/>
            <a:r>
              <a:rPr lang="en-US" dirty="0" smtClean="0"/>
              <a:t>Data is limited information from is large groups of people</a:t>
            </a:r>
          </a:p>
          <a:p>
            <a:pPr lvl="2"/>
            <a:r>
              <a:rPr lang="en-US" dirty="0" smtClean="0"/>
              <a:t>Survey (including diaries)</a:t>
            </a:r>
          </a:p>
          <a:p>
            <a:pPr lvl="2"/>
            <a:r>
              <a:rPr lang="en-US" dirty="0" smtClean="0"/>
              <a:t>Census</a:t>
            </a:r>
          </a:p>
          <a:p>
            <a:r>
              <a:rPr lang="en-US" dirty="0" smtClean="0"/>
              <a:t>Small sample size – small N</a:t>
            </a:r>
          </a:p>
          <a:p>
            <a:pPr lvl="1"/>
            <a:r>
              <a:rPr lang="en-US" dirty="0" smtClean="0"/>
              <a:t>Data is detailed information from limited group of people</a:t>
            </a:r>
          </a:p>
          <a:p>
            <a:pPr lvl="2"/>
            <a:r>
              <a:rPr lang="en-US" dirty="0" smtClean="0"/>
              <a:t>Interviews</a:t>
            </a:r>
          </a:p>
          <a:p>
            <a:pPr lvl="2"/>
            <a:r>
              <a:rPr lang="en-US" dirty="0" smtClean="0"/>
              <a:t>Ethnographies</a:t>
            </a:r>
          </a:p>
          <a:p>
            <a:pPr lvl="2"/>
            <a:r>
              <a:rPr lang="en-US" dirty="0" smtClean="0"/>
              <a:t>Case Studies</a:t>
            </a:r>
          </a:p>
          <a:p>
            <a:r>
              <a:rPr lang="en-US" dirty="0" smtClean="0"/>
              <a:t>Meta-analyses, systematic review, and literature review</a:t>
            </a:r>
          </a:p>
          <a:p>
            <a:pPr lvl="1"/>
            <a:r>
              <a:rPr lang="en-US" dirty="0" smtClean="0"/>
              <a:t>Data is existing literature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4092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Broader Themes: Social interaction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Four </a:t>
            </a:r>
            <a:r>
              <a:rPr lang="en-US" dirty="0"/>
              <a:t>types of </a:t>
            </a:r>
            <a:r>
              <a:rPr lang="en-US" dirty="0" smtClean="0"/>
              <a:t>interactions: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atient-to-family interaction</a:t>
            </a:r>
          </a:p>
          <a:p>
            <a:pPr lvl="2"/>
            <a:r>
              <a:rPr lang="en-US" dirty="0" smtClean="0"/>
              <a:t>Furniture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rofessional </a:t>
            </a:r>
            <a:r>
              <a:rPr lang="en-US" dirty="0"/>
              <a:t>caregiver-to-patient/family </a:t>
            </a:r>
            <a:r>
              <a:rPr lang="en-US" dirty="0" smtClean="0"/>
              <a:t>interaction</a:t>
            </a:r>
          </a:p>
          <a:p>
            <a:pPr lvl="2"/>
            <a:r>
              <a:rPr lang="en-US" dirty="0" smtClean="0"/>
              <a:t>Access to nurse station</a:t>
            </a:r>
          </a:p>
          <a:p>
            <a:pPr lvl="2"/>
            <a:r>
              <a:rPr lang="en-US" dirty="0" smtClean="0"/>
              <a:t>Ease of approach to patient</a:t>
            </a:r>
          </a:p>
          <a:p>
            <a:pPr lvl="2"/>
            <a:r>
              <a:rPr lang="en-US" dirty="0" smtClean="0"/>
              <a:t>Line of sight</a:t>
            </a:r>
          </a:p>
          <a:p>
            <a:pPr lvl="1"/>
            <a:r>
              <a:rPr lang="en-US" dirty="0" smtClean="0"/>
              <a:t>Patient-to-patient interaction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acility-to-community interaction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4553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Broader Themes: Distractions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Nature</a:t>
            </a:r>
          </a:p>
          <a:p>
            <a:pPr lvl="1"/>
            <a:r>
              <a:rPr lang="en-US" dirty="0" smtClean="0"/>
              <a:t>Windows</a:t>
            </a:r>
          </a:p>
          <a:p>
            <a:pPr lvl="1"/>
            <a:r>
              <a:rPr lang="en-US" dirty="0" smtClean="0"/>
              <a:t>Outdoor time</a:t>
            </a:r>
          </a:p>
          <a:p>
            <a:r>
              <a:rPr lang="en-US" dirty="0" smtClean="0"/>
              <a:t>Stimulation</a:t>
            </a:r>
          </a:p>
          <a:p>
            <a:pPr lvl="1"/>
            <a:r>
              <a:rPr lang="en-US" dirty="0" smtClean="0"/>
              <a:t>Color</a:t>
            </a:r>
          </a:p>
          <a:p>
            <a:pPr lvl="1"/>
            <a:r>
              <a:rPr lang="en-US" dirty="0" smtClean="0"/>
              <a:t>Art</a:t>
            </a:r>
          </a:p>
          <a:p>
            <a:pPr lvl="1"/>
            <a:r>
              <a:rPr lang="en-US" dirty="0" smtClean="0"/>
              <a:t>Music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cent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4759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Broader Themes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Privacy</a:t>
            </a:r>
          </a:p>
          <a:p>
            <a:r>
              <a:rPr lang="en-US" dirty="0" smtClean="0"/>
              <a:t>Home-like environment</a:t>
            </a:r>
          </a:p>
          <a:p>
            <a:pPr lvl="1"/>
            <a:r>
              <a:rPr lang="en-US" dirty="0" smtClean="0"/>
              <a:t>Hiding equipment</a:t>
            </a:r>
          </a:p>
          <a:p>
            <a:pPr lvl="1"/>
            <a:r>
              <a:rPr lang="en-US" dirty="0" smtClean="0"/>
              <a:t>Furniture</a:t>
            </a:r>
          </a:p>
          <a:p>
            <a:pPr lvl="1"/>
            <a:r>
              <a:rPr lang="en-US" dirty="0" smtClean="0"/>
              <a:t>Patient’s personal goods</a:t>
            </a:r>
          </a:p>
          <a:p>
            <a:r>
              <a:rPr lang="en-US" dirty="0" smtClean="0"/>
              <a:t>Optimization of ambient environment</a:t>
            </a:r>
          </a:p>
          <a:p>
            <a:pPr lvl="1"/>
            <a:r>
              <a:rPr lang="en-US" dirty="0" smtClean="0"/>
              <a:t>Acoustics</a:t>
            </a:r>
          </a:p>
          <a:p>
            <a:pPr lvl="2"/>
            <a:r>
              <a:rPr lang="en-US" dirty="0" smtClean="0"/>
              <a:t>White noise</a:t>
            </a:r>
          </a:p>
          <a:p>
            <a:pPr lvl="2"/>
            <a:r>
              <a:rPr lang="en-US" dirty="0" smtClean="0"/>
              <a:t>Relaxing music</a:t>
            </a:r>
          </a:p>
          <a:p>
            <a:pPr lvl="1"/>
            <a:r>
              <a:rPr lang="en-US" dirty="0" smtClean="0"/>
              <a:t>Temperature</a:t>
            </a:r>
          </a:p>
          <a:p>
            <a:pPr lvl="2"/>
            <a:r>
              <a:rPr lang="en-US" dirty="0" smtClean="0"/>
              <a:t>High temperature more dangerous</a:t>
            </a:r>
          </a:p>
          <a:p>
            <a:pPr lvl="1"/>
            <a:r>
              <a:rPr lang="en-US" dirty="0" smtClean="0"/>
              <a:t>Lights</a:t>
            </a:r>
          </a:p>
          <a:p>
            <a:pPr lvl="2"/>
            <a:r>
              <a:rPr lang="en-US" dirty="0" smtClean="0"/>
              <a:t>Melatonin and cortisol</a:t>
            </a:r>
          </a:p>
          <a:p>
            <a:pPr lvl="2"/>
            <a:r>
              <a:rPr lang="en-US" dirty="0" smtClean="0"/>
              <a:t>Reduce glare</a:t>
            </a:r>
          </a:p>
          <a:p>
            <a:pPr lvl="2"/>
            <a:r>
              <a:rPr lang="en-US" dirty="0" smtClean="0"/>
              <a:t>Natural light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2591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makes for a good care center?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1643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HCMI </a:t>
            </a:r>
            <a:r>
              <a:rPr lang="en-US" dirty="0" smtClean="0"/>
              <a:t>4448: Clinical and Social Issues in Health Care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Busn</a:t>
            </a:r>
            <a:r>
              <a:rPr lang="en-US" dirty="0" smtClean="0"/>
              <a:t> 203: Wed 6:00 PM – 8:50 PM</a:t>
            </a:r>
            <a:endParaRPr lang="en-US" dirty="0"/>
          </a:p>
          <a:p>
            <a:r>
              <a:rPr lang="en-US" dirty="0"/>
              <a:t>Shane Murphy – </a:t>
            </a:r>
            <a:r>
              <a:rPr lang="en-US" dirty="0">
                <a:hlinkClick r:id="rId2"/>
              </a:rPr>
              <a:t>shane@uconn.edu</a:t>
            </a:r>
            <a:endParaRPr lang="en-US" dirty="0"/>
          </a:p>
          <a:p>
            <a:r>
              <a:rPr lang="en-US" dirty="0"/>
              <a:t>Office Hours: </a:t>
            </a:r>
            <a:r>
              <a:rPr lang="en-US" dirty="0" smtClean="0"/>
              <a:t>Wed 4:00 PM – 6:00 PM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856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Palliative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Focus on providing relief from symptoms and stress of illness</a:t>
            </a:r>
          </a:p>
          <a:p>
            <a:pPr lvl="1"/>
            <a:r>
              <a:rPr lang="en-US" dirty="0" smtClean="0"/>
              <a:t>Quality of life</a:t>
            </a:r>
          </a:p>
          <a:p>
            <a:pPr lvl="1"/>
            <a:r>
              <a:rPr lang="en-US" dirty="0" smtClean="0"/>
              <a:t>Values of patient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298186"/>
              </p:ext>
            </p:extLst>
          </p:nvPr>
        </p:nvGraphicFramePr>
        <p:xfrm>
          <a:off x="2225300" y="3800418"/>
          <a:ext cx="6248400" cy="2766060"/>
        </p:xfrm>
        <a:graphic>
          <a:graphicData uri="http://schemas.openxmlformats.org/drawingml/2006/table">
            <a:tbl>
              <a:tblPr/>
              <a:tblGrid>
                <a:gridCol w="2082800">
                  <a:extLst>
                    <a:ext uri="{9D8B030D-6E8A-4147-A177-3AD203B41FA5}">
                      <a16:colId xmlns:a16="http://schemas.microsoft.com/office/drawing/2014/main" val="3059593627"/>
                    </a:ext>
                  </a:extLst>
                </a:gridCol>
                <a:gridCol w="2082800">
                  <a:extLst>
                    <a:ext uri="{9D8B030D-6E8A-4147-A177-3AD203B41FA5}">
                      <a16:colId xmlns:a16="http://schemas.microsoft.com/office/drawing/2014/main" val="1362800580"/>
                    </a:ext>
                  </a:extLst>
                </a:gridCol>
                <a:gridCol w="2082800">
                  <a:extLst>
                    <a:ext uri="{9D8B030D-6E8A-4147-A177-3AD203B41FA5}">
                      <a16:colId xmlns:a16="http://schemas.microsoft.com/office/drawing/2014/main" val="271268474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b="1">
                          <a:effectLst/>
                        </a:rPr>
                        <a:t>Symptom management</a:t>
                      </a: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>
                          <a:effectLst/>
                        </a:rPr>
                        <a:t>Psychosocial-spiritual support</a:t>
                      </a: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>
                          <a:effectLst/>
                        </a:rPr>
                        <a:t>Decision making</a:t>
                      </a: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426891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</a:rPr>
                        <a:t>Pain</a:t>
                      </a: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</a:rPr>
                        <a:t>Counseling</a:t>
                      </a: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</a:rPr>
                        <a:t>Prognostic awareness</a:t>
                      </a: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046647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</a:rPr>
                        <a:t>Nausea</a:t>
                      </a: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</a:rPr>
                        <a:t>Social work</a:t>
                      </a: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</a:rPr>
                        <a:t>Advance care planning</a:t>
                      </a: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108182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</a:rPr>
                        <a:t>Delirium</a:t>
                      </a: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</a:rPr>
                        <a:t>Pastoral care</a:t>
                      </a: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</a:rPr>
                        <a:t>Understanding of outcomes</a:t>
                      </a: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314524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</a:rPr>
                        <a:t>Fatigue anorexia</a:t>
                      </a: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</a:rPr>
                        <a:t>Caregiver support</a:t>
                      </a: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</a:rPr>
                        <a:t>Defining quality of life</a:t>
                      </a: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906229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</a:rPr>
                        <a:t>Anxiety depression</a:t>
                      </a: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</a:rPr>
                        <a:t>Bereavement</a:t>
                      </a: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effectLst/>
                        </a:rPr>
                        <a:t>Eliciting values and goals</a:t>
                      </a: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1128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3789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Teleology (purpose)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meaning of the rest of a dying patient’s life?</a:t>
            </a:r>
          </a:p>
          <a:p>
            <a:r>
              <a:rPr lang="en-US" dirty="0" smtClean="0"/>
              <a:t>What is it they value during that time?</a:t>
            </a:r>
          </a:p>
          <a:p>
            <a:r>
              <a:rPr lang="en-US" dirty="0" smtClean="0"/>
              <a:t>What activities and relationships are important to them?</a:t>
            </a:r>
          </a:p>
          <a:p>
            <a:endParaRPr lang="en-US" dirty="0" smtClean="0"/>
          </a:p>
          <a:p>
            <a:r>
              <a:rPr lang="en-US" dirty="0" smtClean="0"/>
              <a:t>PCPs often play key role, although MD and MSW/psychiatry specialists exist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0829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Advance care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892644" cy="4351338"/>
          </a:xfrm>
        </p:spPr>
        <p:txBody>
          <a:bodyPr/>
          <a:lstStyle/>
          <a:p>
            <a:r>
              <a:rPr lang="en-US" dirty="0" smtClean="0"/>
              <a:t>Advance directive</a:t>
            </a:r>
          </a:p>
          <a:p>
            <a:r>
              <a:rPr lang="en-US" dirty="0" smtClean="0"/>
              <a:t>Health care proxy</a:t>
            </a:r>
          </a:p>
          <a:p>
            <a:r>
              <a:rPr lang="en-US" dirty="0" smtClean="0"/>
              <a:t>Surrogate decision maker</a:t>
            </a:r>
          </a:p>
          <a:p>
            <a:endParaRPr lang="en-US" dirty="0"/>
          </a:p>
          <a:p>
            <a:r>
              <a:rPr lang="en-US" dirty="0" smtClean="0"/>
              <a:t>Benefits to early integration into patient care</a:t>
            </a:r>
          </a:p>
          <a:p>
            <a:pPr lvl="1"/>
            <a:r>
              <a:rPr lang="en-US" dirty="0" smtClean="0"/>
              <a:t>Not “brink-of-death care”</a:t>
            </a:r>
            <a:endParaRPr lang="en-US" dirty="0"/>
          </a:p>
        </p:txBody>
      </p:sp>
      <p:pic>
        <p:nvPicPr>
          <p:cNvPr id="2050" name="Picture 2" descr="https://ars.els-cdn.com/content/image/1-s2.0-S0025619616307637-gr1_lr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1318" y="3572633"/>
            <a:ext cx="6642388" cy="3285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5200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part 1: Personal 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4689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Hospice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1983 Medicare hospice benefit</a:t>
            </a:r>
          </a:p>
          <a:p>
            <a:r>
              <a:rPr lang="en-US" dirty="0" smtClean="0"/>
              <a:t>75% of hospice patients die at home</a:t>
            </a:r>
          </a:p>
          <a:p>
            <a:pPr lvl="1"/>
            <a:r>
              <a:rPr lang="en-US" dirty="0" smtClean="0"/>
              <a:t>vs 25% of all patients, although vast majority desire to die at home</a:t>
            </a:r>
          </a:p>
          <a:p>
            <a:r>
              <a:rPr lang="en-US" dirty="0" smtClean="0"/>
              <a:t>Team: Nurse, social worker, home health aids, chaplain, volunteers, Hospice medical director</a:t>
            </a:r>
          </a:p>
          <a:p>
            <a:r>
              <a:rPr lang="en-US" dirty="0"/>
              <a:t>4 levels: routine home care, general inpatient care, continuous </a:t>
            </a:r>
            <a:r>
              <a:rPr lang="en-US" dirty="0" smtClean="0"/>
              <a:t>care (8-24 hours), </a:t>
            </a:r>
            <a:r>
              <a:rPr lang="en-US" dirty="0"/>
              <a:t>and respite </a:t>
            </a:r>
            <a:r>
              <a:rPr lang="en-US" dirty="0" smtClean="0"/>
              <a:t>care</a:t>
            </a:r>
          </a:p>
          <a:p>
            <a:pPr lvl="1"/>
            <a:r>
              <a:rPr lang="en-US" dirty="0"/>
              <a:t>Hospice covers durable medical equipment, </a:t>
            </a:r>
            <a:r>
              <a:rPr lang="en-US" dirty="0" smtClean="0"/>
              <a:t>(hospital </a:t>
            </a:r>
            <a:r>
              <a:rPr lang="en-US" dirty="0"/>
              <a:t>bed, commode, and supplemental </a:t>
            </a:r>
            <a:r>
              <a:rPr lang="en-US" dirty="0" smtClean="0"/>
              <a:t>oxygen, medications </a:t>
            </a:r>
            <a:r>
              <a:rPr lang="en-US" dirty="0"/>
              <a:t>related to the hospice </a:t>
            </a:r>
            <a:r>
              <a:rPr lang="en-US" dirty="0" smtClean="0"/>
              <a:t>diagnosis, including </a:t>
            </a:r>
            <a:r>
              <a:rPr lang="en-US" dirty="0"/>
              <a:t>schedule II opioid </a:t>
            </a:r>
            <a:r>
              <a:rPr lang="en-US" dirty="0" smtClean="0"/>
              <a:t>analgesics</a:t>
            </a:r>
          </a:p>
          <a:p>
            <a:pPr lvl="1"/>
            <a:r>
              <a:rPr lang="en-US" dirty="0" smtClean="0"/>
              <a:t>Nurse on call</a:t>
            </a:r>
            <a:endParaRPr lang="en-US" dirty="0"/>
          </a:p>
          <a:p>
            <a:r>
              <a:rPr lang="en-US" dirty="0" smtClean="0"/>
              <a:t>Palliative care now defined separate from hospice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4619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Hospice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Patient expected to die with 6 months</a:t>
            </a:r>
          </a:p>
          <a:p>
            <a:pPr lvl="1"/>
            <a:r>
              <a:rPr lang="en-US" dirty="0" smtClean="0"/>
              <a:t>Recertification (90 days x2 then 60 days)</a:t>
            </a:r>
          </a:p>
          <a:p>
            <a:pPr lvl="1"/>
            <a:r>
              <a:rPr lang="en-US" dirty="0" smtClean="0"/>
              <a:t>Disenrollment possible</a:t>
            </a:r>
          </a:p>
          <a:p>
            <a:r>
              <a:rPr lang="en-US" dirty="0" smtClean="0"/>
              <a:t>Hospice only required to provide comfort-focused care</a:t>
            </a:r>
          </a:p>
          <a:p>
            <a:pPr lvl="1"/>
            <a:r>
              <a:rPr lang="en-US" dirty="0" smtClean="0"/>
              <a:t>Medicare hospice benefit requires forgoing of curative-only treatments</a:t>
            </a:r>
          </a:p>
          <a:p>
            <a:pPr lvl="1"/>
            <a:r>
              <a:rPr lang="en-US" dirty="0" smtClean="0"/>
              <a:t>How one lives vs how long one lives</a:t>
            </a:r>
          </a:p>
          <a:p>
            <a:r>
              <a:rPr lang="en-US" dirty="0" smtClean="0"/>
              <a:t>Palliative care phase can include conversations about hospice</a:t>
            </a:r>
          </a:p>
          <a:p>
            <a:r>
              <a:rPr lang="en-US" dirty="0" smtClean="0"/>
              <a:t>DNR order optional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3549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956018" cy="1325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Why don’t people transition to hospice?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en-US" dirty="0"/>
          </a:p>
        </p:txBody>
      </p:sp>
      <p:pic>
        <p:nvPicPr>
          <p:cNvPr id="5" name="Picture 2" descr="https://media.springernature.com/full/springer-static/image/art%3A10.1007%2Fs11606-010-1423-9/MediaObjects/11606_2010_1423_Figb_HTM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7759" y="0"/>
            <a:ext cx="5818360" cy="6901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42089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https://media.springernature.com/full/springer-static/image/art%3A10.1007%2Fs11606-010-1423-9/MediaObjects/11606_2010_1423_Figc1_HTM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0"/>
            <a:ext cx="4455719" cy="6871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s://media.springernature.com/full/springer-static/image/art%3A10.1007%2Fs11606-010-1423-9/MediaObjects/11606_2010_1423_Figc2_HTML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0011" y="0"/>
            <a:ext cx="4663789" cy="6847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85960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38530"/>
            <a:ext cx="10515600" cy="4351338"/>
          </a:xfrm>
        </p:spPr>
        <p:txBody>
          <a:bodyPr/>
          <a:lstStyle/>
          <a:p>
            <a:endParaRPr lang="en-US"/>
          </a:p>
        </p:txBody>
      </p:sp>
      <p:pic>
        <p:nvPicPr>
          <p:cNvPr id="8194" name="Picture 2" descr="https://media.springernature.com/full/springer-static/image/art%3A10.1007%2Fs11606-010-1423-9/MediaObjects/11606_2010_1423_Figc3_HTM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08" y="8334"/>
            <a:ext cx="5607867" cy="6849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https://media.springernature.com/full/springer-static/image/art%3A10.1007%2Fs11606-010-1423-9/MediaObjects/11606_2010_1423_Figd_HTML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65125"/>
            <a:ext cx="6128700" cy="5843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29200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don’t people transition to hospice?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</a:t>
            </a:r>
            <a:r>
              <a:rPr lang="en-US" dirty="0"/>
              <a:t>These folks with COPD are married to their [oxygen providers]...</a:t>
            </a:r>
            <a:r>
              <a:rPr lang="en-US" dirty="0" err="1"/>
              <a:t>‘Cause</a:t>
            </a:r>
            <a:r>
              <a:rPr lang="en-US" dirty="0"/>
              <a:t> the same guy comes and sees them once a week and so, giving that up is symbolically asking them to give up so many other things...[They may think] ‘You know what? Finally I have a good reason not to take these people. I have good reason not to deal with end of life and I’m </a:t>
            </a:r>
            <a:r>
              <a:rPr lang="en-US" dirty="0" err="1"/>
              <a:t>gonna</a:t>
            </a:r>
            <a:r>
              <a:rPr lang="en-US" dirty="0"/>
              <a:t> make it my oxygen.’ You know it’s a transitional object, just like chemo.”</a:t>
            </a:r>
          </a:p>
        </p:txBody>
      </p:sp>
    </p:spTree>
    <p:extLst>
      <p:ext uri="{BB962C8B-B14F-4D97-AF65-F5344CB8AC3E}">
        <p14:creationId xmlns:p14="http://schemas.microsoft.com/office/powerpoint/2010/main" val="10166563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don’t people transition to hospice?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Discussion: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8300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Rowlands, Julie, and Simon Noble. "How does the environment impact on the quality of life of advanced cancer patients? A qualitative study with implications for ward design." </a:t>
            </a:r>
            <a:r>
              <a:rPr lang="en-US" i="1" dirty="0"/>
              <a:t>Palliative medicine</a:t>
            </a:r>
            <a:r>
              <a:rPr lang="en-US" dirty="0"/>
              <a:t> 22, no. 6 (2008): 768-774</a:t>
            </a:r>
            <a:r>
              <a:rPr lang="en-US" dirty="0" smtClean="0"/>
              <a:t>.</a:t>
            </a:r>
          </a:p>
          <a:p>
            <a:r>
              <a:rPr lang="en-US" dirty="0" err="1"/>
              <a:t>Zadeh</a:t>
            </a:r>
            <a:r>
              <a:rPr lang="en-US" dirty="0"/>
              <a:t>, Rana </a:t>
            </a:r>
            <a:r>
              <a:rPr lang="en-US" dirty="0" err="1"/>
              <a:t>Sagha</a:t>
            </a:r>
            <a:r>
              <a:rPr lang="en-US" dirty="0"/>
              <a:t>, Paul </a:t>
            </a:r>
            <a:r>
              <a:rPr lang="en-US" dirty="0" err="1"/>
              <a:t>Eshelman</a:t>
            </a:r>
            <a:r>
              <a:rPr lang="en-US" dirty="0"/>
              <a:t>, Judith </a:t>
            </a:r>
            <a:r>
              <a:rPr lang="en-US" dirty="0" err="1"/>
              <a:t>Setla</a:t>
            </a:r>
            <a:r>
              <a:rPr lang="en-US" dirty="0"/>
              <a:t>, Laura Kennedy, Emily Hon, and </a:t>
            </a:r>
            <a:r>
              <a:rPr lang="en-US" dirty="0" err="1"/>
              <a:t>Aleksa</a:t>
            </a:r>
            <a:r>
              <a:rPr lang="en-US" dirty="0"/>
              <a:t> </a:t>
            </a:r>
            <a:r>
              <a:rPr lang="en-US" dirty="0" err="1"/>
              <a:t>Basara</a:t>
            </a:r>
            <a:r>
              <a:rPr lang="en-US" dirty="0"/>
              <a:t>. "Environmental design for end-of-life care: An integrative review on improving the quality of life and managing symptoms for patients in institutional settings." </a:t>
            </a:r>
            <a:r>
              <a:rPr lang="en-US" i="1" dirty="0"/>
              <a:t>Journal of pain and symptom management</a:t>
            </a:r>
            <a:r>
              <a:rPr lang="en-US" dirty="0"/>
              <a:t> 55, no. 3 (2018): 1018-1034.</a:t>
            </a:r>
            <a:endParaRPr lang="en-US" dirty="0" smtClean="0"/>
          </a:p>
          <a:p>
            <a:r>
              <a:rPr lang="en-US" dirty="0" smtClean="0"/>
              <a:t>Buss</a:t>
            </a:r>
            <a:r>
              <a:rPr lang="en-US" dirty="0"/>
              <a:t>, Mary K., Laura K. Rock, and Ellen P. McCarthy. "Understanding palliative care and hospice: a review for primary care providers." In </a:t>
            </a:r>
            <a:r>
              <a:rPr lang="en-US" i="1" dirty="0"/>
              <a:t>Mayo Clinic </a:t>
            </a:r>
            <a:r>
              <a:rPr lang="en-US" i="1" dirty="0" smtClean="0"/>
              <a:t>Proceedings</a:t>
            </a:r>
            <a:r>
              <a:rPr lang="en-US" dirty="0"/>
              <a:t>, vol. 92, no. 2, pp. 280-286. Elsevier, 2017</a:t>
            </a:r>
            <a:r>
              <a:rPr lang="en-US" dirty="0" smtClean="0"/>
              <a:t>.</a:t>
            </a:r>
          </a:p>
          <a:p>
            <a:r>
              <a:rPr lang="en-US" dirty="0" err="1"/>
              <a:t>Vig</a:t>
            </a:r>
            <a:r>
              <a:rPr lang="en-US" dirty="0"/>
              <a:t>, Elizabeth K., Helene Starks, Janelle S. Taylor, Elizabeth K. </a:t>
            </a:r>
            <a:r>
              <a:rPr lang="en-US" dirty="0" err="1"/>
              <a:t>Hopley</a:t>
            </a:r>
            <a:r>
              <a:rPr lang="en-US" dirty="0"/>
              <a:t>, and Kelly Fryer-Edwards. "Why don’t patients enroll in hospice? Can we do anything about it?." </a:t>
            </a:r>
            <a:r>
              <a:rPr lang="en-US" i="1" dirty="0"/>
              <a:t>Journal of General Internal Medicine</a:t>
            </a:r>
            <a:r>
              <a:rPr lang="en-US" dirty="0"/>
              <a:t> 25 (2010): 1009-1019.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16338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makes for a good care center?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Hotelling</a:t>
            </a:r>
            <a:endParaRPr lang="en-US" dirty="0" smtClean="0"/>
          </a:p>
          <a:p>
            <a:pPr lvl="1"/>
            <a:r>
              <a:rPr lang="en-US" dirty="0" smtClean="0"/>
              <a:t>Aspects of care center outside of care provision</a:t>
            </a:r>
          </a:p>
          <a:p>
            <a:r>
              <a:rPr lang="en-US" dirty="0" smtClean="0"/>
              <a:t>Staff behavior</a:t>
            </a:r>
          </a:p>
          <a:p>
            <a:r>
              <a:rPr lang="en-US" dirty="0" smtClean="0"/>
              <a:t>Quality of provision of care</a:t>
            </a:r>
          </a:p>
          <a:p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270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Staff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‘I think the attitude of staff HAS to be the most </a:t>
            </a:r>
            <a:r>
              <a:rPr lang="en-US" dirty="0" smtClean="0"/>
              <a:t>important </a:t>
            </a:r>
            <a:r>
              <a:rPr lang="en-US" dirty="0"/>
              <a:t>thing really</a:t>
            </a:r>
            <a:r>
              <a:rPr lang="en-US" dirty="0" smtClean="0"/>
              <a:t>.’</a:t>
            </a:r>
          </a:p>
          <a:p>
            <a:r>
              <a:rPr lang="en-US" dirty="0" smtClean="0"/>
              <a:t>‘a </a:t>
            </a:r>
            <a:r>
              <a:rPr lang="en-US" dirty="0"/>
              <a:t>smaller community feel to it, the nurses have </a:t>
            </a:r>
            <a:r>
              <a:rPr lang="en-US" dirty="0" smtClean="0"/>
              <a:t>got more </a:t>
            </a:r>
            <a:r>
              <a:rPr lang="en-US" dirty="0"/>
              <a:t>time for you They’re just all so very, very </a:t>
            </a:r>
            <a:r>
              <a:rPr lang="en-US" dirty="0" smtClean="0"/>
              <a:t>well trained </a:t>
            </a:r>
            <a:r>
              <a:rPr lang="en-US" dirty="0"/>
              <a:t>and nice people</a:t>
            </a:r>
            <a:r>
              <a:rPr lang="en-US" dirty="0" smtClean="0"/>
              <a:t>.’</a:t>
            </a:r>
          </a:p>
          <a:p>
            <a:r>
              <a:rPr lang="en-US" dirty="0" smtClean="0"/>
              <a:t>‘The </a:t>
            </a:r>
            <a:r>
              <a:rPr lang="en-US" dirty="0"/>
              <a:t>nurses have been fantastic here...some of </a:t>
            </a:r>
            <a:r>
              <a:rPr lang="en-US" dirty="0" smtClean="0"/>
              <a:t>the nurses</a:t>
            </a:r>
            <a:r>
              <a:rPr lang="en-US" dirty="0"/>
              <a:t>, they will sit and listen to you</a:t>
            </a:r>
            <a:r>
              <a:rPr lang="en-US" dirty="0" smtClean="0"/>
              <a:t>.’</a:t>
            </a:r>
          </a:p>
          <a:p>
            <a:r>
              <a:rPr lang="en-US" dirty="0"/>
              <a:t>as far as people’s well-being goes they’ve got every-thing organized here they’ve got everything off to </a:t>
            </a:r>
            <a:r>
              <a:rPr lang="en-US" dirty="0" smtClean="0"/>
              <a:t>a tee </a:t>
            </a:r>
            <a:r>
              <a:rPr lang="en-US" dirty="0"/>
              <a:t>you know...They know exactly what’s going </a:t>
            </a:r>
            <a:r>
              <a:rPr lang="en-US" dirty="0" smtClean="0"/>
              <a:t>on so </a:t>
            </a:r>
            <a:r>
              <a:rPr lang="en-US" dirty="0"/>
              <a:t>you just feel that they’re completely in control...and they’re there for you, you know. They can </a:t>
            </a:r>
            <a:r>
              <a:rPr lang="en-US" dirty="0" smtClean="0"/>
              <a:t>almost sense </a:t>
            </a:r>
            <a:r>
              <a:rPr lang="en-US" dirty="0"/>
              <a:t>that something’s wrong with you</a:t>
            </a:r>
            <a:r>
              <a:rPr lang="en-US" dirty="0" smtClean="0"/>
              <a:t>.’</a:t>
            </a:r>
          </a:p>
          <a:p>
            <a:r>
              <a:rPr lang="en-US" dirty="0" smtClean="0"/>
              <a:t>‘</a:t>
            </a:r>
            <a:r>
              <a:rPr lang="en-US" dirty="0"/>
              <a:t>She’s really nice, she’s good at her job. She </a:t>
            </a:r>
            <a:r>
              <a:rPr lang="en-US" dirty="0" smtClean="0"/>
              <a:t>know </a:t>
            </a:r>
            <a:r>
              <a:rPr lang="en-US" dirty="0" err="1" smtClean="0"/>
              <a:t>swhat</a:t>
            </a:r>
            <a:r>
              <a:rPr lang="en-US" dirty="0" smtClean="0"/>
              <a:t> </a:t>
            </a:r>
            <a:r>
              <a:rPr lang="en-US" dirty="0"/>
              <a:t>she’s on about</a:t>
            </a:r>
            <a:r>
              <a:rPr lang="en-US" dirty="0" smtClean="0"/>
              <a:t>.’</a:t>
            </a:r>
          </a:p>
          <a:p>
            <a:r>
              <a:rPr lang="en-US" dirty="0"/>
              <a:t>‘What I say is staff (need to be different)...</a:t>
            </a:r>
            <a:r>
              <a:rPr lang="en-US" dirty="0" smtClean="0"/>
              <a:t>They’re cheerful</a:t>
            </a:r>
            <a:r>
              <a:rPr lang="en-US" dirty="0"/>
              <a:t>. If you can get laughter, that’s important</a:t>
            </a:r>
            <a:r>
              <a:rPr lang="en-US" dirty="0" smtClean="0"/>
              <a:t>. That’s </a:t>
            </a:r>
            <a:r>
              <a:rPr lang="en-US" dirty="0"/>
              <a:t>another healer I think.’</a:t>
            </a:r>
          </a:p>
        </p:txBody>
      </p:sp>
    </p:spTree>
    <p:extLst>
      <p:ext uri="{BB962C8B-B14F-4D97-AF65-F5344CB8AC3E}">
        <p14:creationId xmlns:p14="http://schemas.microsoft.com/office/powerpoint/2010/main" val="1268644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Hotelling</a:t>
            </a:r>
            <a:r>
              <a:rPr lang="en-US" dirty="0" smtClean="0"/>
              <a:t>: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‘Clean environment, friendly, staff are bloody </a:t>
            </a:r>
            <a:r>
              <a:rPr lang="en-US" dirty="0" smtClean="0"/>
              <a:t>brilliant and </a:t>
            </a:r>
            <a:r>
              <a:rPr lang="en-US" dirty="0"/>
              <a:t>if there’s anything you want to know the </a:t>
            </a:r>
            <a:r>
              <a:rPr lang="en-US" dirty="0" smtClean="0"/>
              <a:t>doctor comes </a:t>
            </a:r>
            <a:r>
              <a:rPr lang="en-US" dirty="0"/>
              <a:t>and tells you</a:t>
            </a:r>
            <a:r>
              <a:rPr lang="en-US" dirty="0" smtClean="0"/>
              <a:t>.’</a:t>
            </a:r>
          </a:p>
          <a:p>
            <a:r>
              <a:rPr lang="en-US" dirty="0" smtClean="0"/>
              <a:t>‘</a:t>
            </a:r>
            <a:r>
              <a:rPr lang="en-US" dirty="0"/>
              <a:t>if it’s bright and not dismal it makes you feel better</a:t>
            </a:r>
            <a:r>
              <a:rPr lang="en-US" dirty="0" smtClean="0"/>
              <a:t>. You </a:t>
            </a:r>
            <a:r>
              <a:rPr lang="en-US" dirty="0"/>
              <a:t>want to wake up in the morning and sit out in </a:t>
            </a:r>
            <a:r>
              <a:rPr lang="en-US" dirty="0" smtClean="0"/>
              <a:t>your chair.’</a:t>
            </a:r>
          </a:p>
          <a:p>
            <a:r>
              <a:rPr lang="en-US" dirty="0" smtClean="0"/>
              <a:t>‘</a:t>
            </a:r>
            <a:r>
              <a:rPr lang="en-US" dirty="0"/>
              <a:t>being in a bright and airy ward makes you feel </a:t>
            </a:r>
            <a:r>
              <a:rPr lang="en-US" dirty="0" smtClean="0"/>
              <a:t>better in </a:t>
            </a:r>
            <a:r>
              <a:rPr lang="en-US" dirty="0"/>
              <a:t>yourself</a:t>
            </a:r>
            <a:r>
              <a:rPr lang="en-US" dirty="0" smtClean="0"/>
              <a:t>.’</a:t>
            </a:r>
          </a:p>
          <a:p>
            <a:r>
              <a:rPr lang="en-US" dirty="0"/>
              <a:t>‘Friendly. Everyone knows everyone by their </a:t>
            </a:r>
            <a:r>
              <a:rPr lang="en-US" dirty="0" smtClean="0"/>
              <a:t>first name</a:t>
            </a:r>
            <a:r>
              <a:rPr lang="en-US" dirty="0"/>
              <a:t>, everyone speaks as soon as they come in</a:t>
            </a:r>
            <a:r>
              <a:rPr lang="en-US" dirty="0" smtClean="0"/>
              <a:t>.’</a:t>
            </a:r>
          </a:p>
          <a:p>
            <a:r>
              <a:rPr lang="en-US" dirty="0" smtClean="0"/>
              <a:t>‘</a:t>
            </a:r>
            <a:r>
              <a:rPr lang="en-US" dirty="0"/>
              <a:t>When you’re with other people who are in the </a:t>
            </a:r>
            <a:r>
              <a:rPr lang="en-US" dirty="0" smtClean="0"/>
              <a:t>same boat </a:t>
            </a:r>
            <a:r>
              <a:rPr lang="en-US" dirty="0"/>
              <a:t>as you, you get on top of things</a:t>
            </a:r>
            <a:r>
              <a:rPr lang="en-US" dirty="0" smtClean="0"/>
              <a:t>.’</a:t>
            </a:r>
          </a:p>
          <a:p>
            <a:r>
              <a:rPr lang="en-US" dirty="0" smtClean="0"/>
              <a:t>‘</a:t>
            </a:r>
            <a:r>
              <a:rPr lang="en-US" dirty="0"/>
              <a:t>The lady opposite is very ill. It makes me wonder </a:t>
            </a:r>
            <a:r>
              <a:rPr lang="en-US" dirty="0" smtClean="0"/>
              <a:t>what I’m </a:t>
            </a:r>
            <a:r>
              <a:rPr lang="en-US" dirty="0"/>
              <a:t>moaning about you know</a:t>
            </a:r>
            <a:r>
              <a:rPr lang="en-US" dirty="0" smtClean="0"/>
              <a:t>.’</a:t>
            </a:r>
          </a:p>
          <a:p>
            <a:r>
              <a:rPr lang="en-US" dirty="0" smtClean="0"/>
              <a:t>‘</a:t>
            </a:r>
            <a:r>
              <a:rPr lang="en-US" dirty="0"/>
              <a:t>the brightness and to see what is going on around </a:t>
            </a:r>
            <a:r>
              <a:rPr lang="en-US" dirty="0" smtClean="0"/>
              <a:t>you and </a:t>
            </a:r>
            <a:r>
              <a:rPr lang="en-US" dirty="0"/>
              <a:t>people going through the same things you’re </a:t>
            </a:r>
            <a:r>
              <a:rPr lang="en-US" dirty="0" smtClean="0"/>
              <a:t>going through</a:t>
            </a:r>
            <a:r>
              <a:rPr lang="en-US" dirty="0"/>
              <a:t>. Not feeling isolated basically</a:t>
            </a:r>
            <a:r>
              <a:rPr lang="en-US" dirty="0" smtClean="0"/>
              <a:t>’</a:t>
            </a:r>
          </a:p>
          <a:p>
            <a:r>
              <a:rPr lang="en-US" dirty="0" smtClean="0"/>
              <a:t>‘</a:t>
            </a:r>
            <a:r>
              <a:rPr lang="en-US" dirty="0"/>
              <a:t>The patients all seem very amiable although some </a:t>
            </a:r>
            <a:r>
              <a:rPr lang="en-US" dirty="0" smtClean="0"/>
              <a:t>of them </a:t>
            </a:r>
            <a:r>
              <a:rPr lang="en-US" dirty="0"/>
              <a:t>are very ill.’</a:t>
            </a:r>
          </a:p>
        </p:txBody>
      </p:sp>
    </p:spTree>
    <p:extLst>
      <p:ext uri="{BB962C8B-B14F-4D97-AF65-F5344CB8AC3E}">
        <p14:creationId xmlns:p14="http://schemas.microsoft.com/office/powerpoint/2010/main" val="1183636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Hotelling</a:t>
            </a:r>
            <a:r>
              <a:rPr lang="en-US" dirty="0" smtClean="0"/>
              <a:t>: Preference for multi-bed (especially for outpatient care)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011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‘there’s more life. You see more going on and </a:t>
            </a:r>
            <a:r>
              <a:rPr lang="en-US" dirty="0" smtClean="0"/>
              <a:t>there’s always </a:t>
            </a:r>
            <a:r>
              <a:rPr lang="en-US" dirty="0"/>
              <a:t>someone to chat to</a:t>
            </a:r>
            <a:r>
              <a:rPr lang="en-US" dirty="0" smtClean="0"/>
              <a:t>’</a:t>
            </a:r>
          </a:p>
          <a:p>
            <a:r>
              <a:rPr lang="en-US" dirty="0" smtClean="0"/>
              <a:t>‘</a:t>
            </a:r>
            <a:r>
              <a:rPr lang="en-US" dirty="0"/>
              <a:t>If you’re ill and just want quiet a cubicle is great but </a:t>
            </a:r>
            <a:r>
              <a:rPr lang="en-US" dirty="0" smtClean="0"/>
              <a:t>if your </a:t>
            </a:r>
            <a:r>
              <a:rPr lang="en-US" dirty="0"/>
              <a:t>brain is active and alive you want a room </a:t>
            </a:r>
            <a:r>
              <a:rPr lang="en-US" dirty="0" smtClean="0"/>
              <a:t>where you </a:t>
            </a:r>
            <a:r>
              <a:rPr lang="en-US" dirty="0"/>
              <a:t>can have a conversation</a:t>
            </a:r>
            <a:r>
              <a:rPr lang="en-US" dirty="0" smtClean="0"/>
              <a:t>.’</a:t>
            </a:r>
          </a:p>
          <a:p>
            <a:r>
              <a:rPr lang="en-US" dirty="0"/>
              <a:t>‘Last week I just wanted to give up hope, I wanted </a:t>
            </a:r>
            <a:r>
              <a:rPr lang="en-US" dirty="0" smtClean="0"/>
              <a:t>to die</a:t>
            </a:r>
            <a:r>
              <a:rPr lang="en-US" dirty="0"/>
              <a:t>, I just wanted to go last week. Then I </a:t>
            </a:r>
            <a:r>
              <a:rPr lang="en-US" dirty="0" smtClean="0"/>
              <a:t>thought “you can’t </a:t>
            </a:r>
            <a:r>
              <a:rPr lang="en-US" dirty="0"/>
              <a:t>be like that, you’ve got to pick yourself up, </a:t>
            </a:r>
            <a:r>
              <a:rPr lang="en-US" dirty="0" smtClean="0"/>
              <a:t>you’ve got </a:t>
            </a:r>
            <a:r>
              <a:rPr lang="en-US" dirty="0"/>
              <a:t>to look forward</a:t>
            </a:r>
            <a:r>
              <a:rPr lang="en-US" dirty="0" smtClean="0"/>
              <a:t>” then </a:t>
            </a:r>
            <a:r>
              <a:rPr lang="en-US" dirty="0"/>
              <a:t>something kicks in and </a:t>
            </a:r>
            <a:r>
              <a:rPr lang="en-US" dirty="0" smtClean="0"/>
              <a:t>you talk </a:t>
            </a:r>
            <a:r>
              <a:rPr lang="en-US" dirty="0"/>
              <a:t>to somebody. But I think if you’re stuck in a </a:t>
            </a:r>
            <a:r>
              <a:rPr lang="en-US" dirty="0" smtClean="0"/>
              <a:t>room on </a:t>
            </a:r>
            <a:r>
              <a:rPr lang="en-US" dirty="0"/>
              <a:t>your own you’re going to dwell on things. You </a:t>
            </a:r>
            <a:r>
              <a:rPr lang="en-US" dirty="0" smtClean="0"/>
              <a:t>can’t have </a:t>
            </a:r>
            <a:r>
              <a:rPr lang="en-US" dirty="0"/>
              <a:t>one cubicle for each person. You can’t do that</a:t>
            </a:r>
            <a:r>
              <a:rPr lang="en-US" dirty="0" smtClean="0"/>
              <a:t>. You </a:t>
            </a:r>
            <a:r>
              <a:rPr lang="en-US" dirty="0"/>
              <a:t>need at least 4 to a cubicle</a:t>
            </a:r>
            <a:r>
              <a:rPr lang="en-US" dirty="0" smtClean="0"/>
              <a:t>.’</a:t>
            </a:r>
          </a:p>
          <a:p>
            <a:r>
              <a:rPr lang="en-US" dirty="0"/>
              <a:t>‘a ward with 4 people in it is ideal, not enough </a:t>
            </a:r>
            <a:r>
              <a:rPr lang="en-US" dirty="0" smtClean="0"/>
              <a:t>communication</a:t>
            </a:r>
            <a:r>
              <a:rPr lang="en-US" dirty="0"/>
              <a:t>. (in a cubicle</a:t>
            </a:r>
            <a:r>
              <a:rPr lang="en-US" dirty="0" smtClean="0"/>
              <a:t>)’</a:t>
            </a:r>
          </a:p>
          <a:p>
            <a:r>
              <a:rPr lang="en-US" dirty="0" smtClean="0"/>
              <a:t>‘</a:t>
            </a:r>
            <a:r>
              <a:rPr lang="en-US" dirty="0"/>
              <a:t>when I came back this time (from a cubicle to a 4-bedder) it was fantastic, really relaxing and </a:t>
            </a:r>
            <a:r>
              <a:rPr lang="en-US" dirty="0" smtClean="0"/>
              <a:t>everyone’s around </a:t>
            </a:r>
            <a:r>
              <a:rPr lang="en-US" dirty="0"/>
              <a:t>here talking and I’m taking it all in</a:t>
            </a:r>
            <a:r>
              <a:rPr lang="en-US" dirty="0" smtClean="0"/>
              <a:t>.’</a:t>
            </a:r>
          </a:p>
          <a:p>
            <a:r>
              <a:rPr lang="en-US" dirty="0" smtClean="0"/>
              <a:t>‘</a:t>
            </a:r>
            <a:r>
              <a:rPr lang="en-US" dirty="0"/>
              <a:t>Just not feeling closed in and, you know, seeing </a:t>
            </a:r>
            <a:r>
              <a:rPr lang="en-US" dirty="0" smtClean="0"/>
              <a:t>things happening </a:t>
            </a:r>
            <a:r>
              <a:rPr lang="en-US" dirty="0"/>
              <a:t>around you distracts you and takes </a:t>
            </a:r>
            <a:r>
              <a:rPr lang="en-US" dirty="0" smtClean="0"/>
              <a:t>your mind </a:t>
            </a:r>
            <a:r>
              <a:rPr lang="en-US" dirty="0"/>
              <a:t>off things</a:t>
            </a:r>
            <a:r>
              <a:rPr lang="en-US" dirty="0" smtClean="0"/>
              <a:t>.’</a:t>
            </a:r>
          </a:p>
        </p:txBody>
      </p:sp>
    </p:spTree>
    <p:extLst>
      <p:ext uri="{BB962C8B-B14F-4D97-AF65-F5344CB8AC3E}">
        <p14:creationId xmlns:p14="http://schemas.microsoft.com/office/powerpoint/2010/main" val="2914859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Hotelling</a:t>
            </a:r>
            <a:r>
              <a:rPr lang="en-US" dirty="0" smtClean="0"/>
              <a:t>: Preference for single-bed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011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Some patients, especially very Ill patients prefer singles:</a:t>
            </a:r>
          </a:p>
          <a:p>
            <a:r>
              <a:rPr lang="en-US" dirty="0"/>
              <a:t>‘for me and everybody else.’</a:t>
            </a:r>
          </a:p>
          <a:p>
            <a:r>
              <a:rPr lang="en-US" dirty="0"/>
              <a:t>‘It was nice for my visitors and things like that and it was private and I was so ill so I was just happy to sleep but now I’m feeling better I prefer to be outside</a:t>
            </a:r>
            <a:r>
              <a:rPr lang="en-US" dirty="0" smtClean="0"/>
              <a:t>.’</a:t>
            </a:r>
          </a:p>
          <a:p>
            <a:r>
              <a:rPr lang="en-US" dirty="0"/>
              <a:t>‘you can have the </a:t>
            </a:r>
            <a:r>
              <a:rPr lang="en-US" dirty="0" err="1"/>
              <a:t>telly</a:t>
            </a:r>
            <a:r>
              <a:rPr lang="en-US" dirty="0"/>
              <a:t> on and not worry about </a:t>
            </a:r>
            <a:r>
              <a:rPr lang="en-US" dirty="0" smtClean="0"/>
              <a:t>bothering </a:t>
            </a:r>
            <a:r>
              <a:rPr lang="en-US" dirty="0"/>
              <a:t>anyone</a:t>
            </a:r>
            <a:r>
              <a:rPr lang="en-US" dirty="0" smtClean="0"/>
              <a:t>.’</a:t>
            </a:r>
          </a:p>
          <a:p>
            <a:r>
              <a:rPr lang="en-US" dirty="0" smtClean="0"/>
              <a:t>‘</a:t>
            </a:r>
            <a:r>
              <a:rPr lang="en-US" dirty="0"/>
              <a:t>If you have a patient who comes in in pain, and </a:t>
            </a:r>
            <a:r>
              <a:rPr lang="en-US" dirty="0" smtClean="0"/>
              <a:t>they don’t </a:t>
            </a:r>
            <a:r>
              <a:rPr lang="en-US" dirty="0"/>
              <a:t>shout a lot but there’s a lot of movement in </a:t>
            </a:r>
            <a:r>
              <a:rPr lang="en-US" dirty="0" smtClean="0"/>
              <a:t>the night </a:t>
            </a:r>
            <a:r>
              <a:rPr lang="en-US" dirty="0"/>
              <a:t>because they’re in pain. Nurses walking back </a:t>
            </a:r>
            <a:r>
              <a:rPr lang="en-US" dirty="0" smtClean="0"/>
              <a:t>and forth</a:t>
            </a:r>
            <a:r>
              <a:rPr lang="en-US" dirty="0"/>
              <a:t>, a side ward would be ideal because you’re </a:t>
            </a:r>
            <a:r>
              <a:rPr lang="en-US" dirty="0" smtClean="0"/>
              <a:t>not disturbing </a:t>
            </a:r>
            <a:r>
              <a:rPr lang="en-US" dirty="0"/>
              <a:t>the other patients.’</a:t>
            </a:r>
          </a:p>
        </p:txBody>
      </p:sp>
    </p:spTree>
    <p:extLst>
      <p:ext uri="{BB962C8B-B14F-4D97-AF65-F5344CB8AC3E}">
        <p14:creationId xmlns:p14="http://schemas.microsoft.com/office/powerpoint/2010/main" val="26387711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Hotelling</a:t>
            </a:r>
            <a:r>
              <a:rPr lang="en-US" dirty="0" smtClean="0"/>
              <a:t>: </a:t>
            </a:r>
            <a:r>
              <a:rPr lang="en-US" dirty="0" err="1" smtClean="0"/>
              <a:t>satisfizing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‘perhaps I shouldn’t be saying this, perhaps it has </a:t>
            </a:r>
            <a:r>
              <a:rPr lang="en-US" dirty="0" smtClean="0"/>
              <a:t>been recently </a:t>
            </a:r>
            <a:r>
              <a:rPr lang="en-US" dirty="0"/>
              <a:t>decorated has it</a:t>
            </a:r>
            <a:r>
              <a:rPr lang="en-US" dirty="0" smtClean="0"/>
              <a:t>?’‘ If </a:t>
            </a:r>
            <a:r>
              <a:rPr lang="en-US" dirty="0"/>
              <a:t>I could just reach into my drawer it would be good</a:t>
            </a:r>
            <a:r>
              <a:rPr lang="en-US" dirty="0" smtClean="0"/>
              <a:t>.’</a:t>
            </a:r>
          </a:p>
          <a:p>
            <a:r>
              <a:rPr lang="en-US" dirty="0" smtClean="0"/>
              <a:t>‘</a:t>
            </a:r>
            <a:r>
              <a:rPr lang="en-US" dirty="0"/>
              <a:t>someone’s got to go without (a view). Simple as that</a:t>
            </a:r>
            <a:r>
              <a:rPr lang="en-US" dirty="0" smtClean="0"/>
              <a:t>.’</a:t>
            </a:r>
          </a:p>
          <a:p>
            <a:r>
              <a:rPr lang="en-US" dirty="0" smtClean="0"/>
              <a:t>‘</a:t>
            </a:r>
            <a:r>
              <a:rPr lang="en-US" dirty="0"/>
              <a:t>You can’t change what you’ve got really can you?’</a:t>
            </a:r>
          </a:p>
        </p:txBody>
      </p:sp>
    </p:spTree>
    <p:extLst>
      <p:ext uri="{BB962C8B-B14F-4D97-AF65-F5344CB8AC3E}">
        <p14:creationId xmlns:p14="http://schemas.microsoft.com/office/powerpoint/2010/main" val="26573163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Hotelling</a:t>
            </a:r>
            <a:r>
              <a:rPr lang="en-US" dirty="0" smtClean="0"/>
              <a:t>: windows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‘You </a:t>
            </a:r>
            <a:r>
              <a:rPr lang="en-US" dirty="0"/>
              <a:t>know, you can sit, relax in a bit more comfort (</a:t>
            </a:r>
            <a:r>
              <a:rPr lang="en-US" dirty="0" smtClean="0"/>
              <a:t>In the </a:t>
            </a:r>
            <a:r>
              <a:rPr lang="en-US" dirty="0"/>
              <a:t>day room). Look outside rather than at your </a:t>
            </a:r>
            <a:r>
              <a:rPr lang="en-US" dirty="0" smtClean="0"/>
              <a:t>wall all </a:t>
            </a:r>
            <a:r>
              <a:rPr lang="en-US" dirty="0"/>
              <a:t>the time</a:t>
            </a:r>
            <a:r>
              <a:rPr lang="en-US" dirty="0" smtClean="0"/>
              <a:t>.’</a:t>
            </a:r>
          </a:p>
          <a:p>
            <a:r>
              <a:rPr lang="en-US" dirty="0" smtClean="0"/>
              <a:t>‘</a:t>
            </a:r>
            <a:r>
              <a:rPr lang="en-US" dirty="0"/>
              <a:t>The other thing is (to improve the environment) </a:t>
            </a:r>
            <a:r>
              <a:rPr lang="en-US" dirty="0" smtClean="0"/>
              <a:t>a flower </a:t>
            </a:r>
            <a:r>
              <a:rPr lang="en-US" dirty="0"/>
              <a:t>garden. Benches and flowers you know</a:t>
            </a:r>
            <a:r>
              <a:rPr lang="en-US" dirty="0" smtClean="0"/>
              <a:t>.’</a:t>
            </a:r>
          </a:p>
          <a:p>
            <a:r>
              <a:rPr lang="en-US" dirty="0" smtClean="0"/>
              <a:t>‘Huge </a:t>
            </a:r>
            <a:r>
              <a:rPr lang="en-US" dirty="0"/>
              <a:t>pictures of the coastline and the countryside </a:t>
            </a:r>
            <a:r>
              <a:rPr lang="en-US" dirty="0" smtClean="0"/>
              <a:t>and waterfalls’ ‘</a:t>
            </a:r>
            <a:r>
              <a:rPr lang="en-US" dirty="0"/>
              <a:t>That to me is wonderful because it is something </a:t>
            </a:r>
            <a:r>
              <a:rPr lang="en-US" dirty="0" smtClean="0"/>
              <a:t>you can </a:t>
            </a:r>
            <a:r>
              <a:rPr lang="en-US" dirty="0"/>
              <a:t>see instantly</a:t>
            </a:r>
            <a:r>
              <a:rPr lang="en-US" dirty="0" smtClean="0"/>
              <a:t>.’</a:t>
            </a:r>
          </a:p>
          <a:p>
            <a:r>
              <a:rPr lang="en-US" dirty="0" smtClean="0"/>
              <a:t>‘</a:t>
            </a:r>
            <a:r>
              <a:rPr lang="en-US" dirty="0"/>
              <a:t>I live in the country and I like sitting down and </a:t>
            </a:r>
            <a:r>
              <a:rPr lang="en-US" dirty="0" smtClean="0"/>
              <a:t>looking out </a:t>
            </a:r>
            <a:r>
              <a:rPr lang="en-US" dirty="0"/>
              <a:t>of the window, cows and things</a:t>
            </a:r>
            <a:r>
              <a:rPr lang="en-US" dirty="0" smtClean="0"/>
              <a:t>.’</a:t>
            </a:r>
          </a:p>
          <a:p>
            <a:r>
              <a:rPr lang="en-US" dirty="0" smtClean="0"/>
              <a:t>‘</a:t>
            </a:r>
            <a:r>
              <a:rPr lang="en-US" dirty="0"/>
              <a:t>Being able to look around and see outside. They’ve </a:t>
            </a:r>
            <a:r>
              <a:rPr lang="en-US" dirty="0" smtClean="0"/>
              <a:t>got lovely </a:t>
            </a:r>
            <a:r>
              <a:rPr lang="en-US" dirty="0"/>
              <a:t>big windows here</a:t>
            </a:r>
            <a:r>
              <a:rPr lang="en-US" dirty="0" smtClean="0"/>
              <a:t>.’</a:t>
            </a:r>
          </a:p>
          <a:p>
            <a:r>
              <a:rPr lang="en-US" dirty="0" smtClean="0"/>
              <a:t>‘</a:t>
            </a:r>
            <a:r>
              <a:rPr lang="en-US" dirty="0"/>
              <a:t>In some wards you’re overlooking a brick wall </a:t>
            </a:r>
            <a:r>
              <a:rPr lang="en-US" dirty="0" smtClean="0"/>
              <a:t>and they </a:t>
            </a:r>
            <a:r>
              <a:rPr lang="en-US" dirty="0"/>
              <a:t>should think of that</a:t>
            </a:r>
            <a:r>
              <a:rPr lang="en-US" dirty="0" smtClean="0"/>
              <a:t>.’</a:t>
            </a:r>
          </a:p>
          <a:p>
            <a:r>
              <a:rPr lang="en-US" dirty="0" smtClean="0"/>
              <a:t>‘</a:t>
            </a:r>
            <a:r>
              <a:rPr lang="en-US" dirty="0"/>
              <a:t>If they could do it, it would be really nice if they </a:t>
            </a:r>
            <a:r>
              <a:rPr lang="en-US" dirty="0" smtClean="0"/>
              <a:t>could build </a:t>
            </a:r>
            <a:r>
              <a:rPr lang="en-US" dirty="0"/>
              <a:t>it so there was an open aspect all the way </a:t>
            </a:r>
            <a:r>
              <a:rPr lang="en-US" dirty="0" smtClean="0"/>
              <a:t>around looking </a:t>
            </a:r>
            <a:r>
              <a:rPr lang="en-US" dirty="0"/>
              <a:t>out on some nice gardens</a:t>
            </a:r>
            <a:r>
              <a:rPr lang="en-US" dirty="0" smtClean="0"/>
              <a:t>.’ ‘</a:t>
            </a:r>
            <a:r>
              <a:rPr lang="en-US" dirty="0"/>
              <a:t>some nice pretty pastel shades and some </a:t>
            </a:r>
            <a:r>
              <a:rPr lang="en-US" dirty="0" smtClean="0"/>
              <a:t>pretty pictures</a:t>
            </a:r>
            <a:r>
              <a:rPr lang="en-US" dirty="0"/>
              <a:t>.’</a:t>
            </a:r>
          </a:p>
        </p:txBody>
      </p:sp>
    </p:spTree>
    <p:extLst>
      <p:ext uri="{BB962C8B-B14F-4D97-AF65-F5344CB8AC3E}">
        <p14:creationId xmlns:p14="http://schemas.microsoft.com/office/powerpoint/2010/main" val="41650196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D7DDB884101BF43AD36487F06175C6C" ma:contentTypeVersion="18" ma:contentTypeDescription="Create a new document." ma:contentTypeScope="" ma:versionID="28c171e5b1f655a64993bad87ea3a04c">
  <xsd:schema xmlns:xsd="http://www.w3.org/2001/XMLSchema" xmlns:xs="http://www.w3.org/2001/XMLSchema" xmlns:p="http://schemas.microsoft.com/office/2006/metadata/properties" xmlns:ns3="7f18ec10-a743-4c21-91d9-69d297feae23" xmlns:ns4="ce5fba22-8df0-4e59-b0bb-9a52d7395907" targetNamespace="http://schemas.microsoft.com/office/2006/metadata/properties" ma:root="true" ma:fieldsID="5aedbafebac83a9e304d02db7f2d6f6e" ns3:_="" ns4:_="">
    <xsd:import namespace="7f18ec10-a743-4c21-91d9-69d297feae23"/>
    <xsd:import namespace="ce5fba22-8df0-4e59-b0bb-9a52d739590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MediaServiceSearchProperties" minOccurs="0"/>
                <xsd:element ref="ns3:_activity" minOccurs="0"/>
                <xsd:element ref="ns3:MediaServiceObjectDetectorVersion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18ec10-a743-4c21-91d9-69d297feae2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23" nillable="true" ma:displayName="_activity" ma:hidden="true" ma:internalName="_activity">
      <xsd:simpleType>
        <xsd:restriction base="dms:Note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5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5fba22-8df0-4e59-b0bb-9a52d7395907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7f18ec10-a743-4c21-91d9-69d297feae23" xsi:nil="true"/>
  </documentManagement>
</p:properties>
</file>

<file path=customXml/itemProps1.xml><?xml version="1.0" encoding="utf-8"?>
<ds:datastoreItem xmlns:ds="http://schemas.openxmlformats.org/officeDocument/2006/customXml" ds:itemID="{9D566321-1373-483E-A4F5-CADC5F7DE1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f18ec10-a743-4c21-91d9-69d297feae23"/>
    <ds:schemaRef ds:uri="ce5fba22-8df0-4e59-b0bb-9a52d739590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6622102-4099-49A6-A313-CF6715F6281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349F78B-8422-404D-AA1B-B42F1F4E7D42}">
  <ds:schemaRefs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terms/"/>
    <ds:schemaRef ds:uri="http://schemas.microsoft.com/office/2006/documentManagement/types"/>
    <ds:schemaRef ds:uri="ce5fba22-8df0-4e59-b0bb-9a52d7395907"/>
    <ds:schemaRef ds:uri="7f18ec10-a743-4c21-91d9-69d297feae23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27872</TotalTime>
  <Words>1874</Words>
  <Application>Microsoft Office PowerPoint</Application>
  <PresentationFormat>Widescreen</PresentationFormat>
  <Paragraphs>174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Calibri Light</vt:lpstr>
      <vt:lpstr>Office Theme</vt:lpstr>
      <vt:lpstr>HCMI 4448: Clinical and Social Issues in Health Care</vt:lpstr>
      <vt:lpstr>Discussion part 1: Personal experience</vt:lpstr>
      <vt:lpstr>What makes for a good care center?</vt:lpstr>
      <vt:lpstr>Staff behavior</vt:lpstr>
      <vt:lpstr>Hotelling: environment</vt:lpstr>
      <vt:lpstr>Hotelling: Preference for multi-bed (especially for outpatient care)</vt:lpstr>
      <vt:lpstr>Hotelling: Preference for single-bed</vt:lpstr>
      <vt:lpstr>Hotelling: satisfizing</vt:lpstr>
      <vt:lpstr>Hotelling: windows</vt:lpstr>
      <vt:lpstr>Broader Themes</vt:lpstr>
      <vt:lpstr>Types of data</vt:lpstr>
      <vt:lpstr>Broader Themes: Social interaction</vt:lpstr>
      <vt:lpstr>Broader Themes: Distractions</vt:lpstr>
      <vt:lpstr>Broader Themes</vt:lpstr>
      <vt:lpstr>What makes for a good care center?</vt:lpstr>
      <vt:lpstr>HCMI 4448: Clinical and Social Issues in Health Care</vt:lpstr>
      <vt:lpstr>Palliative Care</vt:lpstr>
      <vt:lpstr>Teleology (purpose)</vt:lpstr>
      <vt:lpstr>Advance care planning</vt:lpstr>
      <vt:lpstr>Hospice</vt:lpstr>
      <vt:lpstr>Hospice</vt:lpstr>
      <vt:lpstr>Why don’t people transition to hospice?</vt:lpstr>
      <vt:lpstr>PowerPoint Presentation</vt:lpstr>
      <vt:lpstr>PowerPoint Presentation</vt:lpstr>
      <vt:lpstr>Why don’t people transition to hospice?</vt:lpstr>
      <vt:lpstr>Why don’t people transition to hospice?</vt:lpstr>
      <vt:lpstr>Sources</vt:lpstr>
    </vt:vector>
  </TitlesOfParts>
  <Company>D10222WCAH07IT1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HCMI 4225: Health and Social Insurance</dc:title>
  <dc:creator>Shane Murphy</dc:creator>
  <cp:lastModifiedBy>Shane Murphy</cp:lastModifiedBy>
  <cp:revision>80</cp:revision>
  <dcterms:created xsi:type="dcterms:W3CDTF">2018-08-26T19:46:47Z</dcterms:created>
  <dcterms:modified xsi:type="dcterms:W3CDTF">2024-01-31T22:44:35Z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0x010100ED7DDB884101BF43AD36487F06175C6C</vt:lpwstr>
  </property>
</Properties>
</file>