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73" r:id="rId6"/>
    <p:sldId id="257" r:id="rId7"/>
    <p:sldId id="259" r:id="rId8"/>
    <p:sldId id="261" r:id="rId9"/>
    <p:sldId id="262" r:id="rId10"/>
    <p:sldId id="264" r:id="rId11"/>
    <p:sldId id="263" r:id="rId12"/>
    <p:sldId id="265" r:id="rId13"/>
    <p:sldId id="260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3" r:id="rId29"/>
    <p:sldId id="294" r:id="rId30"/>
    <p:sldId id="295" r:id="rId31"/>
    <p:sldId id="281" r:id="rId32"/>
    <p:sldId id="282" r:id="rId33"/>
    <p:sldId id="283" r:id="rId34"/>
    <p:sldId id="285" r:id="rId35"/>
    <p:sldId id="291" r:id="rId36"/>
    <p:sldId id="284" r:id="rId37"/>
    <p:sldId id="287" r:id="rId38"/>
    <p:sldId id="286" r:id="rId39"/>
    <p:sldId id="288" r:id="rId40"/>
    <p:sldId id="292" r:id="rId41"/>
    <p:sldId id="289" r:id="rId42"/>
    <p:sldId id="290" r:id="rId43"/>
    <p:sldId id="296" r:id="rId44"/>
    <p:sldId id="25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omics.mit.edu/people/faculty/josh-angrist/angrist-data-archiv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0832" y="119551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HCMI 3243: Econometrics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60832" y="3675190"/>
            <a:ext cx="9144000" cy="1655762"/>
          </a:xfrm>
        </p:spPr>
        <p:txBody>
          <a:bodyPr/>
          <a:lstStyle/>
          <a:p>
            <a:r>
              <a:rPr lang="en-US" dirty="0"/>
              <a:t>BUSN 106: Tue/</a:t>
            </a:r>
            <a:r>
              <a:rPr lang="en-US" dirty="0" err="1"/>
              <a:t>Thur</a:t>
            </a:r>
            <a:r>
              <a:rPr lang="en-US" dirty="0"/>
              <a:t> 9:30 AM – 10:45 AM</a:t>
            </a:r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537" y="871446"/>
            <a:ext cx="4093463" cy="54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illustration is (almost?) always graphical</a:t>
            </a:r>
          </a:p>
        </p:txBody>
      </p:sp>
      <p:pic>
        <p:nvPicPr>
          <p:cNvPr id="2050" name="Picture 2" descr="An external file that holds a picture, illustration, etc.&#10;Object name is nihms84841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825625"/>
            <a:ext cx="71437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1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093"/>
            <a:ext cx="10515600" cy="1325563"/>
          </a:xfrm>
        </p:spPr>
        <p:txBody>
          <a:bodyPr/>
          <a:lstStyle/>
          <a:p>
            <a:r>
              <a:rPr lang="en-US" dirty="0"/>
              <a:t>Let’s look at table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5584"/>
            <a:ext cx="6739128" cy="5352415"/>
          </a:xfrm>
        </p:spPr>
        <p:txBody>
          <a:bodyPr/>
          <a:lstStyle/>
          <a:p>
            <a:r>
              <a:rPr lang="en-US" dirty="0"/>
              <a:t>Main thing being shown is coefficients</a:t>
            </a:r>
          </a:p>
          <a:p>
            <a:pPr lvl="1"/>
            <a:r>
              <a:rPr lang="en-US" dirty="0"/>
              <a:t>0.026, 0.024, 0.023m 0.019, …</a:t>
            </a:r>
          </a:p>
          <a:p>
            <a:r>
              <a:rPr lang="en-US" dirty="0"/>
              <a:t>Number of observations</a:t>
            </a:r>
          </a:p>
          <a:p>
            <a:r>
              <a:rPr lang="en-US" dirty="0"/>
              <a:t>Uncertainty</a:t>
            </a:r>
          </a:p>
          <a:p>
            <a:pPr lvl="1"/>
            <a:r>
              <a:rPr lang="en-US" dirty="0"/>
              <a:t>Standard errors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Describes model, data</a:t>
            </a:r>
          </a:p>
          <a:p>
            <a:pPr lvl="2"/>
            <a:r>
              <a:rPr lang="en-US" dirty="0"/>
              <a:t>Control variables, sample methodology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28" y="41911"/>
            <a:ext cx="5452872" cy="681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2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variables in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="0" dirty="0"/>
                  <a:t>   vs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Multiple regression or multivariate regression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may be an additional factor to take into consideration when trying to understand 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and Y.</a:t>
                </a:r>
              </a:p>
              <a:p>
                <a:r>
                  <a:rPr lang="en-US" dirty="0"/>
                  <a:t>Control variables in the height-income relationship included in the paper:</a:t>
                </a:r>
              </a:p>
              <a:p>
                <a:pPr lvl="1"/>
                <a:r>
                  <a:rPr lang="en-US" b="0" dirty="0"/>
                  <a:t>Gender, ethnicity, age</a:t>
                </a:r>
              </a:p>
              <a:p>
                <a:pPr lvl="1"/>
                <a:r>
                  <a:rPr lang="en-US" dirty="0"/>
                  <a:t>Others?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77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statistic is an estimate derived from data</a:t>
                </a:r>
              </a:p>
              <a:p>
                <a:pPr lvl="1"/>
                <a:r>
                  <a:rPr lang="en-US" dirty="0"/>
                  <a:t>Average (mean, median, mode), correlation</a:t>
                </a:r>
              </a:p>
              <a:p>
                <a:pPr lvl="1"/>
                <a:r>
                  <a:rPr lang="en-US" dirty="0"/>
                  <a:t>We may be interested in how applicable the estimate is to a different situation</a:t>
                </a:r>
              </a:p>
              <a:p>
                <a:pPr lvl="2"/>
                <a:r>
                  <a:rPr lang="en-US" dirty="0"/>
                  <a:t>So we estimate uncertainty</a:t>
                </a:r>
              </a:p>
              <a:p>
                <a:pPr lvl="2"/>
                <a:r>
                  <a:rPr lang="en-US" dirty="0"/>
                  <a:t>(Uncertainty is also a statistic, we’ll ignore this wrinkle)</a:t>
                </a:r>
              </a:p>
              <a:p>
                <a:pPr lvl="1"/>
                <a:r>
                  <a:rPr lang="en-US" dirty="0"/>
                  <a:t>More data means less uncertainty</a:t>
                </a:r>
              </a:p>
              <a:p>
                <a:pPr lvl="1"/>
                <a:r>
                  <a:rPr lang="en-US" dirty="0"/>
                  <a:t>More uniform population means less uncertainty estimated from sample</a:t>
                </a:r>
              </a:p>
              <a:p>
                <a:r>
                  <a:rPr lang="en-US" dirty="0"/>
                  <a:t>Standard error</a:t>
                </a:r>
              </a:p>
              <a:p>
                <a:pPr lvl="1"/>
                <a:r>
                  <a:rPr lang="en-US" dirty="0"/>
                  <a:t>Can be used to express confidence in estimated relationships,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8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"/>
            <a:ext cx="471678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570" y="-1"/>
            <a:ext cx="41802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4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9630"/>
            <a:ext cx="4428272" cy="4832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29" y="1"/>
            <a:ext cx="5809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0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1" y="861355"/>
            <a:ext cx="9297698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-48110"/>
            <a:ext cx="7735380" cy="6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week’s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 this week is productivity – health and productivity – fertility relationships</a:t>
            </a:r>
          </a:p>
          <a:p>
            <a:r>
              <a:rPr lang="en-US" dirty="0"/>
              <a:t>But the task is to understand how economic models are tested in academic papers</a:t>
            </a:r>
          </a:p>
          <a:p>
            <a:r>
              <a:rPr lang="en-US" dirty="0"/>
              <a:t>Tuesday we will try to understand the statistical output and how it is expressed in a paper</a:t>
            </a:r>
          </a:p>
          <a:p>
            <a:r>
              <a:rPr lang="en-US" dirty="0"/>
              <a:t>Thursday we will use statistical software and data to replicate parts of an academic paper</a:t>
            </a:r>
          </a:p>
          <a:p>
            <a:pPr lvl="1"/>
            <a:r>
              <a:rPr lang="en-US" dirty="0"/>
              <a:t>So Thursday bring your computers or sit next to someone with theirs!</a:t>
            </a:r>
          </a:p>
        </p:txBody>
      </p:sp>
    </p:spTree>
    <p:extLst>
      <p:ext uri="{BB962C8B-B14F-4D97-AF65-F5344CB8AC3E}">
        <p14:creationId xmlns:p14="http://schemas.microsoft.com/office/powerpoint/2010/main" val="33299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Install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https://www.youtube.com/results?search_query=installing+r+on+mac</a:t>
            </a:r>
          </a:p>
        </p:txBody>
      </p:sp>
    </p:spTree>
    <p:extLst>
      <p:ext uri="{BB962C8B-B14F-4D97-AF65-F5344CB8AC3E}">
        <p14:creationId xmlns:p14="http://schemas.microsoft.com/office/powerpoint/2010/main" val="377571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 this week is productivity – health and productivity – fertility relationships</a:t>
            </a:r>
          </a:p>
          <a:p>
            <a:r>
              <a:rPr lang="en-US" dirty="0"/>
              <a:t>But the task is to understand how economic models are tested in academic papers</a:t>
            </a:r>
          </a:p>
          <a:p>
            <a:r>
              <a:rPr lang="en-US" dirty="0"/>
              <a:t>Today we will try to understand the statistical output and how it is expressed in a paper</a:t>
            </a:r>
          </a:p>
          <a:p>
            <a:r>
              <a:rPr lang="en-US" dirty="0"/>
              <a:t>Thursday we will use statistical software and data to replicate parts of an academic paper</a:t>
            </a:r>
          </a:p>
          <a:p>
            <a:pPr lvl="1"/>
            <a:r>
              <a:rPr lang="en-US" dirty="0"/>
              <a:t>So Thursday bring your computers or sit next to someone </a:t>
            </a:r>
            <a:r>
              <a:rPr lang="en-US"/>
              <a:t>with theirs!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9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Download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https://economics.mit.edu/people/faculty/josh-angrist/angrist-data-archive</a:t>
            </a:r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dirty="0" err="1"/>
              <a:t>HuskyCT</a:t>
            </a:r>
            <a:r>
              <a:rPr lang="en-US" dirty="0"/>
              <a:t> </a:t>
            </a:r>
            <a:r>
              <a:rPr lang="en-US" dirty="0" err="1"/>
              <a:t>coursecontent</a:t>
            </a:r>
            <a:r>
              <a:rPr lang="en-US" dirty="0"/>
              <a:t>/AngEv98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2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Open R/R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1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-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install.packages</a:t>
            </a:r>
            <a:r>
              <a:rPr lang="en-US" dirty="0"/>
              <a:t>("haven")</a:t>
            </a:r>
          </a:p>
          <a:p>
            <a:r>
              <a:rPr lang="en-US" dirty="0"/>
              <a:t>library(haven)</a:t>
            </a:r>
          </a:p>
        </p:txBody>
      </p:sp>
    </p:spTree>
    <p:extLst>
      <p:ext uri="{BB962C8B-B14F-4D97-AF65-F5344CB8AC3E}">
        <p14:creationId xmlns:p14="http://schemas.microsoft.com/office/powerpoint/2010/main" val="158686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– File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getwd</a:t>
            </a:r>
            <a:r>
              <a:rPr lang="en-US" dirty="0"/>
              <a:t>()</a:t>
            </a:r>
          </a:p>
          <a:p>
            <a:r>
              <a:rPr lang="en-US" dirty="0" err="1"/>
              <a:t>setwd</a:t>
            </a:r>
            <a:r>
              <a:rPr lang="en-US" dirty="0"/>
              <a:t>("C:/Users/smurphy/Downloads/AngEv98")</a:t>
            </a:r>
          </a:p>
        </p:txBody>
      </p:sp>
    </p:spTree>
    <p:extLst>
      <p:ext uri="{BB962C8B-B14F-4D97-AF65-F5344CB8AC3E}">
        <p14:creationId xmlns:p14="http://schemas.microsoft.com/office/powerpoint/2010/main" val="1006156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load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data806&lt;-</a:t>
            </a:r>
            <a:r>
              <a:rPr lang="en-US" dirty="0" err="1"/>
              <a:t>read_sas</a:t>
            </a:r>
            <a:r>
              <a:rPr lang="en-US" dirty="0"/>
              <a:t>("m_d_806.sas7bdat")</a:t>
            </a:r>
          </a:p>
          <a:p>
            <a:r>
              <a:rPr lang="en-US" dirty="0"/>
              <a:t>data903&lt;-</a:t>
            </a:r>
            <a:r>
              <a:rPr lang="en-US" dirty="0" err="1"/>
              <a:t>read_sas</a:t>
            </a:r>
            <a:r>
              <a:rPr lang="en-US" dirty="0"/>
              <a:t>("m_d_903.sas7bdat")</a:t>
            </a:r>
          </a:p>
          <a:p>
            <a:endParaRPr lang="en-US" dirty="0"/>
          </a:p>
          <a:p>
            <a:r>
              <a:rPr lang="en-US"/>
              <a:t>head(data903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data806&lt;-</a:t>
            </a:r>
            <a:r>
              <a:rPr lang="en-US" dirty="0" err="1"/>
              <a:t>as.data.frame</a:t>
            </a:r>
            <a:r>
              <a:rPr lang="en-US" dirty="0"/>
              <a:t>(data806)</a:t>
            </a:r>
          </a:p>
          <a:p>
            <a:r>
              <a:rPr lang="en-US" dirty="0"/>
              <a:t>data903&lt;-</a:t>
            </a:r>
            <a:r>
              <a:rPr lang="en-US" dirty="0" err="1"/>
              <a:t>as.data.frame</a:t>
            </a:r>
            <a:r>
              <a:rPr lang="en-US" dirty="0"/>
              <a:t>(data903)</a:t>
            </a:r>
          </a:p>
          <a:p>
            <a:r>
              <a:rPr lang="en-US" dirty="0"/>
              <a:t>head(data903)</a:t>
            </a:r>
          </a:p>
          <a:p>
            <a:r>
              <a:rPr lang="en-US" dirty="0"/>
              <a:t>names(data903)</a:t>
            </a:r>
          </a:p>
        </p:txBody>
      </p:sp>
    </p:spTree>
    <p:extLst>
      <p:ext uri="{BB962C8B-B14F-4D97-AF65-F5344CB8AC3E}">
        <p14:creationId xmlns:p14="http://schemas.microsoft.com/office/powerpoint/2010/main" val="215258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a&lt;-c(1,2,3,4,5,6)</a:t>
            </a:r>
          </a:p>
          <a:p>
            <a:r>
              <a:rPr lang="en-US" dirty="0"/>
              <a:t>b&lt;-c(1,0,1,0,1,0)</a:t>
            </a:r>
          </a:p>
          <a:p>
            <a:pPr lvl="1"/>
            <a:r>
              <a:rPr lang="en-US" dirty="0"/>
              <a:t>Calculate:</a:t>
            </a:r>
          </a:p>
          <a:p>
            <a:r>
              <a:rPr lang="en-US" dirty="0"/>
              <a:t>c&lt;-</a:t>
            </a:r>
            <a:r>
              <a:rPr lang="en-US" dirty="0" err="1"/>
              <a:t>a+b</a:t>
            </a:r>
            <a:endParaRPr lang="en-US" dirty="0"/>
          </a:p>
          <a:p>
            <a:r>
              <a:rPr lang="en-US" dirty="0"/>
              <a:t>d&lt;-2*b</a:t>
            </a:r>
          </a:p>
          <a:p>
            <a:r>
              <a:rPr lang="en-US" dirty="0"/>
              <a:t>e&lt;-1-b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61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1==1</a:t>
            </a:r>
          </a:p>
          <a:p>
            <a:r>
              <a:rPr lang="en-US" dirty="0"/>
              <a:t>a==b</a:t>
            </a:r>
          </a:p>
          <a:p>
            <a:r>
              <a:rPr lang="en-US" dirty="0"/>
              <a:t>f&lt;-b==1</a:t>
            </a:r>
          </a:p>
          <a:p>
            <a:r>
              <a:rPr lang="en-US" dirty="0"/>
              <a:t>g&lt;-a==b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8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a[0]</a:t>
            </a:r>
          </a:p>
          <a:p>
            <a:r>
              <a:rPr lang="en-US" dirty="0"/>
              <a:t>a[1]</a:t>
            </a:r>
          </a:p>
          <a:p>
            <a:r>
              <a:rPr lang="en-US" dirty="0"/>
              <a:t>a[2]</a:t>
            </a:r>
          </a:p>
          <a:p>
            <a:r>
              <a:rPr lang="en-US" dirty="0"/>
              <a:t>a[c(1,2)]</a:t>
            </a:r>
          </a:p>
          <a:p>
            <a:r>
              <a:rPr lang="en-US" dirty="0"/>
              <a:t>b</a:t>
            </a:r>
          </a:p>
          <a:p>
            <a:pPr lvl="1"/>
            <a:r>
              <a:rPr lang="en-US" dirty="0"/>
              <a:t>a[b]</a:t>
            </a:r>
          </a:p>
          <a:p>
            <a:r>
              <a:rPr lang="en-US" dirty="0"/>
              <a:t>f</a:t>
            </a:r>
          </a:p>
          <a:p>
            <a:pPr lvl="1"/>
            <a:r>
              <a:rPr lang="en-US" dirty="0"/>
              <a:t>a[f]</a:t>
            </a:r>
          </a:p>
          <a:p>
            <a:r>
              <a:rPr lang="en-US" dirty="0"/>
              <a:t>g</a:t>
            </a:r>
          </a:p>
          <a:p>
            <a:pPr lvl="1"/>
            <a:r>
              <a:rPr lang="en-US" dirty="0"/>
              <a:t>a[g]</a:t>
            </a:r>
          </a:p>
          <a:p>
            <a:r>
              <a:rPr lang="en-US" dirty="0"/>
              <a:t>a&gt;=3</a:t>
            </a:r>
          </a:p>
          <a:p>
            <a:pPr lvl="1"/>
            <a:r>
              <a:rPr lang="en-US" dirty="0"/>
              <a:t>c[a&gt;=3]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83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clean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data903$FAMINC&lt;-</a:t>
            </a:r>
            <a:r>
              <a:rPr lang="en-US" dirty="0" err="1"/>
              <a:t>as.numeric</a:t>
            </a:r>
            <a:r>
              <a:rPr lang="en-US" dirty="0"/>
              <a:t>(data903$FAMINC)</a:t>
            </a:r>
          </a:p>
          <a:p>
            <a:endParaRPr lang="en-US" dirty="0"/>
          </a:p>
          <a:p>
            <a:r>
              <a:rPr lang="en-US" dirty="0"/>
              <a:t>data903$SAMESEX&lt;-</a:t>
            </a:r>
            <a:r>
              <a:rPr lang="en-US" dirty="0" err="1"/>
              <a:t>as.numeric</a:t>
            </a:r>
            <a:r>
              <a:rPr lang="en-US" dirty="0"/>
              <a:t>(data903$SEX2NDK==data903$SEXK)</a:t>
            </a:r>
          </a:p>
          <a:p>
            <a:r>
              <a:rPr lang="en-US" dirty="0"/>
              <a:t>data903$MOREKIDS&lt;-</a:t>
            </a:r>
            <a:r>
              <a:rPr lang="en-US" dirty="0" err="1"/>
              <a:t>as.numeric</a:t>
            </a:r>
            <a:r>
              <a:rPr lang="en-US" dirty="0"/>
              <a:t>(data903$KIDCOUNT&gt;2)</a:t>
            </a:r>
          </a:p>
        </p:txBody>
      </p:sp>
    </p:spTree>
    <p:extLst>
      <p:ext uri="{BB962C8B-B14F-4D97-AF65-F5344CB8AC3E}">
        <p14:creationId xmlns:p14="http://schemas.microsoft.com/office/powerpoint/2010/main" val="2913730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plot data!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plot(data903$FAMINC,data903$KIDCOUNT)</a:t>
            </a:r>
          </a:p>
        </p:txBody>
      </p:sp>
    </p:spTree>
    <p:extLst>
      <p:ext uri="{BB962C8B-B14F-4D97-AF65-F5344CB8AC3E}">
        <p14:creationId xmlns:p14="http://schemas.microsoft.com/office/powerpoint/2010/main" val="259236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Stature and status: Height, ability, and labor market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and height are positively correlated</a:t>
            </a:r>
          </a:p>
          <a:p>
            <a:pPr lvl="1"/>
            <a:r>
              <a:rPr lang="en-US" dirty="0"/>
              <a:t>Height difference between men and women does not explain difference in incomes</a:t>
            </a:r>
          </a:p>
          <a:p>
            <a:r>
              <a:rPr lang="en-US" dirty="0"/>
              <a:t>Height is a marker or </a:t>
            </a:r>
            <a:r>
              <a:rPr lang="en-US" b="1" dirty="0"/>
              <a:t>proxy</a:t>
            </a:r>
            <a:r>
              <a:rPr lang="en-US" dirty="0"/>
              <a:t> for other variables</a:t>
            </a:r>
          </a:p>
          <a:p>
            <a:pPr lvl="1"/>
            <a:r>
              <a:rPr lang="en-US" dirty="0"/>
              <a:t>Height and cognitive ability are positively correlated</a:t>
            </a:r>
          </a:p>
          <a:p>
            <a:pPr lvl="1"/>
            <a:r>
              <a:rPr lang="en-US" dirty="0"/>
              <a:t>Height and economic status of father are positively correlated</a:t>
            </a:r>
          </a:p>
          <a:p>
            <a:pPr lvl="1"/>
            <a:r>
              <a:rPr lang="en-US" dirty="0"/>
              <a:t>Height and early growth spirt are positively effected</a:t>
            </a:r>
          </a:p>
          <a:p>
            <a:endParaRPr lang="en-US" dirty="0"/>
          </a:p>
          <a:p>
            <a:r>
              <a:rPr lang="en-US" dirty="0"/>
              <a:t>Conclusion/Discussion</a:t>
            </a:r>
          </a:p>
          <a:p>
            <a:pPr lvl="1"/>
            <a:r>
              <a:rPr lang="en-US" dirty="0"/>
              <a:t>Health and nutrition interventions have the biggest impact in utero</a:t>
            </a:r>
          </a:p>
          <a:p>
            <a:pPr lvl="1"/>
            <a:r>
              <a:rPr lang="en-US" dirty="0"/>
              <a:t>Policy relevance – growth hormones are not a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78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model1&lt;-lm(</a:t>
            </a:r>
            <a:r>
              <a:rPr lang="en-US" dirty="0" err="1"/>
              <a:t>KIDCOUNT~FAMINC,data</a:t>
            </a:r>
            <a:r>
              <a:rPr lang="en-US" dirty="0"/>
              <a:t>=data903)</a:t>
            </a:r>
          </a:p>
          <a:p>
            <a:r>
              <a:rPr lang="en-US" dirty="0"/>
              <a:t>summary(model1)</a:t>
            </a:r>
          </a:p>
          <a:p>
            <a:endParaRPr lang="en-US" dirty="0"/>
          </a:p>
          <a:p>
            <a:r>
              <a:rPr lang="en-US" dirty="0" err="1"/>
              <a:t>abline</a:t>
            </a:r>
            <a:r>
              <a:rPr lang="en-US" dirty="0"/>
              <a:t>(model1)</a:t>
            </a:r>
          </a:p>
        </p:txBody>
      </p:sp>
    </p:spTree>
    <p:extLst>
      <p:ext uri="{BB962C8B-B14F-4D97-AF65-F5344CB8AC3E}">
        <p14:creationId xmlns:p14="http://schemas.microsoft.com/office/powerpoint/2010/main" val="516273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data903$FAMINC[data903$FAMINC&lt;=0]&lt;-NA</a:t>
            </a:r>
          </a:p>
          <a:p>
            <a:r>
              <a:rPr lang="en-US" dirty="0"/>
              <a:t>data903$LNFAMINC&lt;-log(data903$FAMINC)</a:t>
            </a:r>
          </a:p>
          <a:p>
            <a:endParaRPr lang="en-US" dirty="0"/>
          </a:p>
          <a:p>
            <a:r>
              <a:rPr lang="en-US" dirty="0"/>
              <a:t>plot(data903$LNFAMINC,data903$KIDCOUNT)</a:t>
            </a:r>
          </a:p>
          <a:p>
            <a:endParaRPr lang="en-US" dirty="0"/>
          </a:p>
          <a:p>
            <a:r>
              <a:rPr lang="en-US" dirty="0"/>
              <a:t>model2&lt;-lm(</a:t>
            </a:r>
            <a:r>
              <a:rPr lang="en-US" dirty="0" err="1"/>
              <a:t>KIDCOUNT~LNFAMINC,data</a:t>
            </a:r>
            <a:r>
              <a:rPr lang="en-US" dirty="0"/>
              <a:t>=data903)</a:t>
            </a:r>
          </a:p>
          <a:p>
            <a:r>
              <a:rPr lang="en-US" dirty="0"/>
              <a:t>summary(model2)</a:t>
            </a:r>
          </a:p>
          <a:p>
            <a:endParaRPr lang="en-US" dirty="0"/>
          </a:p>
          <a:p>
            <a:r>
              <a:rPr lang="en-US" dirty="0" err="1"/>
              <a:t>abline</a:t>
            </a:r>
            <a:r>
              <a:rPr lang="en-US" dirty="0"/>
              <a:t>(model2)</a:t>
            </a:r>
          </a:p>
        </p:txBody>
      </p:sp>
    </p:spTree>
    <p:extLst>
      <p:ext uri="{BB962C8B-B14F-4D97-AF65-F5344CB8AC3E}">
        <p14:creationId xmlns:p14="http://schemas.microsoft.com/office/powerpoint/2010/main" val="3935076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4" y="813816"/>
            <a:ext cx="12080752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87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406" y="0"/>
            <a:ext cx="4315427" cy="7001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55901"/>
            <a:ext cx="3881368" cy="53742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91456" y="932688"/>
            <a:ext cx="3630168" cy="25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19568" y="4846320"/>
            <a:ext cx="3894080" cy="1051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594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replicate paper!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plot(data903$MOREKIDS,data903$SAMESEX)</a:t>
            </a:r>
          </a:p>
          <a:p>
            <a:r>
              <a:rPr lang="en-US" dirty="0"/>
              <a:t>table(data903$MOREKIDS,data903$SAMESEX)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reg1&lt;-lm(</a:t>
            </a:r>
            <a:r>
              <a:rPr lang="en-US" dirty="0" err="1"/>
              <a:t>MOREKIDS~SAMESEX,data</a:t>
            </a:r>
            <a:r>
              <a:rPr lang="en-US" dirty="0"/>
              <a:t>=data903)</a:t>
            </a:r>
          </a:p>
          <a:p>
            <a:r>
              <a:rPr lang="en-US" dirty="0"/>
              <a:t>summary(reg1)</a:t>
            </a:r>
          </a:p>
        </p:txBody>
      </p:sp>
    </p:spTree>
    <p:extLst>
      <p:ext uri="{BB962C8B-B14F-4D97-AF65-F5344CB8AC3E}">
        <p14:creationId xmlns:p14="http://schemas.microsoft.com/office/powerpoint/2010/main" val="165117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gotten ahead of ourselves, let’s look at 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https://www.jstor.org/stable/pdf/116844.pdf?refreqid=fastly-default%3Ae4fbf002d2d68b8d47fd6a42ca368329&amp;ab_segments=&amp;origin=&amp;initiator=&amp;acceptTC=1</a:t>
            </a:r>
          </a:p>
        </p:txBody>
      </p:sp>
    </p:spTree>
    <p:extLst>
      <p:ext uri="{BB962C8B-B14F-4D97-AF65-F5344CB8AC3E}">
        <p14:creationId xmlns:p14="http://schemas.microsoft.com/office/powerpoint/2010/main" val="2968147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# subset=(AGEM&gt;=21 &amp; AGEM&lt;=35)</a:t>
            </a:r>
          </a:p>
          <a:p>
            <a:endParaRPr lang="pt-BR" dirty="0"/>
          </a:p>
          <a:p>
            <a:r>
              <a:rPr lang="en-US" dirty="0"/>
              <a:t>reg2&lt;-lm(</a:t>
            </a:r>
            <a:r>
              <a:rPr lang="en-US" dirty="0" err="1"/>
              <a:t>MOREKIDS~SAMESEX,data</a:t>
            </a:r>
            <a:r>
              <a:rPr lang="en-US" dirty="0"/>
              <a:t>=data903,subset=(AGEM&gt;=21 &amp; AGEM&lt;=35))</a:t>
            </a:r>
          </a:p>
          <a:p>
            <a:r>
              <a:rPr lang="en-US" dirty="0"/>
              <a:t>summary(reg2)</a:t>
            </a:r>
          </a:p>
        </p:txBody>
      </p:sp>
    </p:spTree>
    <p:extLst>
      <p:ext uri="{BB962C8B-B14F-4D97-AF65-F5344CB8AC3E}">
        <p14:creationId xmlns:p14="http://schemas.microsoft.com/office/powerpoint/2010/main" val="1128297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Hmm, maybe subset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AGE2NDK is age of 2</a:t>
            </a:r>
            <a:r>
              <a:rPr lang="en-US" baseline="30000" dirty="0"/>
              <a:t>nd</a:t>
            </a:r>
            <a:r>
              <a:rPr lang="en-US" dirty="0"/>
              <a:t> kid, this needs to be 1 or more</a:t>
            </a:r>
          </a:p>
          <a:p>
            <a:r>
              <a:rPr lang="en-US" dirty="0"/>
              <a:t>Allocation codes: AAGE</a:t>
            </a:r>
            <a:r>
              <a:rPr lang="en-US"/>
              <a:t>, AAGE2ND, ASEX, ASEX2ND…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60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Hmm, maybe subset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subset=(AGEM&gt;=21 &amp; AGEM&lt;=35 &amp; </a:t>
            </a:r>
          </a:p>
          <a:p>
            <a:pPr marL="0" indent="0">
              <a:buNone/>
            </a:pPr>
            <a:r>
              <a:rPr lang="en-US" dirty="0"/>
              <a:t>	AGE2NDK&gt;=1 &amp;AAGE==0 &amp; AAGE2ND==0 &amp; ASEX==0 &amp; ASEX2ND==0)</a:t>
            </a:r>
          </a:p>
          <a:p>
            <a:endParaRPr lang="en-US" dirty="0"/>
          </a:p>
          <a:p>
            <a:r>
              <a:rPr lang="en-US" dirty="0"/>
              <a:t>reg3&lt;-lm(</a:t>
            </a:r>
            <a:r>
              <a:rPr lang="en-US" dirty="0" err="1"/>
              <a:t>MOREKIDS~SAMESEX,data</a:t>
            </a:r>
            <a:r>
              <a:rPr lang="en-US" dirty="0"/>
              <a:t>=data903,subset=(AGEM&gt;=21 &amp; AGEM&lt;=35 &amp; AGE2NDK&gt;=1 &amp;AAGE==0 &amp; AAGE2ND==0 &amp; ASEX==0 &amp; ASEX2ND==0))</a:t>
            </a:r>
          </a:p>
          <a:p>
            <a:r>
              <a:rPr lang="en-US" dirty="0"/>
              <a:t>summary(reg3)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/>
              <a:t>Women with same-sex children are 6.9% more likely to have a third child</a:t>
            </a:r>
          </a:p>
        </p:txBody>
      </p:sp>
    </p:spTree>
    <p:extLst>
      <p:ext uri="{BB962C8B-B14F-4D97-AF65-F5344CB8AC3E}">
        <p14:creationId xmlns:p14="http://schemas.microsoft.com/office/powerpoint/2010/main" val="1149912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406" y="0"/>
            <a:ext cx="4315427" cy="7001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55901"/>
            <a:ext cx="3881368" cy="53742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91456" y="932688"/>
            <a:ext cx="3630168" cy="256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19568" y="4846320"/>
            <a:ext cx="3894080" cy="1051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both men and women, the relationship is striking: a one-inch increase in height is associated on average with a 1.4 percent to 2.9 percent increase in weekly earnings, and a 1.0 percent to 2.3 percent increase in average hourly earnings.</a:t>
            </a:r>
          </a:p>
          <a:p>
            <a:pPr lvl="1"/>
            <a:r>
              <a:rPr lang="en-US" dirty="0"/>
              <a:t>Height is associated positively with work hours, so that the height coefficient for weekly earnings is somewhat larger than that for average hourly earnings.</a:t>
            </a:r>
          </a:p>
        </p:txBody>
      </p:sp>
    </p:spTree>
    <p:extLst>
      <p:ext uri="{BB962C8B-B14F-4D97-AF65-F5344CB8AC3E}">
        <p14:creationId xmlns:p14="http://schemas.microsoft.com/office/powerpoint/2010/main" val="3106707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AC6B-119C-4EE3-91CA-E625B454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vs Quantity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29D13-6D40-456D-B477-6C9A4AD4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Case, Anne, and Christina </a:t>
            </a:r>
            <a:r>
              <a:rPr lang="en-US" dirty="0" err="1"/>
              <a:t>Paxson</a:t>
            </a:r>
            <a:r>
              <a:rPr lang="en-US" dirty="0"/>
              <a:t>. "Stature and status: Height, ability, and labor market outcomes." </a:t>
            </a:r>
            <a:r>
              <a:rPr lang="en-US" i="1" dirty="0"/>
              <a:t>Journal of political Economy</a:t>
            </a:r>
            <a:r>
              <a:rPr lang="en-US" dirty="0"/>
              <a:t> 116, no. 3 (2008): 499-532.</a:t>
            </a:r>
          </a:p>
          <a:p>
            <a:r>
              <a:rPr lang="en-US" dirty="0"/>
              <a:t>Angrist, Joshua, and William N. Evans. "Children and their parents' labor supply: Evidence from exogenous variation in family size." (1996).</a:t>
            </a:r>
          </a:p>
        </p:txBody>
      </p:sp>
    </p:spTree>
    <p:extLst>
      <p:ext uri="{BB962C8B-B14F-4D97-AF65-F5344CB8AC3E}">
        <p14:creationId xmlns:p14="http://schemas.microsoft.com/office/powerpoint/2010/main" val="422349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Intercept, Coefficient (effect), error term</a:t>
                </a:r>
              </a:p>
              <a:p>
                <a:pPr lvl="1"/>
                <a:r>
                  <a:rPr lang="en-US" dirty="0"/>
                  <a:t>Error term – uncertainty in model</a:t>
                </a:r>
              </a:p>
              <a:p>
                <a:pPr lvl="2"/>
                <a:r>
                  <a:rPr lang="en-US" dirty="0"/>
                  <a:t>Missing variables</a:t>
                </a:r>
              </a:p>
              <a:p>
                <a:pPr lvl="1"/>
                <a:r>
                  <a:rPr lang="en-US" b="1" dirty="0"/>
                  <a:t>A change of 1 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happens if we transform a variable?</a:t>
                </a:r>
              </a:p>
              <a:p>
                <a:pPr lvl="1"/>
                <a:r>
                  <a:rPr lang="en-US" dirty="0"/>
                  <a:t>It depends, maybe we want to take the square root of X, maybe we want to change its units (from inches to meters),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18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 in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 change of 1% 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 change of 1 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𝒑𝒆𝒓𝒄𝒆𝒏𝒕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 change of 1% 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𝒑𝒆𝒓𝒄𝒆𝒏𝒕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/>
                  <a:t> is the elasticity between X and Y!</a:t>
                </a:r>
              </a:p>
              <a:p>
                <a:r>
                  <a:rPr lang="en-US" dirty="0"/>
                  <a:t>What variables is percent change important?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85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 in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 change of 1% 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/>
              </a:p>
              <a:p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09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Logarithms in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 change of 1% 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 change of 1 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𝒑𝒆𝒓𝒄𝒆𝒏𝒕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 change of 1% in X is associated with a change in Y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𝒑𝒆𝒓𝒄𝒆𝒏𝒕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/>
                  <a:t> is the elasticity between X and Y!</a:t>
                </a:r>
              </a:p>
              <a:p>
                <a:r>
                  <a:rPr lang="en-US" dirty="0"/>
                  <a:t>What variables is percent change important?</a:t>
                </a:r>
              </a:p>
              <a:p>
                <a:pPr lvl="1"/>
                <a:r>
                  <a:rPr lang="en-US" dirty="0"/>
                  <a:t>Usually: Money (income, wealth), Long Distances</a:t>
                </a:r>
              </a:p>
              <a:p>
                <a:pPr lvl="1"/>
                <a:r>
                  <a:rPr lang="en-US" dirty="0"/>
                  <a:t>Maybe: Weight, Height, </a:t>
                </a:r>
              </a:p>
              <a:p>
                <a:pPr lvl="1"/>
                <a:r>
                  <a:rPr lang="en-US" dirty="0"/>
                  <a:t>Binary variables are handled differently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2264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both men and women, the relationship is striking: a one-inch increase in height is associated on average with a 1.4 percent to 2.9 percent increase in weekly earnings, and a 1.0 percent to 2.3 percent increase in average hourly earnings.</a:t>
            </a:r>
          </a:p>
          <a:p>
            <a:pPr lvl="1"/>
            <a:r>
              <a:rPr lang="en-US" dirty="0"/>
              <a:t>Height is associated positively with work hours, so that the height coefficient for weekly earnings is somewhat larger than that for average hourly earnings.</a:t>
            </a:r>
          </a:p>
        </p:txBody>
      </p:sp>
    </p:spTree>
    <p:extLst>
      <p:ext uri="{BB962C8B-B14F-4D97-AF65-F5344CB8AC3E}">
        <p14:creationId xmlns:p14="http://schemas.microsoft.com/office/powerpoint/2010/main" val="192017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f18ec10-a743-4c21-91d9-69d297feae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DDB884101BF43AD36487F06175C6C" ma:contentTypeVersion="18" ma:contentTypeDescription="Create a new document." ma:contentTypeScope="" ma:versionID="28c171e5b1f655a64993bad87ea3a04c">
  <xsd:schema xmlns:xsd="http://www.w3.org/2001/XMLSchema" xmlns:xs="http://www.w3.org/2001/XMLSchema" xmlns:p="http://schemas.microsoft.com/office/2006/metadata/properties" xmlns:ns3="7f18ec10-a743-4c21-91d9-69d297feae23" xmlns:ns4="ce5fba22-8df0-4e59-b0bb-9a52d7395907" targetNamespace="http://schemas.microsoft.com/office/2006/metadata/properties" ma:root="true" ma:fieldsID="5aedbafebac83a9e304d02db7f2d6f6e" ns3:_="" ns4:_="">
    <xsd:import namespace="7f18ec10-a743-4c21-91d9-69d297feae23"/>
    <xsd:import namespace="ce5fba22-8df0-4e59-b0bb-9a52d73959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8ec10-a743-4c21-91d9-69d297fea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fba22-8df0-4e59-b0bb-9a52d7395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DD529-80A6-429F-8AEB-CBA1DF804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1C678C-43BC-457A-95F6-7D1DC53BACB8}">
  <ds:schemaRefs>
    <ds:schemaRef ds:uri="http://schemas.microsoft.com/office/2006/documentManagement/types"/>
    <ds:schemaRef ds:uri="7f18ec10-a743-4c21-91d9-69d297feae2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e5fba22-8df0-4e59-b0bb-9a52d739590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A6D419-3F4B-428B-984D-21390795B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8ec10-a743-4c21-91d9-69d297feae23"/>
    <ds:schemaRef ds:uri="ce5fba22-8df0-4e59-b0bb-9a52d7395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52153</TotalTime>
  <Words>1612</Words>
  <Application>Microsoft Office PowerPoint</Application>
  <PresentationFormat>Widescreen</PresentationFormat>
  <Paragraphs>191</Paragraphs>
  <Slides>41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HCMI 3243: Econometrics</vt:lpstr>
      <vt:lpstr>Today’s Task</vt:lpstr>
      <vt:lpstr>Stature and status: Height, ability, and labor market outcomes</vt:lpstr>
      <vt:lpstr>Key result</vt:lpstr>
      <vt:lpstr>Models</vt:lpstr>
      <vt:lpstr>Logarithms in models</vt:lpstr>
      <vt:lpstr>Logarithms in models</vt:lpstr>
      <vt:lpstr>Logarithms in models</vt:lpstr>
      <vt:lpstr>Key result</vt:lpstr>
      <vt:lpstr>Best illustration is (almost?) always graphical</vt:lpstr>
      <vt:lpstr>Let’s look at table 1:</vt:lpstr>
      <vt:lpstr>Control variables in model</vt:lpstr>
      <vt:lpstr>Uncertainty</vt:lpstr>
      <vt:lpstr>PowerPoint Presentation</vt:lpstr>
      <vt:lpstr>PowerPoint Presentation</vt:lpstr>
      <vt:lpstr>PowerPoint Presentation</vt:lpstr>
      <vt:lpstr>PowerPoint Presentation</vt:lpstr>
      <vt:lpstr>This week’s task</vt:lpstr>
      <vt:lpstr>Step 1: Install R</vt:lpstr>
      <vt:lpstr>Step 2: Download data</vt:lpstr>
      <vt:lpstr>Step 3: Open R/R Studio</vt:lpstr>
      <vt:lpstr>R - Packages</vt:lpstr>
      <vt:lpstr>R – File Structure</vt:lpstr>
      <vt:lpstr>R load data</vt:lpstr>
      <vt:lpstr>R variables</vt:lpstr>
      <vt:lpstr>R logic</vt:lpstr>
      <vt:lpstr>R sets</vt:lpstr>
      <vt:lpstr>R clean data</vt:lpstr>
      <vt:lpstr>R plot data!</vt:lpstr>
      <vt:lpstr>R model</vt:lpstr>
      <vt:lpstr>R model</vt:lpstr>
      <vt:lpstr>PowerPoint Presentation</vt:lpstr>
      <vt:lpstr>PowerPoint Presentation</vt:lpstr>
      <vt:lpstr>R replicate paper!</vt:lpstr>
      <vt:lpstr>We’ve gotten ahead of ourselves, let’s look at the paper</vt:lpstr>
      <vt:lpstr>Subset by age</vt:lpstr>
      <vt:lpstr>Hmm, maybe subset more</vt:lpstr>
      <vt:lpstr>Hmm, maybe subset more</vt:lpstr>
      <vt:lpstr>PowerPoint Presentation</vt:lpstr>
      <vt:lpstr>Quality vs Quantity</vt:lpstr>
      <vt:lpstr>Sources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</cp:lastModifiedBy>
  <cp:revision>164</cp:revision>
  <dcterms:created xsi:type="dcterms:W3CDTF">2018-08-26T19:46:47Z</dcterms:created>
  <dcterms:modified xsi:type="dcterms:W3CDTF">2024-02-29T18:40:24Z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0x010100ED7DDB884101BF43AD36487F06175C6C</vt:lpwstr>
  </property>
</Properties>
</file>