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9" r:id="rId6"/>
    <p:sldId id="270" r:id="rId7"/>
    <p:sldId id="271" r:id="rId8"/>
    <p:sldId id="267" r:id="rId9"/>
    <p:sldId id="276" r:id="rId10"/>
    <p:sldId id="277" r:id="rId11"/>
    <p:sldId id="257" r:id="rId12"/>
    <p:sldId id="268" r:id="rId13"/>
    <p:sldId id="275" r:id="rId14"/>
    <p:sldId id="273" r:id="rId15"/>
    <p:sldId id="274" r:id="rId16"/>
    <p:sldId id="258" r:id="rId17"/>
    <p:sldId id="259" r:id="rId18"/>
    <p:sldId id="265" r:id="rId19"/>
    <p:sldId id="260" r:id="rId20"/>
    <p:sldId id="266" r:id="rId21"/>
    <p:sldId id="261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https://www.cornell.edu/video/john-cawley-economics-of-obesity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https://www.cornell.edu/video/john-cawley-economics-of-obesity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https://www.cornell.edu/video/john-cawley-economics-of-obesity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https://www.youtube.com/watch?v=A295YT2yd_A&amp;ab_channel=TheFinancialDiet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HCMI </a:t>
            </a:r>
            <a:r>
              <a:rPr lang="en-US" dirty="0" smtClean="0"/>
              <a:t>3243: </a:t>
            </a:r>
            <a:r>
              <a:rPr lang="en-US" dirty="0" smtClean="0"/>
              <a:t>Economics of Obesity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BUSN </a:t>
            </a:r>
            <a:r>
              <a:rPr lang="en-US" dirty="0" smtClean="0"/>
              <a:t>203: </a:t>
            </a:r>
            <a:r>
              <a:rPr lang="en-US" dirty="0"/>
              <a:t>Mon/Wed 9</a:t>
            </a:r>
            <a:r>
              <a:rPr lang="en-US" dirty="0" smtClean="0"/>
              <a:t>:30 </a:t>
            </a:r>
            <a:r>
              <a:rPr lang="en-US" dirty="0"/>
              <a:t>PM – </a:t>
            </a:r>
            <a:r>
              <a:rPr lang="en-US" dirty="0" smtClean="0"/>
              <a:t>10:45 AM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trip-photo.runkeeper.com/mrdUWYtUdrPH4znTxBsrMP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66" y="4438414"/>
            <a:ext cx="3226114" cy="24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Technology, causal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obesity costs more in medical care, what are the pathways through which obesity drives increased illness?</a:t>
            </a:r>
          </a:p>
          <a:p>
            <a:r>
              <a:rPr lang="en-US" dirty="0" smtClean="0"/>
              <a:t>Why is obesity bad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9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94120" cy="1325563"/>
          </a:xfrm>
        </p:spPr>
        <p:txBody>
          <a:bodyPr/>
          <a:lstStyle/>
          <a:p>
            <a:r>
              <a:rPr lang="en-US" dirty="0" smtClean="0"/>
              <a:t>Medical Complications of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9412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Fat is part of the endocrine and metabolic system – releases hormones</a:t>
            </a:r>
          </a:p>
          <a:p>
            <a:pPr lvl="1"/>
            <a:r>
              <a:rPr lang="en-US" dirty="0" smtClean="0"/>
              <a:t>Free fatty acids, </a:t>
            </a:r>
            <a:r>
              <a:rPr lang="en-US" dirty="0" err="1" smtClean="0"/>
              <a:t>resistin</a:t>
            </a:r>
            <a:r>
              <a:rPr lang="en-US" dirty="0" smtClean="0"/>
              <a:t> (hormone), and </a:t>
            </a:r>
            <a:r>
              <a:rPr lang="en-US" dirty="0"/>
              <a:t>TNF</a:t>
            </a:r>
            <a:r>
              <a:rPr lang="el-GR" dirty="0" smtClean="0"/>
              <a:t>α</a:t>
            </a:r>
            <a:r>
              <a:rPr lang="en-US" dirty="0" smtClean="0"/>
              <a:t> (hormone) are insulin resistant (causing Type II diabetes)</a:t>
            </a:r>
          </a:p>
          <a:p>
            <a:pPr lvl="2"/>
            <a:r>
              <a:rPr lang="en-US" dirty="0" smtClean="0"/>
              <a:t>Type II diabetes</a:t>
            </a:r>
          </a:p>
          <a:p>
            <a:pPr lvl="1"/>
            <a:r>
              <a:rPr lang="en-US" dirty="0" smtClean="0"/>
              <a:t>Leptin (hormone) is inflammatory</a:t>
            </a:r>
          </a:p>
          <a:p>
            <a:pPr lvl="2"/>
            <a:r>
              <a:rPr lang="en-US" dirty="0" smtClean="0"/>
              <a:t>CVD, osteoarthritis</a:t>
            </a:r>
          </a:p>
          <a:p>
            <a:pPr lvl="1"/>
            <a:r>
              <a:rPr lang="en-US" dirty="0" smtClean="0"/>
              <a:t>Insulin and</a:t>
            </a:r>
            <a:r>
              <a:rPr lang="en-US" dirty="0"/>
              <a:t> insulin-like growth factor binding protein </a:t>
            </a:r>
            <a:r>
              <a:rPr lang="en-US" dirty="0" smtClean="0"/>
              <a:t>1 may lead to cell proliferation and reduced apoptosis</a:t>
            </a:r>
          </a:p>
          <a:p>
            <a:pPr lvl="2"/>
            <a:r>
              <a:rPr lang="en-US" dirty="0" smtClean="0"/>
              <a:t>Cancer</a:t>
            </a:r>
          </a:p>
          <a:p>
            <a:r>
              <a:rPr lang="en-US" dirty="0" smtClean="0"/>
              <a:t>Non-alcoholic </a:t>
            </a:r>
            <a:r>
              <a:rPr lang="en-US" dirty="0"/>
              <a:t>fatty liver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alchoholic</a:t>
            </a:r>
            <a:r>
              <a:rPr lang="en-US" dirty="0" smtClean="0"/>
              <a:t> </a:t>
            </a:r>
            <a:r>
              <a:rPr lang="en-US" dirty="0" err="1" smtClean="0"/>
              <a:t>steatohepatitis</a:t>
            </a:r>
            <a:endParaRPr lang="en-US" dirty="0" smtClean="0"/>
          </a:p>
          <a:p>
            <a:pPr lvl="1"/>
            <a:r>
              <a:rPr lang="en-US" dirty="0" smtClean="0"/>
              <a:t>Cirrhosis</a:t>
            </a:r>
          </a:p>
          <a:p>
            <a:pPr lvl="1"/>
            <a:r>
              <a:rPr lang="en-US" dirty="0" smtClean="0"/>
              <a:t>Hepatocellular carcinoma (cancer)</a:t>
            </a:r>
          </a:p>
        </p:txBody>
      </p:sp>
      <p:pic>
        <p:nvPicPr>
          <p:cNvPr id="4" name="Picture 2" descr="Obesity-associated morbidity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1"/>
            <a:ext cx="5027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6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94120" cy="1325563"/>
          </a:xfrm>
        </p:spPr>
        <p:txBody>
          <a:bodyPr/>
          <a:lstStyle/>
          <a:p>
            <a:r>
              <a:rPr lang="en-US" dirty="0" smtClean="0"/>
              <a:t>Medical Complications of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9412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61% of all Type II diabetes</a:t>
            </a:r>
          </a:p>
          <a:p>
            <a:r>
              <a:rPr lang="en-US" dirty="0" smtClean="0"/>
              <a:t>17.3% of all CVD</a:t>
            </a:r>
          </a:p>
          <a:p>
            <a:r>
              <a:rPr lang="en-US" dirty="0" smtClean="0"/>
              <a:t>24% of all osteoarthritis</a:t>
            </a:r>
          </a:p>
          <a:p>
            <a:r>
              <a:rPr lang="en-US" dirty="0" smtClean="0"/>
              <a:t>Cancer:</a:t>
            </a:r>
          </a:p>
          <a:p>
            <a:pPr lvl="1"/>
            <a:r>
              <a:rPr lang="en-US" dirty="0" smtClean="0"/>
              <a:t>42.5% of kidney cancer</a:t>
            </a:r>
          </a:p>
          <a:p>
            <a:pPr lvl="1"/>
            <a:r>
              <a:rPr lang="en-US" dirty="0" smtClean="0"/>
              <a:t>35.4% and 20.8% of men and women colorectal cancer</a:t>
            </a:r>
          </a:p>
          <a:p>
            <a:pPr lvl="1"/>
            <a:r>
              <a:rPr lang="en-US" dirty="0" smtClean="0"/>
              <a:t>22.6% of female breast cancer</a:t>
            </a:r>
          </a:p>
          <a:p>
            <a:pPr lvl="1"/>
            <a:r>
              <a:rPr lang="en-US" dirty="0" smtClean="0"/>
              <a:t>56.8% of endometrial (uterine lining) cancer</a:t>
            </a:r>
          </a:p>
          <a:p>
            <a:pPr lvl="1"/>
            <a:r>
              <a:rPr lang="en-US" dirty="0" smtClean="0"/>
              <a:t>52.4% of esophageal cancer</a:t>
            </a:r>
          </a:p>
          <a:p>
            <a:pPr lvl="1"/>
            <a:r>
              <a:rPr lang="en-US" dirty="0" smtClean="0"/>
              <a:t>26.9% of pancreatic cancer</a:t>
            </a:r>
          </a:p>
          <a:p>
            <a:pPr lvl="1"/>
            <a:r>
              <a:rPr lang="en-US" dirty="0" smtClean="0"/>
              <a:t>35.5% of gallbladder and gastric cardia cancer</a:t>
            </a:r>
          </a:p>
          <a:p>
            <a:pPr lvl="1"/>
            <a:r>
              <a:rPr lang="en-US" dirty="0" smtClean="0"/>
              <a:t>Liver, maybe ovarian, maybe prostate, maybe </a:t>
            </a:r>
            <a:r>
              <a:rPr lang="en-US" dirty="0" err="1" smtClean="0"/>
              <a:t>haematopeietic</a:t>
            </a:r>
            <a:endParaRPr lang="en-US" dirty="0" smtClean="0"/>
          </a:p>
          <a:p>
            <a:pPr lvl="1"/>
            <a:r>
              <a:rPr lang="en-US" dirty="0" smtClean="0"/>
              <a:t>Not lung, not cervical</a:t>
            </a:r>
          </a:p>
        </p:txBody>
      </p:sp>
      <p:pic>
        <p:nvPicPr>
          <p:cNvPr id="4" name="Picture 2" descr="Obesity-associated morbidity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1"/>
            <a:ext cx="5027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2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Detour: VSL and Cost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Economists use various methods to estimate the value of a statistical life</a:t>
            </a:r>
          </a:p>
          <a:p>
            <a:pPr lvl="1"/>
            <a:r>
              <a:rPr lang="en-US" dirty="0" smtClean="0"/>
              <a:t>We’ll discuss this in detail later in the semester</a:t>
            </a:r>
          </a:p>
          <a:p>
            <a:pPr lvl="1"/>
            <a:r>
              <a:rPr lang="en-US" dirty="0" smtClean="0"/>
              <a:t>This is NOT the value of a life, but it is used to estimate the benefit of an intervention for policy makers</a:t>
            </a:r>
          </a:p>
          <a:p>
            <a:pPr lvl="1"/>
            <a:r>
              <a:rPr lang="en-US" dirty="0" smtClean="0"/>
              <a:t>The value of a statistical life year in the United States is roughly $150,000</a:t>
            </a:r>
          </a:p>
          <a:p>
            <a:pPr lvl="1"/>
            <a:r>
              <a:rPr lang="en-US" dirty="0" smtClean="0"/>
              <a:t>The value of a statistical life in the United States is roughly $12 Million</a:t>
            </a:r>
          </a:p>
          <a:p>
            <a:r>
              <a:rPr lang="en-US" dirty="0" smtClean="0"/>
              <a:t>VSL used is thinking about tradeoffs between cost and risk</a:t>
            </a:r>
          </a:p>
          <a:p>
            <a:pPr lvl="1"/>
            <a:r>
              <a:rPr lang="en-US" dirty="0" smtClean="0"/>
              <a:t>Think about the health costs of poor water quality and the expected cost of better purification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8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1428727" y="-11027678"/>
            <a:ext cx="1843750" cy="1561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2" descr="https://journals.plos.org/plosone/article/figure/image?size=large&amp;id=10.1371/journal.pone.0247307.g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2" y="0"/>
            <a:ext cx="7721664" cy="67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2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2340864" cy="2075688"/>
          </a:xfrm>
        </p:spPr>
        <p:txBody>
          <a:bodyPr/>
          <a:lstStyle/>
          <a:p>
            <a:r>
              <a:rPr lang="en-US" dirty="0" smtClean="0"/>
              <a:t>Medical Cost of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" y="2066546"/>
            <a:ext cx="2237232" cy="3817811"/>
          </a:xfrm>
        </p:spPr>
        <p:txBody>
          <a:bodyPr/>
          <a:lstStyle/>
          <a:p>
            <a:r>
              <a:rPr lang="en-US" dirty="0"/>
              <a:t>Medical Expenditure Panel Survey (MEPS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2021 study</a:t>
            </a:r>
          </a:p>
          <a:p>
            <a:pPr lvl="1"/>
            <a:r>
              <a:rPr lang="en-US" dirty="0" smtClean="0"/>
              <a:t>2011-2016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372572"/>
            <a:ext cx="9933432" cy="64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cost with 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4593336" cy="47946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Normal weight correlated with lowest expenditure across most ages</a:t>
            </a:r>
          </a:p>
          <a:p>
            <a:r>
              <a:rPr lang="en-US" dirty="0" smtClean="0"/>
              <a:t>Difference become more significant around age 30</a:t>
            </a:r>
          </a:p>
          <a:p>
            <a:r>
              <a:rPr lang="en-US" dirty="0" smtClean="0"/>
              <a:t>Study does not consider effect past weight, only current weight</a:t>
            </a:r>
          </a:p>
          <a:p>
            <a:pPr lvl="1"/>
            <a:r>
              <a:rPr lang="en-US" dirty="0" smtClean="0"/>
              <a:t>Does obesity in 20s or 30s affect outcomes in 50s or 60s, even if the person loses weight?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6" y="1825624"/>
            <a:ext cx="6051504" cy="49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 Study (2007-2011 data) of: </a:t>
            </a:r>
            <a:r>
              <a:rPr lang="en-US" dirty="0"/>
              <a:t>anorexia </a:t>
            </a:r>
            <a:r>
              <a:rPr lang="en-US" dirty="0" smtClean="0"/>
              <a:t>nervosa, bulimia </a:t>
            </a:r>
            <a:r>
              <a:rPr lang="en-US" dirty="0"/>
              <a:t>nervosa or binge </a:t>
            </a:r>
            <a:r>
              <a:rPr lang="en-US" dirty="0" smtClean="0"/>
              <a:t>eating, pica, </a:t>
            </a:r>
            <a:r>
              <a:rPr lang="en-US" dirty="0"/>
              <a:t>rumination </a:t>
            </a:r>
            <a:r>
              <a:rPr lang="en-US" dirty="0" smtClean="0"/>
              <a:t>disorder, and </a:t>
            </a:r>
            <a:r>
              <a:rPr lang="en-US" dirty="0"/>
              <a:t>psychogenic vomiting</a:t>
            </a:r>
          </a:p>
          <a:p>
            <a:r>
              <a:rPr lang="en-US" dirty="0" smtClean="0"/>
              <a:t>Individuals with eating disorders generally cost health system about $1900 more than individuals without eating disorders</a:t>
            </a:r>
          </a:p>
          <a:p>
            <a:pPr lvl="1"/>
            <a:r>
              <a:rPr lang="en-US" dirty="0" smtClean="0"/>
              <a:t>Also heave decreased employment and wage outcomes</a:t>
            </a:r>
          </a:p>
          <a:p>
            <a:pPr lvl="1"/>
            <a:r>
              <a:rPr lang="en-US" dirty="0" smtClean="0"/>
              <a:t>Mental health comorbidities may double health costs, and have even larger effects on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effects of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Lowers wages for women (10lbs lowers wages 2%)</a:t>
            </a:r>
          </a:p>
          <a:p>
            <a:pPr lvl="1"/>
            <a:r>
              <a:rPr lang="en-US" dirty="0" smtClean="0"/>
              <a:t>Effect starts at very low weights</a:t>
            </a:r>
          </a:p>
          <a:p>
            <a:r>
              <a:rPr lang="en-US" dirty="0" smtClean="0"/>
              <a:t>No effect on men</a:t>
            </a:r>
          </a:p>
          <a:p>
            <a:pPr lvl="1"/>
            <a:r>
              <a:rPr lang="en-US" dirty="0" smtClean="0"/>
              <a:t>Portly banker effect - Historic</a:t>
            </a:r>
          </a:p>
          <a:p>
            <a:r>
              <a:rPr lang="en-US" dirty="0" smtClean="0"/>
              <a:t>Likely caused by discrimination, not worse health or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Cawley</a:t>
            </a:r>
            <a:r>
              <a:rPr lang="en-US" dirty="0"/>
              <a:t>, John. "An economy of scales: A selective review of obesity's economic causes, consequences, and solutions." </a:t>
            </a:r>
            <a:r>
              <a:rPr lang="en-US" i="1" dirty="0"/>
              <a:t>Journal of health economics</a:t>
            </a:r>
            <a:r>
              <a:rPr lang="en-US" dirty="0"/>
              <a:t> 43 (2015): 244-268.</a:t>
            </a:r>
            <a:endParaRPr lang="en-US" dirty="0" smtClean="0"/>
          </a:p>
          <a:p>
            <a:r>
              <a:rPr lang="en-US" dirty="0" smtClean="0"/>
              <a:t>Cohen</a:t>
            </a:r>
            <a:r>
              <a:rPr lang="en-US" dirty="0"/>
              <a:t>, Joel W., Steven B. Cohen, and Jessica S. </a:t>
            </a:r>
            <a:r>
              <a:rPr lang="en-US" dirty="0" err="1"/>
              <a:t>Banthin</a:t>
            </a:r>
            <a:r>
              <a:rPr lang="en-US" dirty="0"/>
              <a:t>. "The medical expenditure panel survey: a national information resource to support healthcare cost research and inform policy and practice." </a:t>
            </a:r>
            <a:r>
              <a:rPr lang="en-US" i="1" dirty="0"/>
              <a:t>Medical care</a:t>
            </a:r>
            <a:r>
              <a:rPr lang="en-US" dirty="0"/>
              <a:t> (2009): S44-S50.</a:t>
            </a:r>
            <a:endParaRPr lang="en-US" dirty="0" smtClean="0"/>
          </a:p>
          <a:p>
            <a:r>
              <a:rPr lang="en-US" dirty="0" err="1" smtClean="0"/>
              <a:t>Samnaliev</a:t>
            </a:r>
            <a:r>
              <a:rPr lang="en-US" dirty="0"/>
              <a:t>, </a:t>
            </a:r>
            <a:r>
              <a:rPr lang="en-US" dirty="0" err="1"/>
              <a:t>Mihail</a:t>
            </a:r>
            <a:r>
              <a:rPr lang="en-US" dirty="0"/>
              <a:t>, H. LeAnn Noh, </a:t>
            </a:r>
            <a:r>
              <a:rPr lang="en-US" dirty="0" err="1"/>
              <a:t>Kendrin</a:t>
            </a:r>
            <a:r>
              <a:rPr lang="en-US" dirty="0"/>
              <a:t> R. </a:t>
            </a:r>
            <a:r>
              <a:rPr lang="en-US" dirty="0" err="1"/>
              <a:t>Sonneville</a:t>
            </a:r>
            <a:r>
              <a:rPr lang="en-US" dirty="0"/>
              <a:t>, and S. Bryn Austin. "The economic burden of eating disorders and related mental health comorbidities: An exploratory analysis using the US Medical Expenditures Panel Survey." </a:t>
            </a:r>
            <a:r>
              <a:rPr lang="en-US" i="1" dirty="0"/>
              <a:t>Preventive medicine reports</a:t>
            </a:r>
            <a:r>
              <a:rPr lang="en-US" dirty="0"/>
              <a:t> 2 (2015): 32-34</a:t>
            </a:r>
            <a:r>
              <a:rPr lang="en-US" dirty="0" smtClean="0"/>
              <a:t>.</a:t>
            </a:r>
          </a:p>
          <a:p>
            <a:r>
              <a:rPr lang="en-US" dirty="0" err="1"/>
              <a:t>Calle</a:t>
            </a:r>
            <a:r>
              <a:rPr lang="en-US" dirty="0"/>
              <a:t>, Eugenia E., and Rudolf </a:t>
            </a:r>
            <a:r>
              <a:rPr lang="en-US" dirty="0" err="1"/>
              <a:t>Kaaks</a:t>
            </a:r>
            <a:r>
              <a:rPr lang="en-US" dirty="0"/>
              <a:t>. "Overweight, obesity and cancer: epidemiological evidence and proposed mechanisms." </a:t>
            </a:r>
            <a:r>
              <a:rPr lang="en-US" i="1" dirty="0"/>
              <a:t>Nature Reviews Cancer</a:t>
            </a:r>
            <a:r>
              <a:rPr lang="en-US" dirty="0"/>
              <a:t> 4, no. 8 (2004): 579-591</a:t>
            </a:r>
            <a:r>
              <a:rPr lang="en-US" dirty="0" smtClean="0"/>
              <a:t>.</a:t>
            </a:r>
          </a:p>
          <a:p>
            <a:r>
              <a:rPr lang="en-US" dirty="0" err="1"/>
              <a:t>Cawley</a:t>
            </a:r>
            <a:r>
              <a:rPr lang="en-US" dirty="0"/>
              <a:t>, John. "The impact of obesity on wages." </a:t>
            </a:r>
            <a:r>
              <a:rPr lang="en-US" i="1" dirty="0"/>
              <a:t>Journal of Human resources</a:t>
            </a:r>
            <a:r>
              <a:rPr lang="en-US" dirty="0"/>
              <a:t> 39, no. 2 (2004): 451-474.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68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rise in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 energy surplus – 200 calories per day</a:t>
            </a:r>
          </a:p>
          <a:p>
            <a:pPr lvl="1"/>
            <a:r>
              <a:rPr lang="en-US" dirty="0" smtClean="0"/>
              <a:t>Smaller than “noise” in consumption and exertion data!</a:t>
            </a:r>
          </a:p>
          <a:p>
            <a:r>
              <a:rPr lang="en-US" dirty="0" smtClean="0"/>
              <a:t>Large set of explanations</a:t>
            </a:r>
          </a:p>
          <a:p>
            <a:pPr lvl="1"/>
            <a:r>
              <a:rPr lang="en-US" dirty="0" smtClean="0"/>
              <a:t>Decreased sleep</a:t>
            </a:r>
          </a:p>
          <a:p>
            <a:pPr lvl="1"/>
            <a:r>
              <a:rPr lang="en-US" dirty="0" smtClean="0"/>
              <a:t>Exposure to endocrine disruptors</a:t>
            </a:r>
          </a:p>
          <a:p>
            <a:pPr lvl="1"/>
            <a:r>
              <a:rPr lang="en-US" dirty="0" smtClean="0"/>
              <a:t>Decreased exposure to extreme heat (due to AC)</a:t>
            </a:r>
          </a:p>
          <a:p>
            <a:pPr lvl="1"/>
            <a:r>
              <a:rPr lang="en-US" dirty="0" smtClean="0"/>
              <a:t>Increased consumption of pharmaceuticals</a:t>
            </a:r>
          </a:p>
          <a:p>
            <a:pPr lvl="1"/>
            <a:r>
              <a:rPr lang="en-US" dirty="0" smtClean="0"/>
              <a:t>Increased maternal age at birth</a:t>
            </a:r>
          </a:p>
          <a:p>
            <a:pPr lvl="1"/>
            <a:r>
              <a:rPr lang="en-US" dirty="0" smtClean="0"/>
              <a:t>Higher rate of reproduction among individuals with genetic predisposition to obesity</a:t>
            </a:r>
          </a:p>
          <a:p>
            <a:pPr lvl="1"/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Gut Microbes</a:t>
            </a:r>
          </a:p>
          <a:p>
            <a:pPr lvl="1"/>
            <a:r>
              <a:rPr lang="en-US" dirty="0" smtClean="0"/>
              <a:t>Price of food</a:t>
            </a:r>
          </a:p>
          <a:p>
            <a:pPr lvl="1"/>
            <a:r>
              <a:rPr lang="en-US" dirty="0" smtClean="0"/>
              <a:t>Cutler 2003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6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Prices, income,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to l</a:t>
            </a:r>
            <a:r>
              <a:rPr lang="en-US" dirty="0" smtClean="0"/>
              <a:t>imited </a:t>
            </a:r>
            <a:r>
              <a:rPr lang="en-US" dirty="0"/>
              <a:t>evidence that </a:t>
            </a:r>
            <a:r>
              <a:rPr lang="en-US" dirty="0" smtClean="0"/>
              <a:t>unhealthy food prices </a:t>
            </a:r>
            <a:r>
              <a:rPr lang="en-US" dirty="0"/>
              <a:t>affect consumption of </a:t>
            </a:r>
            <a:r>
              <a:rPr lang="en-US" dirty="0" smtClean="0"/>
              <a:t>unhealthy food</a:t>
            </a:r>
            <a:endParaRPr lang="en-US" dirty="0"/>
          </a:p>
          <a:p>
            <a:r>
              <a:rPr lang="en-US" dirty="0" smtClean="0"/>
              <a:t>No to limited </a:t>
            </a:r>
            <a:r>
              <a:rPr lang="en-US" dirty="0"/>
              <a:t>evidence that fast food prices affect consumption of fast food</a:t>
            </a:r>
          </a:p>
          <a:p>
            <a:r>
              <a:rPr lang="en-US" dirty="0"/>
              <a:t>No to limited </a:t>
            </a:r>
            <a:r>
              <a:rPr lang="en-US" dirty="0" smtClean="0"/>
              <a:t>evidence that increase in low income welfare support increased obesity</a:t>
            </a:r>
          </a:p>
          <a:p>
            <a:pPr lvl="1"/>
            <a:r>
              <a:rPr lang="en-US" dirty="0" smtClean="0"/>
              <a:t>Social security, EITC, Native American Casino windfalls</a:t>
            </a:r>
          </a:p>
          <a:p>
            <a:r>
              <a:rPr lang="en-US" dirty="0" smtClean="0"/>
              <a:t>Education has no or limited effect on male weight, may reduce risk of obesity for women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0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research has found living in high-income neighborhoods leads to many positive economic outcomes for low- and high-income individuals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Wages</a:t>
            </a:r>
          </a:p>
          <a:p>
            <a:pPr lvl="1"/>
            <a:r>
              <a:rPr lang="en-US" dirty="0" smtClean="0"/>
              <a:t>And Health including Obesity</a:t>
            </a:r>
          </a:p>
          <a:p>
            <a:r>
              <a:rPr lang="en-US" dirty="0" smtClean="0"/>
              <a:t>Women </a:t>
            </a:r>
            <a:r>
              <a:rPr lang="en-US" dirty="0" err="1" smtClean="0"/>
              <a:t>roomates</a:t>
            </a:r>
            <a:r>
              <a:rPr lang="en-US" dirty="0" smtClean="0"/>
              <a:t> but not 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4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Misuses of cost effectiveness?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anti-death penalty is murder?</a:t>
            </a:r>
          </a:p>
          <a:p>
            <a:pPr lvl="1"/>
            <a:r>
              <a:rPr lang="en-US" dirty="0" err="1"/>
              <a:t>Sunstein</a:t>
            </a:r>
            <a:r>
              <a:rPr lang="en-US" dirty="0"/>
              <a:t>, Cass R., and Adrian </a:t>
            </a:r>
            <a:r>
              <a:rPr lang="en-US" dirty="0" err="1"/>
              <a:t>Vermeule</a:t>
            </a:r>
            <a:r>
              <a:rPr lang="en-US" dirty="0"/>
              <a:t>. "Is Capital Punishment Morally Required? The Relevance of Life-Life Tradeoffs." </a:t>
            </a:r>
            <a:r>
              <a:rPr lang="en-US" i="1" dirty="0" smtClean="0"/>
              <a:t>SSRN non-peer reviewed research paper </a:t>
            </a:r>
            <a:r>
              <a:rPr lang="en-US" i="1" dirty="0"/>
              <a:t>(March 2005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Being anti-AI is murder</a:t>
            </a:r>
          </a:p>
          <a:p>
            <a:pPr lvl="1"/>
            <a:r>
              <a:rPr lang="en-US" dirty="0" smtClean="0"/>
              <a:t>“opposition </a:t>
            </a:r>
            <a:r>
              <a:rPr lang="en-US" dirty="0"/>
              <a:t>to artificial intelligence is tantamount to </a:t>
            </a:r>
            <a:r>
              <a:rPr lang="en-US" dirty="0" smtClean="0"/>
              <a:t>murder” – Marc Andreessen</a:t>
            </a:r>
          </a:p>
          <a:p>
            <a:endParaRPr lang="en-US" dirty="0"/>
          </a:p>
          <a:p>
            <a:r>
              <a:rPr lang="en-US" dirty="0" smtClean="0"/>
              <a:t>Measured effects smaller than noise 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9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Misuses of cost effectiveness?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to look out for:</a:t>
            </a:r>
          </a:p>
          <a:p>
            <a:pPr lvl="1"/>
            <a:r>
              <a:rPr lang="en-US" dirty="0" smtClean="0"/>
              <a:t>Unreasonably large conclusions</a:t>
            </a:r>
          </a:p>
          <a:p>
            <a:pPr lvl="2"/>
            <a:r>
              <a:rPr lang="en-US" dirty="0" smtClean="0"/>
              <a:t>Can very few executions drive large outcome effects?</a:t>
            </a:r>
            <a:endParaRPr lang="en-US" dirty="0"/>
          </a:p>
          <a:p>
            <a:pPr lvl="1"/>
            <a:r>
              <a:rPr lang="en-US" dirty="0" smtClean="0"/>
              <a:t>Measured effects smaller than noise in data</a:t>
            </a:r>
          </a:p>
          <a:p>
            <a:pPr lvl="2"/>
            <a:r>
              <a:rPr lang="en-US" dirty="0" smtClean="0"/>
              <a:t>200 calories a day</a:t>
            </a:r>
          </a:p>
          <a:p>
            <a:pPr lvl="1"/>
            <a:r>
              <a:rPr lang="en-US" dirty="0" smtClean="0"/>
              <a:t>Correlation is not causation</a:t>
            </a:r>
          </a:p>
          <a:p>
            <a:pPr lvl="2"/>
            <a:r>
              <a:rPr lang="en-US" dirty="0" smtClean="0"/>
              <a:t>No, smoking is not good for you</a:t>
            </a:r>
          </a:p>
          <a:p>
            <a:pPr lvl="2"/>
            <a:r>
              <a:rPr lang="en-US" dirty="0" smtClean="0"/>
              <a:t>No, wasting (losing weight because of malnutrition or illness) is not good for you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5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positivity vs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6071"/>
          </a:xfrm>
        </p:spPr>
        <p:txBody>
          <a:bodyPr>
            <a:normAutofit/>
          </a:bodyPr>
          <a:lstStyle/>
          <a:p>
            <a:r>
              <a:rPr lang="en-US" dirty="0" smtClean="0"/>
              <a:t>Science can be used to justify:</a:t>
            </a:r>
          </a:p>
          <a:p>
            <a:pPr lvl="1"/>
            <a:r>
              <a:rPr lang="en-US" dirty="0" smtClean="0"/>
              <a:t>Discrimination</a:t>
            </a:r>
          </a:p>
          <a:p>
            <a:pPr lvl="1"/>
            <a:r>
              <a:rPr lang="en-US" dirty="0" smtClean="0"/>
              <a:t>Misogyny</a:t>
            </a:r>
          </a:p>
          <a:p>
            <a:pPr lvl="1"/>
            <a:r>
              <a:rPr lang="en-US" smtClean="0"/>
              <a:t>Paternalism</a:t>
            </a:r>
            <a:endParaRPr lang="en-US" dirty="0" smtClean="0"/>
          </a:p>
          <a:p>
            <a:r>
              <a:rPr lang="en-US" dirty="0" smtClean="0"/>
              <a:t>Is paternalism ok?</a:t>
            </a:r>
          </a:p>
          <a:p>
            <a:pPr lvl="1"/>
            <a:r>
              <a:rPr lang="en-US" dirty="0"/>
              <a:t>the policy or practice on the part of people in positions of authority of restricting the freedom and responsibilities of those subordinate to them in the subordinates' supposed best interest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Behavioral economics</a:t>
            </a:r>
          </a:p>
          <a:p>
            <a:pPr lvl="2"/>
            <a:r>
              <a:rPr lang="en-US" dirty="0" smtClean="0"/>
              <a:t>Sin taxes</a:t>
            </a:r>
          </a:p>
          <a:p>
            <a:pPr lvl="2"/>
            <a:r>
              <a:rPr lang="en-US" dirty="0" smtClean="0"/>
              <a:t>Opt-in vs opt-out</a:t>
            </a:r>
          </a:p>
          <a:p>
            <a:pPr lvl="2"/>
            <a:r>
              <a:rPr lang="en-US" dirty="0" smtClean="0"/>
              <a:t>Educational marketing campaigns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6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/facepalm - Guy believes that obesity is a personal choice of ALL obese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91" y="-182880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DN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46" y="1197483"/>
            <a:ext cx="4462671" cy="60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/facepalm - fighting obesity is fatphob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" y="-265176"/>
            <a:ext cx="3661818" cy="63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-all-ladies-over-110-pounds-you-re-obe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" y="5434969"/>
            <a:ext cx="4072400" cy="1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/facepalm - The term &quot;obese&quot; is: A slur Violent Dehumanizing It's anti black O 1,242 27417 1,0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61" y="4863423"/>
            <a:ext cx="4812351" cy="21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/facepalm - Hot take: Starving children in the name of “childhood obesity” is BAD!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78" y="2141128"/>
            <a:ext cx="2741646" cy="59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DN m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61" y="-265176"/>
            <a:ext cx="3665631" cy="57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/facepalm - on Can we please stop celebrating ppl that got fat and obese then got down to normal shape where they are supposed to be? That's like celebrating a guy that use to kill puppies then stopped. 4 likes Rep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03" y="3780541"/>
            <a:ext cx="5185292" cy="18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523" y="2136295"/>
            <a:ext cx="2014057" cy="2108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2203" y="4062012"/>
            <a:ext cx="2144794" cy="15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positivity vs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“You’re Not Ugly, You’re Just Poor”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youtu.be/A295YT2yd_A?si=YJRR7ciyvkhTBVRl&amp;t=2333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6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DDB884101BF43AD36487F06175C6C" ma:contentTypeVersion="18" ma:contentTypeDescription="Create a new document." ma:contentTypeScope="" ma:versionID="28c171e5b1f655a64993bad87ea3a04c">
  <xsd:schema xmlns:xsd="http://www.w3.org/2001/XMLSchema" xmlns:xs="http://www.w3.org/2001/XMLSchema" xmlns:p="http://schemas.microsoft.com/office/2006/metadata/properties" xmlns:ns3="7f18ec10-a743-4c21-91d9-69d297feae23" xmlns:ns4="ce5fba22-8df0-4e59-b0bb-9a52d7395907" targetNamespace="http://schemas.microsoft.com/office/2006/metadata/properties" ma:root="true" ma:fieldsID="5aedbafebac83a9e304d02db7f2d6f6e" ns3:_="" ns4:_="">
    <xsd:import namespace="7f18ec10-a743-4c21-91d9-69d297feae23"/>
    <xsd:import namespace="ce5fba22-8df0-4e59-b0bb-9a52d73959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8ec10-a743-4c21-91d9-69d297fea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fba22-8df0-4e59-b0bb-9a52d7395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18ec10-a743-4c21-91d9-69d297feae23" xsi:nil="true"/>
  </documentManagement>
</p:properties>
</file>

<file path=customXml/itemProps1.xml><?xml version="1.0" encoding="utf-8"?>
<ds:datastoreItem xmlns:ds="http://schemas.openxmlformats.org/officeDocument/2006/customXml" ds:itemID="{69A6D419-3F4B-428B-984D-21390795B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8ec10-a743-4c21-91d9-69d297feae23"/>
    <ds:schemaRef ds:uri="ce5fba22-8df0-4e59-b0bb-9a52d7395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DD529-80A6-429F-8AEB-CBA1DF804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C678C-43BC-457A-95F6-7D1DC53BACB8}">
  <ds:schemaRefs>
    <ds:schemaRef ds:uri="http://schemas.microsoft.com/office/2006/documentManagement/types"/>
    <ds:schemaRef ds:uri="7f18ec10-a743-4c21-91d9-69d297feae2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e5fba22-8df0-4e59-b0bb-9a52d739590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47639</TotalTime>
  <Words>1101</Words>
  <Application>Microsoft Office PowerPoint</Application>
  <PresentationFormat>Widescreen</PresentationFormat>
  <Paragraphs>131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HCMI 3243: Economics of Obesity</vt:lpstr>
      <vt:lpstr>Causes of rise in obesity</vt:lpstr>
      <vt:lpstr>Prices, income, and education</vt:lpstr>
      <vt:lpstr>Peer effects</vt:lpstr>
      <vt:lpstr>Misuses of cost effectiveness?</vt:lpstr>
      <vt:lpstr>Misuses of cost effectiveness?</vt:lpstr>
      <vt:lpstr>Body positivity vs health?</vt:lpstr>
      <vt:lpstr>PowerPoint Presentation</vt:lpstr>
      <vt:lpstr>Body positivity vs health?</vt:lpstr>
      <vt:lpstr>Technology, causal mechanism</vt:lpstr>
      <vt:lpstr>Medical Complications of Obesity</vt:lpstr>
      <vt:lpstr>Medical Complications of Obesity</vt:lpstr>
      <vt:lpstr>Detour: VSL and Cost Effectiveness</vt:lpstr>
      <vt:lpstr>PowerPoint Presentation</vt:lpstr>
      <vt:lpstr>Medical Cost of Obesity</vt:lpstr>
      <vt:lpstr>Growth in cost with age</vt:lpstr>
      <vt:lpstr>Economics of eating disorders</vt:lpstr>
      <vt:lpstr>Employment effects of obesity</vt:lpstr>
      <vt:lpstr>PowerPoint Presentation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136</cp:revision>
  <dcterms:created xsi:type="dcterms:W3CDTF">2018-08-26T19:46:47Z</dcterms:created>
  <dcterms:modified xsi:type="dcterms:W3CDTF">2024-02-01T17:08:58Z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0x010100ED7DDB884101BF43AD36487F06175C6C</vt:lpwstr>
  </property>
</Properties>
</file>