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60" r:id="rId6"/>
    <p:sldId id="261" r:id="rId7"/>
    <p:sldId id="262" r:id="rId8"/>
    <p:sldId id="264" r:id="rId9"/>
    <p:sldId id="265" r:id="rId10"/>
    <p:sldId id="266" r:id="rId11"/>
    <p:sldId id="268" r:id="rId12"/>
    <p:sldId id="270" r:id="rId13"/>
    <p:sldId id="271" r:id="rId14"/>
    <p:sldId id="286"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7" r:id="rId29"/>
    <p:sldId id="2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105" d="100"/>
          <a:sy n="105" d="100"/>
        </p:scale>
        <p:origin x="162" y="9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424583"/>
          </a:xfrm>
        </p:spPr>
        <p:txBody>
          <a:bodyPr>
            <a:normAutofit/>
          </a:bodyPr>
          <a:lstStyle>
            <a:lvl1pPr>
              <a:defRPr sz="2800" b="1"/>
            </a:lvl1pPr>
          </a:lstStyle>
          <a:p>
            <a:r>
              <a:rPr lang="en-US" dirty="0"/>
              <a:t>Title</a:t>
            </a:r>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228717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HCMI </a:t>
            </a:r>
            <a:r>
              <a:rPr lang="en-US" dirty="0" smtClean="0"/>
              <a:t>3243: Economics of </a:t>
            </a:r>
            <a:r>
              <a:rPr lang="en-US" dirty="0" smtClean="0"/>
              <a:t>The Firm</a:t>
            </a:r>
            <a:endParaRPr lang="en-US" dirty="0"/>
          </a:p>
        </p:txBody>
      </p:sp>
      <p:sp>
        <p:nvSpPr>
          <p:cNvPr id="3" name="Subtitle 2"/>
          <p:cNvSpPr>
            <a:spLocks noGrp="1"/>
          </p:cNvSpPr>
          <p:nvPr>
            <p:ph type="subTitle" idx="1"/>
          </p:nvPr>
        </p:nvSpPr>
        <p:spPr/>
        <p:txBody>
          <a:bodyPr/>
          <a:lstStyle/>
          <a:p>
            <a:r>
              <a:rPr lang="en-US" dirty="0"/>
              <a:t>BUSN </a:t>
            </a:r>
            <a:r>
              <a:rPr lang="en-US" dirty="0" smtClean="0"/>
              <a:t>203: </a:t>
            </a:r>
            <a:r>
              <a:rPr lang="en-US" dirty="0"/>
              <a:t>Mon/Wed 9</a:t>
            </a:r>
            <a:r>
              <a:rPr lang="en-US" dirty="0" smtClean="0"/>
              <a:t>:30 </a:t>
            </a:r>
            <a:r>
              <a:rPr lang="en-US" dirty="0"/>
              <a:t>PM – </a:t>
            </a:r>
            <a:r>
              <a:rPr lang="en-US" dirty="0" smtClean="0"/>
              <a:t>10:45 AM</a:t>
            </a:r>
            <a:endParaRPr lang="en-US" dirty="0"/>
          </a:p>
          <a:p>
            <a:r>
              <a:rPr lang="en-US" dirty="0"/>
              <a:t>Shane Murphy – </a:t>
            </a:r>
            <a:r>
              <a:rPr lang="en-US" dirty="0">
                <a:hlinkClick r:id="rId2"/>
              </a:rPr>
              <a:t>shane@uconn.edu</a:t>
            </a:r>
            <a:endParaRPr lang="en-US" dirty="0"/>
          </a:p>
          <a:p>
            <a:endParaRPr lang="en-US" dirty="0"/>
          </a:p>
          <a:p>
            <a:endParaRPr lang="en-US" dirty="0"/>
          </a:p>
        </p:txBody>
      </p:sp>
      <p:pic>
        <p:nvPicPr>
          <p:cNvPr id="5" name="Picture 2" descr="https://trip-photo.runkeeper.com/mrdUWYtUdrPH4znTxBsrMPC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1466" y="4438414"/>
            <a:ext cx="3226114" cy="2419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smtClean="0"/>
              <a:t>Costs </a:t>
            </a:r>
            <a:r>
              <a:rPr lang="en-US" dirty="0"/>
              <a:t>in the Short Run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955964"/>
            <a:ext cx="10515600" cy="5170516"/>
          </a:xfrm>
        </p:spPr>
        <p:txBody>
          <a:bodyPr>
            <a:normAutofit fontScale="85000" lnSpcReduction="20000"/>
          </a:bodyPr>
          <a:lstStyle/>
          <a:p>
            <a:r>
              <a:rPr lang="en-US" b="1" dirty="0"/>
              <a:t>Factor payments </a:t>
            </a:r>
            <a:r>
              <a:rPr lang="en-US" dirty="0"/>
              <a:t>- what the firm pays for the use of the factors of production (aka costs, from the firm’s perspective).</a:t>
            </a:r>
          </a:p>
          <a:p>
            <a:pPr lvl="1"/>
            <a:r>
              <a:rPr lang="en-US" dirty="0"/>
              <a:t>Raw materials prices </a:t>
            </a:r>
          </a:p>
          <a:p>
            <a:pPr lvl="1"/>
            <a:r>
              <a:rPr lang="en-US" dirty="0"/>
              <a:t>Rent </a:t>
            </a:r>
          </a:p>
          <a:p>
            <a:pPr lvl="1"/>
            <a:r>
              <a:rPr lang="en-US" dirty="0"/>
              <a:t>Wages and salaries </a:t>
            </a:r>
          </a:p>
          <a:p>
            <a:pPr lvl="1"/>
            <a:r>
              <a:rPr lang="en-US" dirty="0"/>
              <a:t>Interest and dividends</a:t>
            </a:r>
          </a:p>
          <a:p>
            <a:pPr lvl="1"/>
            <a:r>
              <a:rPr lang="en-US" dirty="0"/>
              <a:t>Profit </a:t>
            </a:r>
          </a:p>
          <a:p>
            <a:endParaRPr lang="en-US" dirty="0"/>
          </a:p>
          <a:p>
            <a:r>
              <a:rPr lang="en-US" b="1" dirty="0"/>
              <a:t>Variable costs </a:t>
            </a:r>
            <a:r>
              <a:rPr lang="en-US" dirty="0"/>
              <a:t>- costs of the variable inputs, like labor.</a:t>
            </a:r>
          </a:p>
          <a:p>
            <a:endParaRPr lang="en-US" dirty="0"/>
          </a:p>
          <a:p>
            <a:r>
              <a:rPr lang="en-US" b="1" dirty="0"/>
              <a:t>Fixed costs </a:t>
            </a:r>
            <a:r>
              <a:rPr lang="en-US" dirty="0"/>
              <a:t>- costs of the fixed inputs, like rent.</a:t>
            </a:r>
          </a:p>
          <a:p>
            <a:pPr lvl="1"/>
            <a:r>
              <a:rPr lang="en-US" dirty="0"/>
              <a:t>Expenditure that a firm must make before production starts </a:t>
            </a:r>
          </a:p>
          <a:p>
            <a:pPr lvl="1"/>
            <a:r>
              <a:rPr lang="en-US" dirty="0"/>
              <a:t>Do not change in the short run</a:t>
            </a:r>
          </a:p>
          <a:p>
            <a:pPr lvl="1"/>
            <a:r>
              <a:rPr lang="en-US" dirty="0"/>
              <a:t>Do not change regardless of the level of production.</a:t>
            </a:r>
          </a:p>
          <a:p>
            <a:endParaRPr lang="en-US" dirty="0"/>
          </a:p>
          <a:p>
            <a:r>
              <a:rPr lang="en-US" b="1" dirty="0"/>
              <a:t>Total cost </a:t>
            </a:r>
            <a:r>
              <a:rPr lang="en-US" dirty="0"/>
              <a:t>- the sum of fixed and variable costs of production</a:t>
            </a:r>
          </a:p>
          <a:p>
            <a:endParaRPr lang="en-US" dirty="0"/>
          </a:p>
        </p:txBody>
      </p:sp>
    </p:spTree>
    <p:extLst>
      <p:ext uri="{BB962C8B-B14F-4D97-AF65-F5344CB8AC3E}">
        <p14:creationId xmlns:p14="http://schemas.microsoft.com/office/powerpoint/2010/main" val="3332325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smtClean="0"/>
              <a:t>Discussion: Give examples from health</a:t>
            </a:r>
            <a:endParaRPr lang="en-US" dirty="0"/>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955964"/>
            <a:ext cx="10515600" cy="5170516"/>
          </a:xfrm>
        </p:spPr>
        <p:txBody>
          <a:bodyPr>
            <a:normAutofit/>
          </a:bodyPr>
          <a:lstStyle/>
          <a:p>
            <a:r>
              <a:rPr lang="en-US" b="1" dirty="0"/>
              <a:t>Factor payments </a:t>
            </a:r>
            <a:r>
              <a:rPr lang="en-US" dirty="0"/>
              <a:t>- what the firm pays for the use of the factors of </a:t>
            </a:r>
            <a:r>
              <a:rPr lang="en-US" dirty="0" smtClean="0"/>
              <a:t>production</a:t>
            </a:r>
          </a:p>
          <a:p>
            <a:endParaRPr lang="en-US" dirty="0"/>
          </a:p>
          <a:p>
            <a:endParaRPr lang="en-US" dirty="0"/>
          </a:p>
          <a:p>
            <a:r>
              <a:rPr lang="en-US" b="1" dirty="0"/>
              <a:t>Variable costs </a:t>
            </a:r>
            <a:r>
              <a:rPr lang="en-US" dirty="0"/>
              <a:t>- costs of the variable inputs, </a:t>
            </a:r>
            <a:r>
              <a:rPr lang="en-US" dirty="0" smtClean="0"/>
              <a:t>labor</a:t>
            </a:r>
            <a:r>
              <a:rPr lang="en-US" dirty="0"/>
              <a:t>.</a:t>
            </a:r>
          </a:p>
          <a:p>
            <a:endParaRPr lang="en-US" dirty="0"/>
          </a:p>
          <a:p>
            <a:r>
              <a:rPr lang="en-US" b="1" dirty="0"/>
              <a:t>Fixed costs </a:t>
            </a:r>
            <a:r>
              <a:rPr lang="en-US" dirty="0"/>
              <a:t>- costs of the fixed </a:t>
            </a:r>
            <a:r>
              <a:rPr lang="en-US" dirty="0" smtClean="0"/>
              <a:t>inputs</a:t>
            </a:r>
          </a:p>
          <a:p>
            <a:pPr marL="0" indent="0">
              <a:buNone/>
            </a:pPr>
            <a:endParaRPr lang="en-US" dirty="0"/>
          </a:p>
          <a:p>
            <a:r>
              <a:rPr lang="en-US" b="1" dirty="0"/>
              <a:t>Total cost </a:t>
            </a:r>
            <a:r>
              <a:rPr lang="en-US" dirty="0"/>
              <a:t>- the sum of fixed and variable costs of production</a:t>
            </a:r>
          </a:p>
          <a:p>
            <a:endParaRPr lang="en-US" dirty="0"/>
          </a:p>
        </p:txBody>
      </p:sp>
    </p:spTree>
    <p:extLst>
      <p:ext uri="{BB962C8B-B14F-4D97-AF65-F5344CB8AC3E}">
        <p14:creationId xmlns:p14="http://schemas.microsoft.com/office/powerpoint/2010/main" val="99214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Costs</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955964"/>
            <a:ext cx="10515600" cy="4778630"/>
          </a:xfrm>
        </p:spPr>
        <p:txBody>
          <a:bodyPr>
            <a:normAutofit lnSpcReduction="10000"/>
          </a:bodyPr>
          <a:lstStyle/>
          <a:p>
            <a:r>
              <a:rPr lang="en-US" b="1" dirty="0"/>
              <a:t>Average total cost </a:t>
            </a:r>
            <a:r>
              <a:rPr lang="en-US" dirty="0"/>
              <a:t>(ATC) - total cost divided by the quantity of output produced. </a:t>
            </a:r>
          </a:p>
          <a:p>
            <a:pPr marL="0" indent="0" algn="ctr">
              <a:buNone/>
            </a:pPr>
            <a:r>
              <a:rPr lang="en-US" dirty="0"/>
              <a:t>ATC = </a:t>
            </a:r>
            <a:r>
              <a:rPr lang="en-US" u="sng" dirty="0"/>
              <a:t>TC</a:t>
            </a:r>
            <a:r>
              <a:rPr lang="en-US" dirty="0"/>
              <a:t> </a:t>
            </a:r>
          </a:p>
          <a:p>
            <a:pPr marL="0" indent="0" algn="ctr">
              <a:buNone/>
            </a:pPr>
            <a:r>
              <a:rPr lang="en-US" dirty="0"/>
              <a:t>          Q</a:t>
            </a:r>
          </a:p>
          <a:p>
            <a:r>
              <a:rPr lang="en-US" b="1" dirty="0"/>
              <a:t>Marginal cost </a:t>
            </a:r>
            <a:r>
              <a:rPr lang="en-US" dirty="0"/>
              <a:t>(MC) - the additional cost of producing one more unit of output.</a:t>
            </a:r>
          </a:p>
          <a:p>
            <a:pPr marL="0" indent="0" algn="ctr">
              <a:buNone/>
            </a:pPr>
            <a:r>
              <a:rPr lang="en-US" dirty="0"/>
              <a:t>MC = </a:t>
            </a:r>
            <a:r>
              <a:rPr lang="en-US" u="sng" dirty="0"/>
              <a:t>ΔTC </a:t>
            </a:r>
          </a:p>
          <a:p>
            <a:pPr marL="0" indent="0" algn="ctr">
              <a:buNone/>
            </a:pPr>
            <a:r>
              <a:rPr lang="en-US" dirty="0"/>
              <a:t>          ΔQ </a:t>
            </a:r>
          </a:p>
          <a:p>
            <a:endParaRPr lang="en-US" dirty="0"/>
          </a:p>
          <a:p>
            <a:r>
              <a:rPr lang="en-US" b="1" dirty="0"/>
              <a:t>Average variable cost </a:t>
            </a:r>
            <a:r>
              <a:rPr lang="en-US" dirty="0"/>
              <a:t>- variable cost divided by quantity of output.</a:t>
            </a:r>
          </a:p>
          <a:p>
            <a:endParaRPr lang="en-US" dirty="0"/>
          </a:p>
        </p:txBody>
      </p:sp>
    </p:spTree>
    <p:extLst>
      <p:ext uri="{BB962C8B-B14F-4D97-AF65-F5344CB8AC3E}">
        <p14:creationId xmlns:p14="http://schemas.microsoft.com/office/powerpoint/2010/main" val="308865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How Output Affects Total Costs</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4180114"/>
            <a:ext cx="10515600" cy="1695400"/>
          </a:xfrm>
        </p:spPr>
        <p:txBody>
          <a:bodyPr>
            <a:normAutofit fontScale="92500" lnSpcReduction="10000"/>
          </a:bodyPr>
          <a:lstStyle/>
          <a:p>
            <a:r>
              <a:rPr lang="en-US" dirty="0"/>
              <a:t>At zero production, the </a:t>
            </a:r>
            <a:r>
              <a:rPr lang="en-US" u="sng" dirty="0"/>
              <a:t>fixed costs </a:t>
            </a:r>
            <a:r>
              <a:rPr lang="en-US" dirty="0"/>
              <a:t>of $160 are still present. </a:t>
            </a:r>
          </a:p>
          <a:p>
            <a:endParaRPr lang="en-US" dirty="0"/>
          </a:p>
          <a:p>
            <a:r>
              <a:rPr lang="en-US" dirty="0"/>
              <a:t>As production increases, variable costs are added to fixed costs, and the total cost is the sum of the two.</a:t>
            </a:r>
          </a:p>
          <a:p>
            <a:endParaRPr lang="en-US" dirty="0"/>
          </a:p>
        </p:txBody>
      </p:sp>
      <p:pic>
        <p:nvPicPr>
          <p:cNvPr id="4" name="Picture 3" descr="The graph shows how costs increase with output.">
            <a:extLst>
              <a:ext uri="{FF2B5EF4-FFF2-40B4-BE49-F238E27FC236}">
                <a16:creationId xmlns:a16="http://schemas.microsoft.com/office/drawing/2014/main" id="{3931F0DE-C148-65F4-D0D0-A471DC833E88}"/>
              </a:ext>
            </a:extLst>
          </p:cNvPr>
          <p:cNvPicPr>
            <a:picLocks noChangeAspect="1"/>
          </p:cNvPicPr>
          <p:nvPr/>
        </p:nvPicPr>
        <p:blipFill>
          <a:blip r:embed="rId2"/>
          <a:stretch>
            <a:fillRect/>
          </a:stretch>
        </p:blipFill>
        <p:spPr>
          <a:xfrm>
            <a:off x="3853932" y="1050373"/>
            <a:ext cx="4484136" cy="3014719"/>
          </a:xfrm>
          <a:prstGeom prst="rect">
            <a:avLst/>
          </a:prstGeom>
        </p:spPr>
      </p:pic>
    </p:spTree>
    <p:extLst>
      <p:ext uri="{BB962C8B-B14F-4D97-AF65-F5344CB8AC3E}">
        <p14:creationId xmlns:p14="http://schemas.microsoft.com/office/powerpoint/2010/main" val="100977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a:bodyPr>
          <a:lstStyle/>
          <a:p>
            <a:r>
              <a:rPr lang="en-US" dirty="0"/>
              <a:t>Cost Curves</a:t>
            </a:r>
          </a:p>
        </p:txBody>
      </p:sp>
      <p:sp>
        <p:nvSpPr>
          <p:cNvPr id="2" name="Content Placeholder 1">
            <a:extLst>
              <a:ext uri="{FF2B5EF4-FFF2-40B4-BE49-F238E27FC236}">
                <a16:creationId xmlns:a16="http://schemas.microsoft.com/office/drawing/2014/main" id="{B7315BB2-BB70-CA05-634B-4D872518BE4D}"/>
              </a:ext>
            </a:extLst>
          </p:cNvPr>
          <p:cNvSpPr>
            <a:spLocks noGrp="1"/>
          </p:cNvSpPr>
          <p:nvPr>
            <p:ph sz="half" idx="1"/>
          </p:nvPr>
        </p:nvSpPr>
        <p:spPr/>
        <p:txBody>
          <a:bodyPr>
            <a:normAutofit lnSpcReduction="10000"/>
          </a:bodyPr>
          <a:lstStyle/>
          <a:p>
            <a:r>
              <a:rPr lang="en-US" dirty="0"/>
              <a:t>Average total cost (ATC) </a:t>
            </a:r>
          </a:p>
          <a:p>
            <a:pPr lvl="1"/>
            <a:r>
              <a:rPr lang="en-US" dirty="0"/>
              <a:t> Typically U-shaped</a:t>
            </a:r>
          </a:p>
          <a:p>
            <a:endParaRPr lang="en-US" dirty="0"/>
          </a:p>
          <a:p>
            <a:r>
              <a:rPr lang="en-US" dirty="0"/>
              <a:t>Average variable cost (AVC) </a:t>
            </a:r>
          </a:p>
          <a:p>
            <a:pPr lvl="1"/>
            <a:r>
              <a:rPr lang="en-US" dirty="0"/>
              <a:t>Lies below the average total cost curve and</a:t>
            </a:r>
          </a:p>
          <a:p>
            <a:pPr lvl="1"/>
            <a:r>
              <a:rPr lang="en-US" dirty="0"/>
              <a:t>Typically U-shaped or upward-sloping.</a:t>
            </a:r>
          </a:p>
          <a:p>
            <a:endParaRPr lang="en-US" dirty="0"/>
          </a:p>
          <a:p>
            <a:r>
              <a:rPr lang="en-US" dirty="0"/>
              <a:t>Marginal cost (MC) </a:t>
            </a:r>
          </a:p>
          <a:p>
            <a:pPr lvl="1"/>
            <a:r>
              <a:rPr lang="en-US" dirty="0"/>
              <a:t>Generally upward-sloping</a:t>
            </a:r>
          </a:p>
          <a:p>
            <a:endParaRPr lang="en-US" dirty="0"/>
          </a:p>
        </p:txBody>
      </p:sp>
      <p:pic>
        <p:nvPicPr>
          <p:cNvPr id="5" name="Picture 4" descr="The graph shows marginal cost as an upward-sloping curve, and average variable cost and average total cost as U-shaped curves.">
            <a:extLst>
              <a:ext uri="{FF2B5EF4-FFF2-40B4-BE49-F238E27FC236}">
                <a16:creationId xmlns:a16="http://schemas.microsoft.com/office/drawing/2014/main" id="{DB6C122B-0E87-07FB-B3FE-9FD148F97FED}"/>
              </a:ext>
            </a:extLst>
          </p:cNvPr>
          <p:cNvPicPr>
            <a:picLocks noChangeAspect="1"/>
          </p:cNvPicPr>
          <p:nvPr/>
        </p:nvPicPr>
        <p:blipFill>
          <a:blip r:embed="rId2"/>
          <a:stretch>
            <a:fillRect/>
          </a:stretch>
        </p:blipFill>
        <p:spPr>
          <a:xfrm>
            <a:off x="6682518" y="1511932"/>
            <a:ext cx="4671282" cy="3834135"/>
          </a:xfrm>
          <a:prstGeom prst="rect">
            <a:avLst/>
          </a:prstGeom>
        </p:spPr>
      </p:pic>
    </p:spTree>
    <p:extLst>
      <p:ext uri="{BB962C8B-B14F-4D97-AF65-F5344CB8AC3E}">
        <p14:creationId xmlns:p14="http://schemas.microsoft.com/office/powerpoint/2010/main" val="3812061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Average Profit</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b="1" dirty="0"/>
              <a:t>Average Profit </a:t>
            </a:r>
            <a:r>
              <a:rPr lang="en-US" dirty="0"/>
              <a:t>or </a:t>
            </a:r>
            <a:r>
              <a:rPr lang="en-US" i="1" dirty="0"/>
              <a:t>profit margin </a:t>
            </a:r>
            <a:r>
              <a:rPr lang="en-US" dirty="0"/>
              <a:t>= price – average cost</a:t>
            </a:r>
          </a:p>
          <a:p>
            <a:endParaRPr lang="en-US" dirty="0"/>
          </a:p>
          <a:p>
            <a:endParaRPr lang="en-US" dirty="0"/>
          </a:p>
          <a:p>
            <a:r>
              <a:rPr lang="en-US" dirty="0"/>
              <a:t>If the market price &gt; average cost, then average profit will be </a:t>
            </a:r>
            <a:r>
              <a:rPr lang="en-US" u="sng" dirty="0"/>
              <a:t>positive</a:t>
            </a:r>
            <a:r>
              <a:rPr lang="en-US" dirty="0"/>
              <a:t>.</a:t>
            </a:r>
          </a:p>
          <a:p>
            <a:endParaRPr lang="en-US" dirty="0"/>
          </a:p>
          <a:p>
            <a:r>
              <a:rPr lang="en-US" dirty="0"/>
              <a:t>If price is &lt; average cost, then profits will be </a:t>
            </a:r>
            <a:r>
              <a:rPr lang="en-US" u="sng" dirty="0"/>
              <a:t>negative</a:t>
            </a:r>
            <a:r>
              <a:rPr lang="en-US" dirty="0"/>
              <a:t>.</a:t>
            </a:r>
          </a:p>
          <a:p>
            <a:endParaRPr lang="en-US" dirty="0"/>
          </a:p>
        </p:txBody>
      </p:sp>
    </p:spTree>
    <p:extLst>
      <p:ext uri="{BB962C8B-B14F-4D97-AF65-F5344CB8AC3E}">
        <p14:creationId xmlns:p14="http://schemas.microsoft.com/office/powerpoint/2010/main" val="39365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smtClean="0"/>
              <a:t>Production </a:t>
            </a:r>
            <a:r>
              <a:rPr lang="en-US" dirty="0"/>
              <a:t>in the Long Run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dirty="0"/>
              <a:t>In the long run, </a:t>
            </a:r>
            <a:r>
              <a:rPr lang="en-US" u="sng" dirty="0"/>
              <a:t>all</a:t>
            </a:r>
            <a:r>
              <a:rPr lang="en-US" dirty="0"/>
              <a:t> factors (including capital) are variable.</a:t>
            </a:r>
          </a:p>
          <a:p>
            <a:endParaRPr lang="en-US" dirty="0"/>
          </a:p>
          <a:p>
            <a:r>
              <a:rPr lang="en-US" dirty="0"/>
              <a:t>Production function is Q =</a:t>
            </a:r>
            <a:r>
              <a:rPr lang="en-US" i="1" dirty="0"/>
              <a:t> f </a:t>
            </a:r>
            <a:r>
              <a:rPr lang="en-US" dirty="0"/>
              <a:t>[L, K]</a:t>
            </a:r>
          </a:p>
          <a:p>
            <a:endParaRPr lang="en-US" dirty="0"/>
          </a:p>
          <a:p>
            <a:r>
              <a:rPr lang="en-US" dirty="0"/>
              <a:t>Because all factors are variable, the long run production function shows the most efficient way of producing any level of output.</a:t>
            </a:r>
          </a:p>
          <a:p>
            <a:endParaRPr lang="en-US" dirty="0"/>
          </a:p>
        </p:txBody>
      </p:sp>
    </p:spTree>
    <p:extLst>
      <p:ext uri="{BB962C8B-B14F-4D97-AF65-F5344CB8AC3E}">
        <p14:creationId xmlns:p14="http://schemas.microsoft.com/office/powerpoint/2010/main" val="61941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smtClean="0"/>
              <a:t>Costs </a:t>
            </a:r>
            <a:r>
              <a:rPr lang="en-US" dirty="0"/>
              <a:t>in the Long Run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dirty="0"/>
              <a:t>The long run is the period of time when all costs are variable.</a:t>
            </a:r>
          </a:p>
          <a:p>
            <a:endParaRPr lang="en-US" dirty="0"/>
          </a:p>
          <a:p>
            <a:r>
              <a:rPr lang="en-US" b="1" dirty="0"/>
              <a:t>Production technologies </a:t>
            </a:r>
            <a:r>
              <a:rPr lang="en-US" dirty="0"/>
              <a:t>- alternative methods of combining inputs to produce output</a:t>
            </a:r>
          </a:p>
          <a:p>
            <a:endParaRPr lang="en-US" dirty="0"/>
          </a:p>
          <a:p>
            <a:r>
              <a:rPr lang="en-US" u="sng" dirty="0"/>
              <a:t>Economies of scale</a:t>
            </a:r>
            <a:r>
              <a:rPr lang="en-US" dirty="0"/>
              <a:t> - the situation where, as the quantity of output goes up, the cost per unit goes down.</a:t>
            </a:r>
          </a:p>
          <a:p>
            <a:endParaRPr lang="en-US" dirty="0"/>
          </a:p>
        </p:txBody>
      </p:sp>
    </p:spTree>
    <p:extLst>
      <p:ext uri="{BB962C8B-B14F-4D97-AF65-F5344CB8AC3E}">
        <p14:creationId xmlns:p14="http://schemas.microsoft.com/office/powerpoint/2010/main" val="34879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Economies of Scale</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4010297"/>
            <a:ext cx="10802112" cy="2783695"/>
          </a:xfrm>
        </p:spPr>
        <p:txBody>
          <a:bodyPr>
            <a:normAutofit fontScale="77500" lnSpcReduction="20000"/>
          </a:bodyPr>
          <a:lstStyle/>
          <a:p>
            <a:r>
              <a:rPr lang="en-US" dirty="0"/>
              <a:t>A small factory like S produces 1,000 </a:t>
            </a:r>
            <a:r>
              <a:rPr lang="en-US" dirty="0" smtClean="0"/>
              <a:t>machines at </a:t>
            </a:r>
            <a:r>
              <a:rPr lang="en-US" dirty="0"/>
              <a:t>an average cost of $12 per </a:t>
            </a:r>
            <a:r>
              <a:rPr lang="en-US" dirty="0" smtClean="0"/>
              <a:t>machine. </a:t>
            </a:r>
            <a:endParaRPr lang="en-US" dirty="0"/>
          </a:p>
          <a:p>
            <a:r>
              <a:rPr lang="en-US" dirty="0"/>
              <a:t>A medium factory like M produces 2,000 </a:t>
            </a:r>
            <a:r>
              <a:rPr lang="en-US" dirty="0"/>
              <a:t>machines at </a:t>
            </a:r>
            <a:r>
              <a:rPr lang="en-US" dirty="0"/>
              <a:t>a cost of $8 per </a:t>
            </a:r>
            <a:r>
              <a:rPr lang="en-US" dirty="0" smtClean="0"/>
              <a:t>machine. </a:t>
            </a:r>
            <a:endParaRPr lang="en-US" dirty="0"/>
          </a:p>
          <a:p>
            <a:r>
              <a:rPr lang="en-US" dirty="0"/>
              <a:t>A large factory like L produces 5,000 </a:t>
            </a:r>
            <a:r>
              <a:rPr lang="en-US" dirty="0"/>
              <a:t>machines at </a:t>
            </a:r>
            <a:r>
              <a:rPr lang="en-US" dirty="0"/>
              <a:t>a cost of $4 per </a:t>
            </a:r>
            <a:r>
              <a:rPr lang="en-US" dirty="0" smtClean="0"/>
              <a:t>machine. </a:t>
            </a:r>
            <a:endParaRPr lang="en-US" dirty="0"/>
          </a:p>
          <a:p>
            <a:r>
              <a:rPr lang="en-US" dirty="0"/>
              <a:t>Economies of scale exist because the larger scale of production leads to lower average costs.</a:t>
            </a:r>
          </a:p>
          <a:p>
            <a:r>
              <a:rPr lang="en-US" dirty="0" smtClean="0"/>
              <a:t>A </a:t>
            </a:r>
            <a:r>
              <a:rPr lang="en-US" u="sng" dirty="0" smtClean="0"/>
              <a:t>Natural Monopoly</a:t>
            </a:r>
            <a:r>
              <a:rPr lang="en-US" dirty="0" smtClean="0"/>
              <a:t> is an industry which has economies of scale for all relevant levels of Q</a:t>
            </a:r>
          </a:p>
          <a:p>
            <a:pPr lvl="1"/>
            <a:r>
              <a:rPr lang="en-US" dirty="0" smtClean="0"/>
              <a:t>Usually arises due to high fixed costs</a:t>
            </a:r>
            <a:endParaRPr lang="en-US" dirty="0"/>
          </a:p>
        </p:txBody>
      </p:sp>
      <p:pic>
        <p:nvPicPr>
          <p:cNvPr id="4" name="Picture 3" descr="This graph illustrates the concept of economies of scale. The average cost of production is represented on the y-axis, and the quantity of production is represented on the x-axis. The curve shown is downward-sloping. The first point is an average production cost of 12 dollars at a production of 1,000 units. The next point is an average production cost of 8 dollars at a production of 2,000 units. The final point is a production cost of 4 dollars at a production of 5,000 units. As production increases, average production cost decreases.">
            <a:extLst>
              <a:ext uri="{FF2B5EF4-FFF2-40B4-BE49-F238E27FC236}">
                <a16:creationId xmlns:a16="http://schemas.microsoft.com/office/drawing/2014/main" id="{92FCD963-17E7-1F54-5BC8-1E042C66200A}"/>
              </a:ext>
            </a:extLst>
          </p:cNvPr>
          <p:cNvPicPr>
            <a:picLocks noChangeAspect="1"/>
          </p:cNvPicPr>
          <p:nvPr/>
        </p:nvPicPr>
        <p:blipFill>
          <a:blip r:embed="rId2"/>
          <a:stretch>
            <a:fillRect/>
          </a:stretch>
        </p:blipFill>
        <p:spPr>
          <a:xfrm>
            <a:off x="3191854" y="988141"/>
            <a:ext cx="5808291" cy="2823723"/>
          </a:xfrm>
          <a:prstGeom prst="rect">
            <a:avLst/>
          </a:prstGeom>
        </p:spPr>
      </p:pic>
    </p:spTree>
    <p:extLst>
      <p:ext uri="{BB962C8B-B14F-4D97-AF65-F5344CB8AC3E}">
        <p14:creationId xmlns:p14="http://schemas.microsoft.com/office/powerpoint/2010/main" val="3067735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Shapes of Long-Run Average Cost Curves</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b="1" dirty="0"/>
              <a:t>Long-run average cost (LRAC) curve </a:t>
            </a:r>
            <a:r>
              <a:rPr lang="en-US" dirty="0"/>
              <a:t>- shows the lowest possible average cost of production, allowing all the inputs to production to vary so that the firm is choosing its production technology.</a:t>
            </a:r>
          </a:p>
          <a:p>
            <a:endParaRPr lang="en-US" dirty="0"/>
          </a:p>
          <a:p>
            <a:r>
              <a:rPr lang="en-US" b="1" dirty="0"/>
              <a:t>Short-run average cost (SRAC) curves </a:t>
            </a:r>
            <a:r>
              <a:rPr lang="en-US" dirty="0"/>
              <a:t>- the average total cost curve in the short term; shows the total of the average fixed costs and the average variable costs.</a:t>
            </a:r>
          </a:p>
          <a:p>
            <a:endParaRPr lang="en-US" dirty="0"/>
          </a:p>
        </p:txBody>
      </p:sp>
    </p:spTree>
    <p:extLst>
      <p:ext uri="{BB962C8B-B14F-4D97-AF65-F5344CB8AC3E}">
        <p14:creationId xmlns:p14="http://schemas.microsoft.com/office/powerpoint/2010/main" val="325148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The Spectrum of Competition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3187337"/>
            <a:ext cx="10515600" cy="3132314"/>
          </a:xfrm>
        </p:spPr>
        <p:txBody>
          <a:bodyPr>
            <a:normAutofit fontScale="92500" lnSpcReduction="20000"/>
          </a:bodyPr>
          <a:lstStyle/>
          <a:p>
            <a:r>
              <a:rPr lang="en-US" dirty="0"/>
              <a:t>Firms face different competitive situations. </a:t>
            </a:r>
          </a:p>
          <a:p>
            <a:r>
              <a:rPr lang="en-US" dirty="0"/>
              <a:t>At one extreme—</a:t>
            </a:r>
            <a:r>
              <a:rPr lang="en-US" u="sng" dirty="0"/>
              <a:t>perfect competition</a:t>
            </a:r>
            <a:r>
              <a:rPr lang="en-US" dirty="0"/>
              <a:t>—many firms are all trying to sell identical products. </a:t>
            </a:r>
          </a:p>
          <a:p>
            <a:r>
              <a:rPr lang="en-US" dirty="0"/>
              <a:t>At the other extreme—</a:t>
            </a:r>
            <a:r>
              <a:rPr lang="en-US" u="sng" dirty="0"/>
              <a:t>monopoly</a:t>
            </a:r>
            <a:r>
              <a:rPr lang="en-US" dirty="0"/>
              <a:t>—only one firm is selling the product, and this firm faces no competition. </a:t>
            </a:r>
          </a:p>
          <a:p>
            <a:r>
              <a:rPr lang="en-US" u="sng" dirty="0"/>
              <a:t>Monopolistic competition</a:t>
            </a:r>
            <a:r>
              <a:rPr lang="en-US" dirty="0"/>
              <a:t> is a situation with many firms selling similar, but not identical products. </a:t>
            </a:r>
          </a:p>
          <a:p>
            <a:r>
              <a:rPr lang="en-US" u="sng" dirty="0"/>
              <a:t>Oligopoly</a:t>
            </a:r>
            <a:r>
              <a:rPr lang="en-US" dirty="0"/>
              <a:t> is a situation with few firms that sell identical or similar products.</a:t>
            </a:r>
          </a:p>
          <a:p>
            <a:endParaRPr lang="en-US" dirty="0"/>
          </a:p>
        </p:txBody>
      </p:sp>
      <p:pic>
        <p:nvPicPr>
          <p:cNvPr id="4" name="Picture 3" descr="The line chart provides characteristics of perfect competition, monopolistic competition, oligopoly, monopoly.">
            <a:extLst>
              <a:ext uri="{FF2B5EF4-FFF2-40B4-BE49-F238E27FC236}">
                <a16:creationId xmlns:a16="http://schemas.microsoft.com/office/drawing/2014/main" id="{311C1EBB-C3DD-A411-27D3-F9759BED37E3}"/>
              </a:ext>
            </a:extLst>
          </p:cNvPr>
          <p:cNvPicPr>
            <a:picLocks noChangeAspect="1"/>
          </p:cNvPicPr>
          <p:nvPr/>
        </p:nvPicPr>
        <p:blipFill>
          <a:blip r:embed="rId2"/>
          <a:stretch>
            <a:fillRect/>
          </a:stretch>
        </p:blipFill>
        <p:spPr>
          <a:xfrm>
            <a:off x="2901735" y="1009952"/>
            <a:ext cx="6388530" cy="1957142"/>
          </a:xfrm>
          <a:prstGeom prst="rect">
            <a:avLst/>
          </a:prstGeom>
        </p:spPr>
      </p:pic>
    </p:spTree>
    <p:extLst>
      <p:ext uri="{BB962C8B-B14F-4D97-AF65-F5344CB8AC3E}">
        <p14:creationId xmlns:p14="http://schemas.microsoft.com/office/powerpoint/2010/main" val="1488808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From Short-Run Average Cost Curves to Long-Run Average Cost Curves</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3536302"/>
            <a:ext cx="10515600" cy="2817419"/>
          </a:xfrm>
        </p:spPr>
        <p:txBody>
          <a:bodyPr>
            <a:normAutofit fontScale="85000" lnSpcReduction="20000"/>
          </a:bodyPr>
          <a:lstStyle/>
          <a:p>
            <a:r>
              <a:rPr lang="en-US" dirty="0"/>
              <a:t>The five different short-run average cost (SRAC) curves each represents a different level of fixed costs, from the low level of fixed costs at SRAC</a:t>
            </a:r>
            <a:r>
              <a:rPr lang="en-US" baseline="-25000" dirty="0"/>
              <a:t>1</a:t>
            </a:r>
            <a:r>
              <a:rPr lang="en-US" dirty="0"/>
              <a:t> to the high level of fixed costs at SRAC</a:t>
            </a:r>
            <a:r>
              <a:rPr lang="en-US" baseline="-25000" dirty="0"/>
              <a:t>5</a:t>
            </a:r>
            <a:r>
              <a:rPr lang="en-US" dirty="0"/>
              <a:t>. </a:t>
            </a:r>
          </a:p>
          <a:p>
            <a:r>
              <a:rPr lang="en-US" dirty="0"/>
              <a:t>Other SRAC curves, not in the diagram, lie between the ones that are here. </a:t>
            </a:r>
          </a:p>
          <a:p>
            <a:r>
              <a:rPr lang="en-US" dirty="0"/>
              <a:t>The long-run average cost (LRAC) curve shows the </a:t>
            </a:r>
            <a:r>
              <a:rPr lang="en-US" u="sng" dirty="0"/>
              <a:t>lowest cost </a:t>
            </a:r>
            <a:r>
              <a:rPr lang="en-US" dirty="0"/>
              <a:t>for producing each quantity of output when fixed costs can vary, and so it is formed by the </a:t>
            </a:r>
            <a:r>
              <a:rPr lang="en-US" u="sng" dirty="0"/>
              <a:t>bottom edge</a:t>
            </a:r>
            <a:r>
              <a:rPr lang="en-US" dirty="0"/>
              <a:t> of the family of SRAC curves. </a:t>
            </a:r>
          </a:p>
          <a:p>
            <a:r>
              <a:rPr lang="en-US" dirty="0"/>
              <a:t>If a firm wished to produce quantity Q</a:t>
            </a:r>
            <a:r>
              <a:rPr lang="en-US" baseline="-25000" dirty="0"/>
              <a:t>3</a:t>
            </a:r>
            <a:r>
              <a:rPr lang="en-US" dirty="0"/>
              <a:t>, it would choose the fixed costs associated with SRAC</a:t>
            </a:r>
            <a:r>
              <a:rPr lang="en-US" baseline="-25000" dirty="0"/>
              <a:t>3</a:t>
            </a:r>
            <a:r>
              <a:rPr lang="en-US" dirty="0"/>
              <a:t>.</a:t>
            </a:r>
          </a:p>
          <a:p>
            <a:endParaRPr lang="en-US" dirty="0"/>
          </a:p>
        </p:txBody>
      </p:sp>
      <p:pic>
        <p:nvPicPr>
          <p:cNvPr id="5" name="Picture 4" descr="This is a u-shaped graph illustrating how the long-run average cost curve is essentially created from the combination of short-run average costs curves. The long-run average cost curve is shown as a u-shape, and there are five short-run average cost curves shown above it, and each of these short-run curves intersects the long-run average cost curve. As long-run average cost is decreasing, this section is labeled economies of scale. As it is constant, the flat part of the curve, it is labeled constant returns to scale. And as long-run average cost increases, it is labeled diseconomies of scale.">
            <a:extLst>
              <a:ext uri="{FF2B5EF4-FFF2-40B4-BE49-F238E27FC236}">
                <a16:creationId xmlns:a16="http://schemas.microsoft.com/office/drawing/2014/main" id="{05554DB6-ECA5-6DB3-30D6-E2B23242C1BD}"/>
              </a:ext>
            </a:extLst>
          </p:cNvPr>
          <p:cNvPicPr>
            <a:picLocks noChangeAspect="1"/>
          </p:cNvPicPr>
          <p:nvPr/>
        </p:nvPicPr>
        <p:blipFill>
          <a:blip r:embed="rId2"/>
          <a:stretch>
            <a:fillRect/>
          </a:stretch>
        </p:blipFill>
        <p:spPr>
          <a:xfrm>
            <a:off x="3621876" y="789709"/>
            <a:ext cx="4948247" cy="2710117"/>
          </a:xfrm>
          <a:prstGeom prst="rect">
            <a:avLst/>
          </a:prstGeom>
        </p:spPr>
      </p:pic>
    </p:spTree>
    <p:extLst>
      <p:ext uri="{BB962C8B-B14F-4D97-AF65-F5344CB8AC3E}">
        <p14:creationId xmlns:p14="http://schemas.microsoft.com/office/powerpoint/2010/main" val="4168592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pPr lvl="0">
              <a:spcBef>
                <a:spcPts val="0"/>
              </a:spcBef>
            </a:pPr>
            <a:r>
              <a:rPr lang="en-US" dirty="0"/>
              <a:t>Ranges on the Long-Run Average Cost Curve</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b="1" dirty="0"/>
              <a:t>Constant returns to scale </a:t>
            </a:r>
            <a:r>
              <a:rPr lang="en-US" dirty="0"/>
              <a:t>- when expanding all inputs proportionately does not change the average cost of production.</a:t>
            </a:r>
          </a:p>
          <a:p>
            <a:endParaRPr lang="en-US" dirty="0"/>
          </a:p>
          <a:p>
            <a:r>
              <a:rPr lang="en-US" b="1" dirty="0"/>
              <a:t>Diseconomies of scale </a:t>
            </a:r>
            <a:r>
              <a:rPr lang="en-US" dirty="0"/>
              <a:t>- the long-run average cost of producing each individual unit increases as total output increases.</a:t>
            </a:r>
          </a:p>
          <a:p>
            <a:endParaRPr lang="en-US" dirty="0"/>
          </a:p>
          <a:p>
            <a:pPr lvl="1"/>
            <a:r>
              <a:rPr lang="en-US" dirty="0"/>
              <a:t>A firm or a factory can grow so large that it becomes very difficult to manage or run efficiently. </a:t>
            </a:r>
          </a:p>
          <a:p>
            <a:endParaRPr lang="en-US" dirty="0"/>
          </a:p>
        </p:txBody>
      </p:sp>
    </p:spTree>
    <p:extLst>
      <p:ext uri="{BB962C8B-B14F-4D97-AF65-F5344CB8AC3E}">
        <p14:creationId xmlns:p14="http://schemas.microsoft.com/office/powerpoint/2010/main" val="2076520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pPr lvl="0">
              <a:spcBef>
                <a:spcPts val="0"/>
              </a:spcBef>
            </a:pPr>
            <a:r>
              <a:rPr lang="en-US" dirty="0"/>
              <a:t>The Size and Number of Firms in an Industry</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dirty="0"/>
              <a:t>The shape of the long-run average cost curve has implications for:</a:t>
            </a:r>
          </a:p>
          <a:p>
            <a:endParaRPr lang="en-US" dirty="0"/>
          </a:p>
          <a:p>
            <a:pPr lvl="1"/>
            <a:r>
              <a:rPr lang="en-US" dirty="0"/>
              <a:t>how many firms will compete in an industry</a:t>
            </a:r>
          </a:p>
          <a:p>
            <a:pPr lvl="1"/>
            <a:r>
              <a:rPr lang="en-US" dirty="0"/>
              <a:t>whether the firms in an industry have many different sizes</a:t>
            </a:r>
          </a:p>
          <a:p>
            <a:pPr lvl="1"/>
            <a:r>
              <a:rPr lang="en-US" dirty="0"/>
              <a:t>or if they will tend to be the same size.</a:t>
            </a:r>
          </a:p>
          <a:p>
            <a:endParaRPr lang="en-US" dirty="0"/>
          </a:p>
        </p:txBody>
      </p:sp>
    </p:spTree>
    <p:extLst>
      <p:ext uri="{BB962C8B-B14F-4D97-AF65-F5344CB8AC3E}">
        <p14:creationId xmlns:p14="http://schemas.microsoft.com/office/powerpoint/2010/main" val="4118779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pPr marL="0" marR="0" lvl="0" indent="0" rtl="0">
              <a:spcBef>
                <a:spcPts val="0"/>
              </a:spcBef>
            </a:pPr>
            <a:r>
              <a:rPr lang="en-US" dirty="0"/>
              <a:t>The LRAC Curve and the Size and Number of Firms</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3801292"/>
            <a:ext cx="10515600" cy="2439983"/>
          </a:xfrm>
        </p:spPr>
        <p:txBody>
          <a:bodyPr>
            <a:normAutofit fontScale="92500" lnSpcReduction="10000"/>
          </a:bodyPr>
          <a:lstStyle/>
          <a:p>
            <a:pPr marL="0" indent="0">
              <a:buNone/>
            </a:pPr>
            <a:r>
              <a:rPr lang="en-US" dirty="0"/>
              <a:t>For graph (a):</a:t>
            </a:r>
          </a:p>
          <a:p>
            <a:r>
              <a:rPr lang="en-US" dirty="0"/>
              <a:t>Low-cost firms will produce at output level R. </a:t>
            </a:r>
          </a:p>
          <a:p>
            <a:r>
              <a:rPr lang="en-US" dirty="0"/>
              <a:t>When the LRAC curve has a clear minimum point, then any firm producing a different quantity will have </a:t>
            </a:r>
            <a:r>
              <a:rPr lang="en-US" u="sng" dirty="0"/>
              <a:t>higher costs</a:t>
            </a:r>
            <a:r>
              <a:rPr lang="en-US" dirty="0"/>
              <a:t>. </a:t>
            </a:r>
          </a:p>
          <a:p>
            <a:r>
              <a:rPr lang="en-US" dirty="0"/>
              <a:t>In this case, a firm producing at a quantity of 10,000 will produce at a </a:t>
            </a:r>
            <a:r>
              <a:rPr lang="en-US" u="sng" dirty="0"/>
              <a:t>lower average cost</a:t>
            </a:r>
            <a:r>
              <a:rPr lang="en-US" dirty="0"/>
              <a:t> than a firm producing 5,000 or 20,000 units.</a:t>
            </a:r>
          </a:p>
          <a:p>
            <a:endParaRPr lang="en-US" dirty="0"/>
          </a:p>
        </p:txBody>
      </p:sp>
      <p:pic>
        <p:nvPicPr>
          <p:cNvPr id="4" name="Picture 3" descr="The two graphs show how the LRAC is affected by competition between firms.">
            <a:extLst>
              <a:ext uri="{FF2B5EF4-FFF2-40B4-BE49-F238E27FC236}">
                <a16:creationId xmlns:a16="http://schemas.microsoft.com/office/drawing/2014/main" id="{581CDD56-0D8C-B0B3-F27A-EEDA212C081F}"/>
              </a:ext>
            </a:extLst>
          </p:cNvPr>
          <p:cNvPicPr>
            <a:picLocks noChangeAspect="1"/>
          </p:cNvPicPr>
          <p:nvPr/>
        </p:nvPicPr>
        <p:blipFill>
          <a:blip r:embed="rId2"/>
          <a:stretch>
            <a:fillRect/>
          </a:stretch>
        </p:blipFill>
        <p:spPr>
          <a:xfrm>
            <a:off x="2420371" y="921381"/>
            <a:ext cx="7351257" cy="2748239"/>
          </a:xfrm>
          <a:prstGeom prst="rect">
            <a:avLst/>
          </a:prstGeom>
        </p:spPr>
      </p:pic>
    </p:spTree>
    <p:extLst>
      <p:ext uri="{BB962C8B-B14F-4D97-AF65-F5344CB8AC3E}">
        <p14:creationId xmlns:p14="http://schemas.microsoft.com/office/powerpoint/2010/main" val="3162032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pPr lvl="0">
              <a:spcBef>
                <a:spcPts val="0"/>
              </a:spcBef>
            </a:pPr>
            <a:r>
              <a:rPr lang="en-US" dirty="0"/>
              <a:t>The LRAC Curve and the Size and Number of Firms, Continued</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3669620"/>
            <a:ext cx="10515600" cy="2779618"/>
          </a:xfrm>
        </p:spPr>
        <p:txBody>
          <a:bodyPr>
            <a:normAutofit fontScale="85000" lnSpcReduction="20000"/>
          </a:bodyPr>
          <a:lstStyle/>
          <a:p>
            <a:pPr marL="0" indent="0">
              <a:buNone/>
            </a:pPr>
            <a:r>
              <a:rPr lang="en-US" dirty="0"/>
              <a:t>For graph (b):</a:t>
            </a:r>
          </a:p>
          <a:p>
            <a:r>
              <a:rPr lang="en-US" dirty="0"/>
              <a:t>Low-cost firms will produce between output levels R and S. </a:t>
            </a:r>
          </a:p>
          <a:p>
            <a:r>
              <a:rPr lang="en-US" dirty="0"/>
              <a:t>When the LRAC curve has a flat bottom, then firms producing at any quantity along this flat bottom can compete. </a:t>
            </a:r>
          </a:p>
          <a:p>
            <a:r>
              <a:rPr lang="en-US" dirty="0"/>
              <a:t>In this case, any firm producing a quantity between 5,000 and 20,000 can compete effectively, </a:t>
            </a:r>
          </a:p>
          <a:p>
            <a:r>
              <a:rPr lang="en-US" dirty="0"/>
              <a:t>Firms producing less than 5,000 or more than 20,000 would face higher average costs and be unable to compete.</a:t>
            </a:r>
          </a:p>
          <a:p>
            <a:endParaRPr lang="en-US" dirty="0"/>
          </a:p>
        </p:txBody>
      </p:sp>
      <p:pic>
        <p:nvPicPr>
          <p:cNvPr id="3" name="Picture 2" descr="The two graphs show how the LRAC is affected by competition between firms.">
            <a:extLst>
              <a:ext uri="{FF2B5EF4-FFF2-40B4-BE49-F238E27FC236}">
                <a16:creationId xmlns:a16="http://schemas.microsoft.com/office/drawing/2014/main" id="{F36F98B1-A707-39BB-B8EF-A4485B06E80D}"/>
              </a:ext>
            </a:extLst>
          </p:cNvPr>
          <p:cNvPicPr>
            <a:picLocks noChangeAspect="1"/>
          </p:cNvPicPr>
          <p:nvPr/>
        </p:nvPicPr>
        <p:blipFill>
          <a:blip r:embed="rId2"/>
          <a:stretch>
            <a:fillRect/>
          </a:stretch>
        </p:blipFill>
        <p:spPr>
          <a:xfrm>
            <a:off x="2420371" y="921381"/>
            <a:ext cx="7351257" cy="2748239"/>
          </a:xfrm>
          <a:prstGeom prst="rect">
            <a:avLst/>
          </a:prstGeom>
        </p:spPr>
      </p:pic>
    </p:spTree>
    <p:extLst>
      <p:ext uri="{BB962C8B-B14F-4D97-AF65-F5344CB8AC3E}">
        <p14:creationId xmlns:p14="http://schemas.microsoft.com/office/powerpoint/2010/main" val="1636196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The Spectrum of Competition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3187337"/>
            <a:ext cx="10515600" cy="3132314"/>
          </a:xfrm>
        </p:spPr>
        <p:txBody>
          <a:bodyPr>
            <a:normAutofit fontScale="92500" lnSpcReduction="20000"/>
          </a:bodyPr>
          <a:lstStyle/>
          <a:p>
            <a:r>
              <a:rPr lang="en-US" dirty="0"/>
              <a:t>Firms face different competitive situations. </a:t>
            </a:r>
          </a:p>
          <a:p>
            <a:r>
              <a:rPr lang="en-US" dirty="0"/>
              <a:t>At one extreme—</a:t>
            </a:r>
            <a:r>
              <a:rPr lang="en-US" u="sng" dirty="0"/>
              <a:t>perfect competition</a:t>
            </a:r>
            <a:r>
              <a:rPr lang="en-US" dirty="0"/>
              <a:t>—many firms are all trying to sell identical products. </a:t>
            </a:r>
          </a:p>
          <a:p>
            <a:r>
              <a:rPr lang="en-US" dirty="0"/>
              <a:t>At the other extreme—</a:t>
            </a:r>
            <a:r>
              <a:rPr lang="en-US" u="sng" dirty="0"/>
              <a:t>monopoly</a:t>
            </a:r>
            <a:r>
              <a:rPr lang="en-US" dirty="0"/>
              <a:t>—only one firm is selling the product, and this firm faces no competition. </a:t>
            </a:r>
          </a:p>
          <a:p>
            <a:r>
              <a:rPr lang="en-US" u="sng" dirty="0"/>
              <a:t>Monopolistic competition</a:t>
            </a:r>
            <a:r>
              <a:rPr lang="en-US" dirty="0"/>
              <a:t> is a situation with many firms selling similar, but not identical products. </a:t>
            </a:r>
          </a:p>
          <a:p>
            <a:r>
              <a:rPr lang="en-US" u="sng" dirty="0"/>
              <a:t>Oligopoly</a:t>
            </a:r>
            <a:r>
              <a:rPr lang="en-US" dirty="0"/>
              <a:t> is a situation with few firms that sell identical or similar products.</a:t>
            </a:r>
          </a:p>
          <a:p>
            <a:endParaRPr lang="en-US" dirty="0"/>
          </a:p>
        </p:txBody>
      </p:sp>
      <p:pic>
        <p:nvPicPr>
          <p:cNvPr id="4" name="Picture 3" descr="The line chart provides characteristics of perfect competition, monopolistic competition, oligopoly, monopoly.">
            <a:extLst>
              <a:ext uri="{FF2B5EF4-FFF2-40B4-BE49-F238E27FC236}">
                <a16:creationId xmlns:a16="http://schemas.microsoft.com/office/drawing/2014/main" id="{311C1EBB-C3DD-A411-27D3-F9759BED37E3}"/>
              </a:ext>
            </a:extLst>
          </p:cNvPr>
          <p:cNvPicPr>
            <a:picLocks noChangeAspect="1"/>
          </p:cNvPicPr>
          <p:nvPr/>
        </p:nvPicPr>
        <p:blipFill>
          <a:blip r:embed="rId2"/>
          <a:stretch>
            <a:fillRect/>
          </a:stretch>
        </p:blipFill>
        <p:spPr>
          <a:xfrm>
            <a:off x="2901735" y="1009952"/>
            <a:ext cx="6388530" cy="1957142"/>
          </a:xfrm>
          <a:prstGeom prst="rect">
            <a:avLst/>
          </a:prstGeom>
        </p:spPr>
      </p:pic>
    </p:spTree>
    <p:extLst>
      <p:ext uri="{BB962C8B-B14F-4D97-AF65-F5344CB8AC3E}">
        <p14:creationId xmlns:p14="http://schemas.microsoft.com/office/powerpoint/2010/main" val="161150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Give examples from health care</a:t>
            </a:r>
            <a:endParaRPr lang="en-US" dirty="0"/>
          </a:p>
        </p:txBody>
      </p:sp>
      <p:sp>
        <p:nvSpPr>
          <p:cNvPr id="3" name="Content Placeholder 2"/>
          <p:cNvSpPr>
            <a:spLocks noGrp="1"/>
          </p:cNvSpPr>
          <p:nvPr>
            <p:ph idx="1"/>
          </p:nvPr>
        </p:nvSpPr>
        <p:spPr/>
        <p:txBody>
          <a:bodyPr/>
          <a:lstStyle/>
          <a:p>
            <a:r>
              <a:rPr lang="en-US" dirty="0" smtClean="0"/>
              <a:t>Perfect Competition:</a:t>
            </a:r>
          </a:p>
          <a:p>
            <a:endParaRPr lang="en-US" dirty="0"/>
          </a:p>
          <a:p>
            <a:r>
              <a:rPr lang="en-US" dirty="0" smtClean="0"/>
              <a:t>Oligopoly:</a:t>
            </a:r>
          </a:p>
          <a:p>
            <a:endParaRPr lang="en-US" dirty="0"/>
          </a:p>
          <a:p>
            <a:r>
              <a:rPr lang="en-US" dirty="0" smtClean="0"/>
              <a:t>Monopolistic Competition:</a:t>
            </a:r>
          </a:p>
          <a:p>
            <a:endParaRPr lang="en-US" dirty="0"/>
          </a:p>
          <a:p>
            <a:r>
              <a:rPr lang="en-US" dirty="0" smtClean="0"/>
              <a:t>Monopoly:</a:t>
            </a:r>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6252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pPr lvl="0">
              <a:spcBef>
                <a:spcPts val="0"/>
              </a:spcBef>
            </a:pPr>
            <a:r>
              <a:rPr lang="en-US" dirty="0" smtClean="0"/>
              <a:t>Explicit </a:t>
            </a:r>
            <a:r>
              <a:rPr lang="en-US" dirty="0"/>
              <a:t>and Implicit Costs, and Accounting and Economic Profit</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955964"/>
            <a:ext cx="10515600" cy="5092139"/>
          </a:xfrm>
        </p:spPr>
        <p:txBody>
          <a:bodyPr>
            <a:normAutofit fontScale="92500" lnSpcReduction="20000"/>
          </a:bodyPr>
          <a:lstStyle/>
          <a:p>
            <a:pPr marL="0" indent="0" algn="ctr">
              <a:buNone/>
            </a:pPr>
            <a:r>
              <a:rPr lang="en-US" dirty="0"/>
              <a:t>Profit = Total Revenue – Total Cost</a:t>
            </a:r>
          </a:p>
          <a:p>
            <a:endParaRPr lang="en-US" dirty="0"/>
          </a:p>
          <a:p>
            <a:endParaRPr lang="en-US" dirty="0"/>
          </a:p>
          <a:p>
            <a:r>
              <a:rPr lang="en-US" b="1" dirty="0"/>
              <a:t>Revenue</a:t>
            </a:r>
            <a:r>
              <a:rPr lang="en-US" dirty="0"/>
              <a:t> - the income a firm generates from selling its products.</a:t>
            </a:r>
          </a:p>
          <a:p>
            <a:endParaRPr lang="en-US" dirty="0"/>
          </a:p>
          <a:p>
            <a:pPr marL="0" indent="0" algn="ctr">
              <a:buNone/>
            </a:pPr>
            <a:r>
              <a:rPr lang="en-US" dirty="0"/>
              <a:t>Total Revenue = Price × Quantity Sold</a:t>
            </a:r>
          </a:p>
          <a:p>
            <a:endParaRPr lang="en-US" dirty="0"/>
          </a:p>
          <a:p>
            <a:r>
              <a:rPr lang="en-US" b="1" dirty="0"/>
              <a:t>Explicit costs </a:t>
            </a:r>
            <a:r>
              <a:rPr lang="en-US" dirty="0"/>
              <a:t>- out-of-pocket costs; actual payments. </a:t>
            </a:r>
          </a:p>
          <a:p>
            <a:pPr lvl="1"/>
            <a:r>
              <a:rPr lang="en-US" dirty="0"/>
              <a:t>Wages, rent, etc.</a:t>
            </a:r>
          </a:p>
          <a:p>
            <a:endParaRPr lang="en-US" dirty="0"/>
          </a:p>
          <a:p>
            <a:r>
              <a:rPr lang="en-US" b="1" dirty="0"/>
              <a:t>Implicit costs </a:t>
            </a:r>
            <a:r>
              <a:rPr lang="en-US" dirty="0"/>
              <a:t>- the opportunity cost of using resources that the firm already owns. </a:t>
            </a:r>
          </a:p>
          <a:p>
            <a:pPr lvl="1"/>
            <a:r>
              <a:rPr lang="en-US" dirty="0"/>
              <a:t>Depreciation of goods, materials, and equipment</a:t>
            </a:r>
          </a:p>
          <a:p>
            <a:endParaRPr lang="en-US" dirty="0"/>
          </a:p>
        </p:txBody>
      </p:sp>
    </p:spTree>
    <p:extLst>
      <p:ext uri="{BB962C8B-B14F-4D97-AF65-F5344CB8AC3E}">
        <p14:creationId xmlns:p14="http://schemas.microsoft.com/office/powerpoint/2010/main" val="293848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Types of Profit</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normAutofit fontScale="85000" lnSpcReduction="20000"/>
          </a:bodyPr>
          <a:lstStyle/>
          <a:p>
            <a:r>
              <a:rPr lang="en-US" b="1" dirty="0"/>
              <a:t>Accounting profit </a:t>
            </a:r>
            <a:r>
              <a:rPr lang="en-US" dirty="0"/>
              <a:t>-  the difference between dollars brought in and dollars paid out.</a:t>
            </a:r>
          </a:p>
          <a:p>
            <a:endParaRPr lang="en-US" dirty="0"/>
          </a:p>
          <a:p>
            <a:pPr marL="0" indent="0" algn="ctr">
              <a:buNone/>
            </a:pPr>
            <a:r>
              <a:rPr lang="en-US" dirty="0"/>
              <a:t>Accounting Profit = Total Revenue – </a:t>
            </a:r>
            <a:r>
              <a:rPr lang="en-US" u="sng" dirty="0"/>
              <a:t>Explicit</a:t>
            </a:r>
            <a:r>
              <a:rPr lang="en-US" dirty="0"/>
              <a:t> Costs</a:t>
            </a:r>
          </a:p>
          <a:p>
            <a:endParaRPr lang="en-US" dirty="0"/>
          </a:p>
          <a:p>
            <a:r>
              <a:rPr lang="en-US" b="1" dirty="0"/>
              <a:t>Economic profit </a:t>
            </a:r>
            <a:r>
              <a:rPr lang="en-US" dirty="0"/>
              <a:t>- includes both explicit and implicit costs.</a:t>
            </a:r>
          </a:p>
          <a:p>
            <a:endParaRPr lang="en-US" dirty="0"/>
          </a:p>
          <a:p>
            <a:pPr marL="0" indent="0" algn="ctr">
              <a:buNone/>
            </a:pPr>
            <a:r>
              <a:rPr lang="en-US" dirty="0"/>
              <a:t>Economic Profit = Total Revenue – </a:t>
            </a:r>
            <a:r>
              <a:rPr lang="en-US" u="sng" dirty="0"/>
              <a:t>Total</a:t>
            </a:r>
            <a:r>
              <a:rPr lang="en-US" dirty="0"/>
              <a:t> Costs</a:t>
            </a:r>
          </a:p>
          <a:p>
            <a:pPr algn="ctr"/>
            <a:endParaRPr lang="en-US" dirty="0"/>
          </a:p>
          <a:p>
            <a:pPr marL="0" indent="0" algn="ctr">
              <a:buNone/>
            </a:pPr>
            <a:r>
              <a:rPr lang="en-US" dirty="0"/>
              <a:t>Total Costs = Explicit Costs + Implicit Costs</a:t>
            </a:r>
          </a:p>
          <a:p>
            <a:endParaRPr lang="en-US" dirty="0"/>
          </a:p>
        </p:txBody>
      </p:sp>
    </p:spTree>
    <p:extLst>
      <p:ext uri="{BB962C8B-B14F-4D97-AF65-F5344CB8AC3E}">
        <p14:creationId xmlns:p14="http://schemas.microsoft.com/office/powerpoint/2010/main" val="327167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Production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955964"/>
            <a:ext cx="10515600" cy="4778630"/>
          </a:xfrm>
        </p:spPr>
        <p:txBody>
          <a:bodyPr>
            <a:normAutofit fontScale="92500" lnSpcReduction="20000"/>
          </a:bodyPr>
          <a:lstStyle/>
          <a:p>
            <a:r>
              <a:rPr lang="en-US" dirty="0"/>
              <a:t>Categories of </a:t>
            </a:r>
            <a:r>
              <a:rPr lang="en-US" b="1" u="sng" dirty="0"/>
              <a:t>factors of production (inputs)</a:t>
            </a:r>
            <a:r>
              <a:rPr lang="en-US" dirty="0"/>
              <a:t> - resources that firms use to produce their products,: </a:t>
            </a:r>
          </a:p>
          <a:p>
            <a:pPr lvl="1"/>
            <a:r>
              <a:rPr lang="en-US" dirty="0"/>
              <a:t>Natural Resources (Land and Raw Materials) </a:t>
            </a:r>
          </a:p>
          <a:p>
            <a:pPr lvl="1"/>
            <a:r>
              <a:rPr lang="en-US" dirty="0"/>
              <a:t>Labor </a:t>
            </a:r>
          </a:p>
          <a:p>
            <a:pPr lvl="1"/>
            <a:r>
              <a:rPr lang="en-US" dirty="0"/>
              <a:t>Capital </a:t>
            </a:r>
          </a:p>
          <a:p>
            <a:pPr lvl="1"/>
            <a:r>
              <a:rPr lang="en-US" dirty="0"/>
              <a:t>Technology </a:t>
            </a:r>
          </a:p>
          <a:p>
            <a:pPr lvl="1"/>
            <a:r>
              <a:rPr lang="en-US" dirty="0"/>
              <a:t>Entrepreneurship</a:t>
            </a:r>
          </a:p>
          <a:p>
            <a:endParaRPr lang="en-US" dirty="0"/>
          </a:p>
          <a:p>
            <a:endParaRPr lang="en-US" dirty="0"/>
          </a:p>
          <a:p>
            <a:r>
              <a:rPr lang="en-US" b="1" dirty="0"/>
              <a:t>Production function </a:t>
            </a:r>
            <a:r>
              <a:rPr lang="en-US" dirty="0"/>
              <a:t>- mathematical equation that tells how much output (Q) a firm can produce with given amounts of the inputs.</a:t>
            </a:r>
          </a:p>
          <a:p>
            <a:endParaRPr lang="en-US" dirty="0"/>
          </a:p>
          <a:p>
            <a:pPr marL="0" indent="0" algn="ctr">
              <a:buNone/>
            </a:pPr>
            <a:r>
              <a:rPr lang="en-US" dirty="0"/>
              <a:t>Q = </a:t>
            </a:r>
            <a:r>
              <a:rPr lang="en-US" i="1" dirty="0"/>
              <a:t>f </a:t>
            </a:r>
            <a:r>
              <a:rPr lang="en-US" dirty="0"/>
              <a:t>[NR,L, </a:t>
            </a:r>
            <a:r>
              <a:rPr lang="en-US" dirty="0" err="1"/>
              <a:t>K,t</a:t>
            </a:r>
            <a:r>
              <a:rPr lang="en-US" dirty="0"/>
              <a:t>, E]</a:t>
            </a:r>
          </a:p>
          <a:p>
            <a:endParaRPr lang="en-US" dirty="0"/>
          </a:p>
        </p:txBody>
      </p:sp>
    </p:spTree>
    <p:extLst>
      <p:ext uri="{BB962C8B-B14F-4D97-AF65-F5344CB8AC3E}">
        <p14:creationId xmlns:p14="http://schemas.microsoft.com/office/powerpoint/2010/main" val="33524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Inputs</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a:xfrm>
            <a:off x="838200" y="955964"/>
            <a:ext cx="10515600" cy="4256116"/>
          </a:xfrm>
        </p:spPr>
        <p:txBody>
          <a:bodyPr>
            <a:normAutofit fontScale="92500" lnSpcReduction="10000"/>
          </a:bodyPr>
          <a:lstStyle/>
          <a:p>
            <a:r>
              <a:rPr lang="en-US" b="1" dirty="0"/>
              <a:t>Fixed inputs </a:t>
            </a:r>
            <a:r>
              <a:rPr lang="en-US" dirty="0"/>
              <a:t>(K) - factors of production that can’t be easily increased or decreased in a short period of time</a:t>
            </a:r>
          </a:p>
          <a:p>
            <a:endParaRPr lang="en-US" dirty="0"/>
          </a:p>
          <a:p>
            <a:r>
              <a:rPr lang="en-US" b="1" dirty="0"/>
              <a:t>Variable inputs </a:t>
            </a:r>
            <a:r>
              <a:rPr lang="en-US" dirty="0"/>
              <a:t>(L) - factors of production that a firm can easily increase or decrease in a short period of time</a:t>
            </a:r>
          </a:p>
          <a:p>
            <a:endParaRPr lang="en-US" dirty="0"/>
          </a:p>
          <a:p>
            <a:endParaRPr lang="en-US" dirty="0"/>
          </a:p>
          <a:p>
            <a:r>
              <a:rPr lang="en-US" dirty="0"/>
              <a:t>Short-hand form for the </a:t>
            </a:r>
            <a:r>
              <a:rPr lang="en-US" u="sng" dirty="0"/>
              <a:t>production function</a:t>
            </a:r>
            <a:r>
              <a:rPr lang="en-US" dirty="0"/>
              <a:t>:</a:t>
            </a:r>
          </a:p>
          <a:p>
            <a:endParaRPr lang="en-US" dirty="0"/>
          </a:p>
          <a:p>
            <a:pPr marL="0" indent="0" algn="ctr">
              <a:buNone/>
            </a:pPr>
            <a:r>
              <a:rPr lang="en-US" dirty="0"/>
              <a:t>Q = </a:t>
            </a:r>
            <a:r>
              <a:rPr lang="en-US" i="1" dirty="0"/>
              <a:t>f </a:t>
            </a:r>
            <a:r>
              <a:rPr lang="en-US" dirty="0"/>
              <a:t>[L, K]</a:t>
            </a:r>
          </a:p>
          <a:p>
            <a:endParaRPr lang="en-US" dirty="0"/>
          </a:p>
        </p:txBody>
      </p:sp>
    </p:spTree>
    <p:extLst>
      <p:ext uri="{BB962C8B-B14F-4D97-AF65-F5344CB8AC3E}">
        <p14:creationId xmlns:p14="http://schemas.microsoft.com/office/powerpoint/2010/main" val="219053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Short and Long Run Production</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lstStyle/>
          <a:p>
            <a:r>
              <a:rPr lang="en-US" b="1" dirty="0"/>
              <a:t>Short run </a:t>
            </a:r>
            <a:r>
              <a:rPr lang="en-US" dirty="0"/>
              <a:t>- period of time during which </a:t>
            </a:r>
            <a:r>
              <a:rPr lang="en-US" u="sng" dirty="0"/>
              <a:t>at least some factors</a:t>
            </a:r>
            <a:r>
              <a:rPr lang="en-US" dirty="0"/>
              <a:t> of production are </a:t>
            </a:r>
            <a:r>
              <a:rPr lang="en-US" u="sng" dirty="0"/>
              <a:t>fixed</a:t>
            </a:r>
            <a:r>
              <a:rPr lang="en-US" dirty="0"/>
              <a:t>.</a:t>
            </a:r>
          </a:p>
          <a:p>
            <a:endParaRPr lang="en-US" dirty="0"/>
          </a:p>
          <a:p>
            <a:endParaRPr lang="en-US" dirty="0"/>
          </a:p>
          <a:p>
            <a:r>
              <a:rPr lang="en-US" b="1" dirty="0"/>
              <a:t>Long run </a:t>
            </a:r>
            <a:r>
              <a:rPr lang="en-US" dirty="0"/>
              <a:t>- period of time during which </a:t>
            </a:r>
            <a:r>
              <a:rPr lang="en-US" u="sng" dirty="0"/>
              <a:t>all factors</a:t>
            </a:r>
            <a:r>
              <a:rPr lang="en-US" dirty="0"/>
              <a:t> are </a:t>
            </a:r>
            <a:r>
              <a:rPr lang="en-US" u="sng" dirty="0"/>
              <a:t>variable</a:t>
            </a:r>
            <a:r>
              <a:rPr lang="en-US" dirty="0"/>
              <a:t>.</a:t>
            </a:r>
          </a:p>
          <a:p>
            <a:endParaRPr lang="en-US" dirty="0"/>
          </a:p>
        </p:txBody>
      </p:sp>
    </p:spTree>
    <p:extLst>
      <p:ext uri="{BB962C8B-B14F-4D97-AF65-F5344CB8AC3E}">
        <p14:creationId xmlns:p14="http://schemas.microsoft.com/office/powerpoint/2010/main" val="8734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fontScale="90000"/>
          </a:bodyPr>
          <a:lstStyle/>
          <a:p>
            <a:r>
              <a:rPr lang="en-US" dirty="0"/>
              <a:t>Marginal Product</a:t>
            </a:r>
          </a:p>
        </p:txBody>
      </p:sp>
      <p:sp>
        <p:nvSpPr>
          <p:cNvPr id="7" name="Content Placeholder 6">
            <a:extLst>
              <a:ext uri="{FF2B5EF4-FFF2-40B4-BE49-F238E27FC236}">
                <a16:creationId xmlns:a16="http://schemas.microsoft.com/office/drawing/2014/main" id="{E1779FA7-8D60-702E-8E61-2188D5DB2C44}"/>
              </a:ext>
            </a:extLst>
          </p:cNvPr>
          <p:cNvSpPr>
            <a:spLocks noGrp="1"/>
          </p:cNvSpPr>
          <p:nvPr>
            <p:ph idx="1"/>
          </p:nvPr>
        </p:nvSpPr>
        <p:spPr/>
        <p:txBody>
          <a:bodyPr>
            <a:normAutofit lnSpcReduction="10000"/>
          </a:bodyPr>
          <a:lstStyle/>
          <a:p>
            <a:r>
              <a:rPr lang="en-US" b="1" dirty="0"/>
              <a:t>Marginal product (MP) </a:t>
            </a:r>
            <a:r>
              <a:rPr lang="en-US" dirty="0"/>
              <a:t>- the additional output of one more worker.</a:t>
            </a:r>
          </a:p>
          <a:p>
            <a:endParaRPr lang="en-US" dirty="0"/>
          </a:p>
          <a:p>
            <a:endParaRPr lang="en-US" dirty="0"/>
          </a:p>
          <a:p>
            <a:endParaRPr lang="en-US" dirty="0"/>
          </a:p>
          <a:p>
            <a:endParaRPr lang="en-US" dirty="0"/>
          </a:p>
          <a:p>
            <a:r>
              <a:rPr lang="en-US" b="1" dirty="0"/>
              <a:t>Law of Diminishing Marginal Productivity </a:t>
            </a:r>
            <a:r>
              <a:rPr lang="en-US" dirty="0"/>
              <a:t>- general rule that as a firm employs more labor, eventually the amount of additional output produced declines.</a:t>
            </a:r>
          </a:p>
          <a:p>
            <a:endParaRPr lang="en-US" dirty="0"/>
          </a:p>
        </p:txBody>
      </p:sp>
      <p:graphicFrame>
        <p:nvGraphicFramePr>
          <p:cNvPr id="2" name="Object 1">
            <a:extLst>
              <a:ext uri="{FF2B5EF4-FFF2-40B4-BE49-F238E27FC236}">
                <a16:creationId xmlns:a16="http://schemas.microsoft.com/office/drawing/2014/main" id="{E2A1E656-E957-20E7-F62D-D0D8F79CB63C}"/>
              </a:ext>
            </a:extLst>
          </p:cNvPr>
          <p:cNvGraphicFramePr>
            <a:graphicFrameLocks noChangeAspect="1"/>
          </p:cNvGraphicFramePr>
          <p:nvPr>
            <p:extLst/>
          </p:nvPr>
        </p:nvGraphicFramePr>
        <p:xfrm>
          <a:off x="5365296" y="1793797"/>
          <a:ext cx="1461407" cy="794800"/>
        </p:xfrm>
        <a:graphic>
          <a:graphicData uri="http://schemas.openxmlformats.org/presentationml/2006/ole">
            <mc:AlternateContent xmlns:mc="http://schemas.openxmlformats.org/markup-compatibility/2006">
              <mc:Choice xmlns:v="urn:schemas-microsoft-com:vml" Requires="v">
                <p:oleObj spid="_x0000_s1028" name="Equation" r:id="rId3" imgW="723600" imgH="393480" progId="Equation.DSMT4">
                  <p:embed/>
                </p:oleObj>
              </mc:Choice>
              <mc:Fallback>
                <p:oleObj name="Equation" r:id="rId3" imgW="723600" imgH="393480" progId="Equation.DSMT4">
                  <p:embed/>
                  <p:pic>
                    <p:nvPicPr>
                      <p:cNvPr id="2" name="Object 1">
                        <a:extLst>
                          <a:ext uri="{FF2B5EF4-FFF2-40B4-BE49-F238E27FC236}">
                            <a16:creationId xmlns:a16="http://schemas.microsoft.com/office/drawing/2014/main" id="{E2A1E656-E957-20E7-F62D-D0D8F79CB63C}"/>
                          </a:ext>
                        </a:extLst>
                      </p:cNvPr>
                      <p:cNvPicPr/>
                      <p:nvPr/>
                    </p:nvPicPr>
                    <p:blipFill>
                      <a:blip r:embed="rId4"/>
                      <a:stretch>
                        <a:fillRect/>
                      </a:stretch>
                    </p:blipFill>
                    <p:spPr>
                      <a:xfrm>
                        <a:off x="5365296" y="1793797"/>
                        <a:ext cx="1461407" cy="794800"/>
                      </a:xfrm>
                      <a:prstGeom prst="rect">
                        <a:avLst/>
                      </a:prstGeom>
                    </p:spPr>
                  </p:pic>
                </p:oleObj>
              </mc:Fallback>
            </mc:AlternateContent>
          </a:graphicData>
        </a:graphic>
      </p:graphicFrame>
    </p:spTree>
    <p:extLst>
      <p:ext uri="{BB962C8B-B14F-4D97-AF65-F5344CB8AC3E}">
        <p14:creationId xmlns:p14="http://schemas.microsoft.com/office/powerpoint/2010/main" val="3412171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AB8E6B-E616-0FE5-C1A1-592AE32E968A}"/>
              </a:ext>
            </a:extLst>
          </p:cNvPr>
          <p:cNvSpPr>
            <a:spLocks noGrp="1"/>
          </p:cNvSpPr>
          <p:nvPr>
            <p:ph type="title"/>
          </p:nvPr>
        </p:nvSpPr>
        <p:spPr/>
        <p:txBody>
          <a:bodyPr>
            <a:normAutofit/>
          </a:bodyPr>
          <a:lstStyle/>
          <a:p>
            <a:pPr lvl="0">
              <a:spcBef>
                <a:spcPts val="0"/>
              </a:spcBef>
            </a:pPr>
            <a:r>
              <a:rPr lang="en-US" dirty="0"/>
              <a:t>General Case of Total Product and Marginal Product Curves</a:t>
            </a:r>
          </a:p>
        </p:txBody>
      </p:sp>
      <p:sp>
        <p:nvSpPr>
          <p:cNvPr id="3" name="Content Placeholder 2">
            <a:extLst>
              <a:ext uri="{FF2B5EF4-FFF2-40B4-BE49-F238E27FC236}">
                <a16:creationId xmlns:a16="http://schemas.microsoft.com/office/drawing/2014/main" id="{BE95C69F-1477-D2AF-6818-4F2A8E6C90BD}"/>
              </a:ext>
            </a:extLst>
          </p:cNvPr>
          <p:cNvSpPr>
            <a:spLocks noGrp="1"/>
          </p:cNvSpPr>
          <p:nvPr>
            <p:ph sz="half" idx="2"/>
          </p:nvPr>
        </p:nvSpPr>
        <p:spPr>
          <a:xfrm>
            <a:off x="5384112" y="1158112"/>
            <a:ext cx="5599176" cy="4922647"/>
          </a:xfrm>
        </p:spPr>
        <p:txBody>
          <a:bodyPr>
            <a:normAutofit fontScale="92500" lnSpcReduction="10000"/>
          </a:bodyPr>
          <a:lstStyle/>
          <a:p>
            <a:pPr marL="0" indent="0">
              <a:buNone/>
            </a:pPr>
            <a:r>
              <a:rPr lang="en-US" dirty="0"/>
              <a:t>Short-hand form for the </a:t>
            </a:r>
            <a:r>
              <a:rPr lang="en-US" u="sng" dirty="0" smtClean="0"/>
              <a:t>production function</a:t>
            </a:r>
            <a:r>
              <a:rPr lang="en-US" dirty="0" smtClean="0"/>
              <a:t>:</a:t>
            </a:r>
            <a:endParaRPr lang="en-US" dirty="0"/>
          </a:p>
          <a:p>
            <a:pPr marL="0" indent="0" algn="ctr">
              <a:buNone/>
            </a:pPr>
            <a:r>
              <a:rPr lang="en-US" dirty="0"/>
              <a:t>Q = </a:t>
            </a:r>
            <a:r>
              <a:rPr lang="en-US" i="1" dirty="0"/>
              <a:t>f </a:t>
            </a:r>
            <a:r>
              <a:rPr lang="en-US" dirty="0"/>
              <a:t>[L, K</a:t>
            </a:r>
            <a:r>
              <a:rPr lang="en-US" dirty="0" smtClean="0"/>
              <a:t>]</a:t>
            </a:r>
          </a:p>
          <a:p>
            <a:pPr marL="0" indent="0" algn="ctr">
              <a:buNone/>
            </a:pPr>
            <a:endParaRPr lang="en-US" dirty="0"/>
          </a:p>
          <a:p>
            <a:pPr marL="0" indent="0">
              <a:buNone/>
            </a:pPr>
            <a:r>
              <a:rPr lang="en-US" dirty="0"/>
              <a:t>General case of </a:t>
            </a:r>
            <a:r>
              <a:rPr lang="en-US" u="sng" dirty="0"/>
              <a:t>total product curve</a:t>
            </a:r>
            <a:r>
              <a:rPr lang="en-US" dirty="0"/>
              <a:t>.</a:t>
            </a:r>
          </a:p>
          <a:p>
            <a:endParaRPr lang="en-US" dirty="0"/>
          </a:p>
          <a:p>
            <a:endParaRPr lang="en-US" dirty="0"/>
          </a:p>
          <a:p>
            <a:endParaRPr lang="en-US" dirty="0"/>
          </a:p>
          <a:p>
            <a:endParaRPr lang="en-US" dirty="0"/>
          </a:p>
          <a:p>
            <a:endParaRPr lang="en-US" dirty="0"/>
          </a:p>
          <a:p>
            <a:pPr marL="0" indent="0">
              <a:buNone/>
            </a:pPr>
            <a:r>
              <a:rPr lang="en-US" dirty="0"/>
              <a:t>General case of </a:t>
            </a:r>
            <a:r>
              <a:rPr lang="en-US" u="sng" dirty="0"/>
              <a:t>marginal product curve</a:t>
            </a:r>
            <a:r>
              <a:rPr lang="en-US" dirty="0"/>
              <a:t>.</a:t>
            </a:r>
          </a:p>
          <a:p>
            <a:endParaRPr lang="en-US" dirty="0"/>
          </a:p>
        </p:txBody>
      </p:sp>
      <p:pic>
        <p:nvPicPr>
          <p:cNvPr id="2" name="Shape 147" descr="The graph shows the data from figure 7.2. The x-axis is the change in labor, and is labelled L. The y-axis is the change in total product, and is labelled TP. The curve in the graph starts relatively steeply, and levels off after time. The graph shows the more general cases of total product and marginal product curves. The x-axis is labor, and is labelled L. The y-axis is marginal product, and is labeled MP. The graph initially curves upward, then peaks before continuning in a downward direction until it tails off near the x-axis, showing nearly zero marginal product as labor increases. ">
            <a:extLst>
              <a:ext uri="{FF2B5EF4-FFF2-40B4-BE49-F238E27FC236}">
                <a16:creationId xmlns:a16="http://schemas.microsoft.com/office/drawing/2014/main" id="{E973BE7D-36D1-328E-52C3-0EA5B9E4257F}"/>
              </a:ext>
            </a:extLst>
          </p:cNvPr>
          <p:cNvPicPr preferRelativeResize="0"/>
          <p:nvPr/>
        </p:nvPicPr>
        <p:blipFill>
          <a:blip r:embed="rId2">
            <a:alphaModFix/>
          </a:blip>
          <a:stretch>
            <a:fillRect/>
          </a:stretch>
        </p:blipFill>
        <p:spPr>
          <a:xfrm>
            <a:off x="997012" y="1690688"/>
            <a:ext cx="4387100" cy="5071274"/>
          </a:xfrm>
          <a:prstGeom prst="rect">
            <a:avLst/>
          </a:prstGeom>
          <a:noFill/>
          <a:ln>
            <a:noFill/>
          </a:ln>
        </p:spPr>
      </p:pic>
    </p:spTree>
    <p:extLst>
      <p:ext uri="{BB962C8B-B14F-4D97-AF65-F5344CB8AC3E}">
        <p14:creationId xmlns:p14="http://schemas.microsoft.com/office/powerpoint/2010/main" val="2066309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2F0DD529-80A6-429F-8AEB-CBA1DF804F5E}">
  <ds:schemaRefs>
    <ds:schemaRef ds:uri="http://schemas.microsoft.com/sharepoint/v3/contenttype/forms"/>
  </ds:schemaRefs>
</ds:datastoreItem>
</file>

<file path=customXml/itemProps2.xml><?xml version="1.0" encoding="utf-8"?>
<ds:datastoreItem xmlns:ds="http://schemas.openxmlformats.org/officeDocument/2006/customXml" ds:itemID="{69A6D419-3F4B-428B-984D-21390795B3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1C678C-43BC-457A-95F6-7D1DC53BACB8}">
  <ds:schemaRefs>
    <ds:schemaRef ds:uri="http://purl.org/dc/elements/1.1/"/>
    <ds:schemaRef ds:uri="7f18ec10-a743-4c21-91d9-69d297feae23"/>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ce5fba22-8df0-4e59-b0bb-9a52d739590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51717</TotalTime>
  <Words>1548</Words>
  <Application>Microsoft Office PowerPoint</Application>
  <PresentationFormat>Widescreen</PresentationFormat>
  <Paragraphs>196</Paragraphs>
  <Slides>26</Slides>
  <Notes>0</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Calibri</vt:lpstr>
      <vt:lpstr>Calibri Light</vt:lpstr>
      <vt:lpstr>Office Theme</vt:lpstr>
      <vt:lpstr>Equation</vt:lpstr>
      <vt:lpstr>HCMI 3243: Economics of The Firm</vt:lpstr>
      <vt:lpstr>The Spectrum of Competition</vt:lpstr>
      <vt:lpstr>Explicit and Implicit Costs, and Accounting and Economic Profit</vt:lpstr>
      <vt:lpstr>Types of Profit</vt:lpstr>
      <vt:lpstr>Production</vt:lpstr>
      <vt:lpstr>Inputs</vt:lpstr>
      <vt:lpstr>Short and Long Run Production</vt:lpstr>
      <vt:lpstr>Marginal Product</vt:lpstr>
      <vt:lpstr>General Case of Total Product and Marginal Product Curves</vt:lpstr>
      <vt:lpstr>Costs in the Short Run</vt:lpstr>
      <vt:lpstr>Discussion: Give examples from health</vt:lpstr>
      <vt:lpstr>Costs</vt:lpstr>
      <vt:lpstr>How Output Affects Total Costs</vt:lpstr>
      <vt:lpstr>Cost Curves</vt:lpstr>
      <vt:lpstr>Average Profit</vt:lpstr>
      <vt:lpstr>Production in the Long Run</vt:lpstr>
      <vt:lpstr>Costs in the Long Run</vt:lpstr>
      <vt:lpstr>Economies of Scale</vt:lpstr>
      <vt:lpstr>Shapes of Long-Run Average Cost Curves</vt:lpstr>
      <vt:lpstr>From Short-Run Average Cost Curves to Long-Run Average Cost Curves</vt:lpstr>
      <vt:lpstr>Ranges on the Long-Run Average Cost Curve</vt:lpstr>
      <vt:lpstr>The Size and Number of Firms in an Industry</vt:lpstr>
      <vt:lpstr>The LRAC Curve and the Size and Number of Firms</vt:lpstr>
      <vt:lpstr>The LRAC Curve and the Size and Number of Firms, Continued</vt:lpstr>
      <vt:lpstr>The Spectrum of Competition</vt:lpstr>
      <vt:lpstr>Discussion: Give examples from health care</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140</cp:revision>
  <dcterms:created xsi:type="dcterms:W3CDTF">2018-08-26T19:46:47Z</dcterms:created>
  <dcterms:modified xsi:type="dcterms:W3CDTF">2024-02-06T17:13:58Z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