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56" r:id="rId5"/>
    <p:sldId id="273" r:id="rId6"/>
    <p:sldId id="274" r:id="rId7"/>
    <p:sldId id="275" r:id="rId8"/>
    <p:sldId id="276" r:id="rId9"/>
    <p:sldId id="277" r:id="rId10"/>
    <p:sldId id="314"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257" r:id="rId45"/>
    <p:sldId id="258" r:id="rId46"/>
    <p:sldId id="259" r:id="rId47"/>
    <p:sldId id="260" r:id="rId48"/>
    <p:sldId id="261" r:id="rId49"/>
    <p:sldId id="262" r:id="rId50"/>
    <p:sldId id="263" r:id="rId51"/>
    <p:sldId id="264" r:id="rId52"/>
    <p:sldId id="265" r:id="rId53"/>
    <p:sldId id="266" r:id="rId54"/>
    <p:sldId id="267" r:id="rId55"/>
    <p:sldId id="268" r:id="rId56"/>
    <p:sldId id="269" r:id="rId57"/>
    <p:sldId id="270" r:id="rId58"/>
    <p:sldId id="271" r:id="rId59"/>
    <p:sldId id="27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5" d="100"/>
          <a:sy n="105" d="100"/>
        </p:scale>
        <p:origin x="162" y="96"/>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dirty="0"/>
              <a:t>Title</a:t>
            </a:r>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34177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HCMI </a:t>
            </a:r>
            <a:r>
              <a:rPr lang="en-US" dirty="0" smtClean="0"/>
              <a:t>3243: </a:t>
            </a:r>
            <a:r>
              <a:rPr lang="en-US" dirty="0" smtClean="0"/>
              <a:t>Externalities</a:t>
            </a:r>
            <a:endParaRPr lang="en-US" dirty="0"/>
          </a:p>
        </p:txBody>
      </p:sp>
      <p:sp>
        <p:nvSpPr>
          <p:cNvPr id="3" name="Subtitle 2"/>
          <p:cNvSpPr>
            <a:spLocks noGrp="1"/>
          </p:cNvSpPr>
          <p:nvPr>
            <p:ph type="subTitle" idx="1"/>
          </p:nvPr>
        </p:nvSpPr>
        <p:spPr/>
        <p:txBody>
          <a:bodyPr/>
          <a:lstStyle/>
          <a:p>
            <a:r>
              <a:rPr lang="en-US" dirty="0"/>
              <a:t>BUSN </a:t>
            </a:r>
            <a:r>
              <a:rPr lang="en-US" dirty="0" smtClean="0"/>
              <a:t>106</a:t>
            </a:r>
            <a:r>
              <a:rPr lang="en-US" dirty="0" smtClean="0"/>
              <a:t>: Tue/</a:t>
            </a:r>
            <a:r>
              <a:rPr lang="en-US" dirty="0" err="1" smtClean="0"/>
              <a:t>Thur</a:t>
            </a:r>
            <a:r>
              <a:rPr lang="en-US" dirty="0" smtClean="0"/>
              <a:t> </a:t>
            </a:r>
            <a:r>
              <a:rPr lang="en-US" dirty="0"/>
              <a:t>9</a:t>
            </a:r>
            <a:r>
              <a:rPr lang="en-US" dirty="0" smtClean="0"/>
              <a:t>:30 </a:t>
            </a:r>
            <a:r>
              <a:rPr lang="en-US" dirty="0" smtClean="0"/>
              <a:t>AM </a:t>
            </a:r>
            <a:r>
              <a:rPr lang="en-US" dirty="0"/>
              <a:t>– </a:t>
            </a:r>
            <a:r>
              <a:rPr lang="en-US" dirty="0" smtClean="0"/>
              <a:t>10:45 AM</a:t>
            </a:r>
            <a:endParaRPr lang="en-US" dirty="0"/>
          </a:p>
          <a:p>
            <a:r>
              <a:rPr lang="en-US" dirty="0"/>
              <a:t>Shane Murphy – </a:t>
            </a:r>
            <a:r>
              <a:rPr lang="en-US" dirty="0">
                <a:hlinkClick r:id="rId2"/>
              </a:rPr>
              <a:t>shane@uconn.edu</a:t>
            </a:r>
            <a:endParaRPr lang="en-US" dirty="0"/>
          </a:p>
          <a:p>
            <a:endParaRPr lang="en-US" dirty="0"/>
          </a:p>
          <a:p>
            <a:endParaRPr lang="en-US" dirty="0"/>
          </a:p>
        </p:txBody>
      </p:sp>
      <p:pic>
        <p:nvPicPr>
          <p:cNvPr id="5" name="Picture 2" descr="https://trip-photo.runkeeper.com/mrdUWYtUdrPH4znTxBsrMP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466" y="4438414"/>
            <a:ext cx="3226114" cy="241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1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Difficulties with Command-and-Control Environmental Regulation</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955964"/>
            <a:ext cx="10515600" cy="4883133"/>
          </a:xfrm>
        </p:spPr>
        <p:txBody>
          <a:bodyPr>
            <a:normAutofit/>
          </a:bodyPr>
          <a:lstStyle/>
          <a:p>
            <a:r>
              <a:rPr lang="en-US" dirty="0"/>
              <a:t>3 difficulties with command-and-control environmental regulation:</a:t>
            </a:r>
          </a:p>
          <a:p>
            <a:endParaRPr lang="en-US" dirty="0"/>
          </a:p>
          <a:p>
            <a:pPr lvl="1"/>
            <a:r>
              <a:rPr lang="en-US" dirty="0"/>
              <a:t>Regulation offers no incentive to improve the quality of the environment beyond the standard set by a particular law. </a:t>
            </a:r>
          </a:p>
          <a:p>
            <a:pPr lvl="2"/>
            <a:r>
              <a:rPr lang="en-US" dirty="0"/>
              <a:t>No incentive to do better.</a:t>
            </a:r>
          </a:p>
          <a:p>
            <a:pPr lvl="1"/>
            <a:endParaRPr lang="en-US" dirty="0"/>
          </a:p>
          <a:p>
            <a:pPr lvl="1"/>
            <a:r>
              <a:rPr lang="en-US" dirty="0"/>
              <a:t>Inflexible. </a:t>
            </a:r>
          </a:p>
          <a:p>
            <a:pPr lvl="2"/>
            <a:r>
              <a:rPr lang="en-US" dirty="0"/>
              <a:t>Requires the same standard for all polluters, and often the same pollution-control technology as well.</a:t>
            </a:r>
          </a:p>
          <a:p>
            <a:pPr lvl="1"/>
            <a:endParaRPr lang="en-US" dirty="0"/>
          </a:p>
          <a:p>
            <a:pPr lvl="1"/>
            <a:r>
              <a:rPr lang="en-US" dirty="0"/>
              <a:t>Subject to compromises in the political process.</a:t>
            </a:r>
          </a:p>
          <a:p>
            <a:pPr lvl="2"/>
            <a:r>
              <a:rPr lang="en-US" dirty="0"/>
              <a:t>Full of fine print, loopholes, and exceptions.</a:t>
            </a:r>
          </a:p>
          <a:p>
            <a:endParaRPr lang="en-US" dirty="0"/>
          </a:p>
        </p:txBody>
      </p:sp>
    </p:spTree>
    <p:extLst>
      <p:ext uri="{BB962C8B-B14F-4D97-AF65-F5344CB8AC3E}">
        <p14:creationId xmlns:p14="http://schemas.microsoft.com/office/powerpoint/2010/main" val="79138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12.3 Market-Oriented Environmental Tools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lstStyle/>
          <a:p>
            <a:r>
              <a:rPr lang="en-US" b="1" dirty="0"/>
              <a:t>Pollution charge </a:t>
            </a:r>
            <a:r>
              <a:rPr lang="en-US" dirty="0"/>
              <a:t>- tax imposed on the quantity of pollution that a firm emits. </a:t>
            </a:r>
          </a:p>
          <a:p>
            <a:endParaRPr lang="en-US" dirty="0"/>
          </a:p>
          <a:p>
            <a:pPr lvl="1"/>
            <a:r>
              <a:rPr lang="en-US" dirty="0"/>
              <a:t>Gives a profit-maximizing firm an incentive to determine the least expensive technologies for reducing pollution.</a:t>
            </a:r>
          </a:p>
          <a:p>
            <a:pPr lvl="1"/>
            <a:endParaRPr lang="en-US" dirty="0"/>
          </a:p>
          <a:p>
            <a:pPr lvl="1"/>
            <a:r>
              <a:rPr lang="en-US" dirty="0"/>
              <a:t>Firms that can reduce pollution cheaply and easily will do so to minimize their pollution taxes.</a:t>
            </a:r>
          </a:p>
          <a:p>
            <a:endParaRPr lang="en-US" dirty="0"/>
          </a:p>
        </p:txBody>
      </p:sp>
    </p:spTree>
    <p:extLst>
      <p:ext uri="{BB962C8B-B14F-4D97-AF65-F5344CB8AC3E}">
        <p14:creationId xmlns:p14="http://schemas.microsoft.com/office/powerpoint/2010/main" val="352510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A Pollution Charge Example</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4512861"/>
            <a:ext cx="10515600" cy="1555430"/>
          </a:xfrm>
        </p:spPr>
        <p:txBody>
          <a:bodyPr>
            <a:normAutofit fontScale="92500" lnSpcReduction="10000"/>
          </a:bodyPr>
          <a:lstStyle/>
          <a:p>
            <a:r>
              <a:rPr lang="en-US" dirty="0"/>
              <a:t>If a pollution charge is set equal to $1,000, then the firm will have an incentive to reduce pollution by 30 pounds,</a:t>
            </a:r>
          </a:p>
          <a:p>
            <a:r>
              <a:rPr lang="en-US" dirty="0"/>
              <a:t>Because the $900 cost of these reductions would be less than the cost of paying the pollution charge.</a:t>
            </a:r>
          </a:p>
          <a:p>
            <a:endParaRPr lang="en-US" dirty="0"/>
          </a:p>
        </p:txBody>
      </p:sp>
      <p:pic>
        <p:nvPicPr>
          <p:cNvPr id="4" name="Picture 3" descr="This graph illustrates an upward-sloping marginal cost of reducing particle emissions curve, and a pollution charge. The y-axis shows cost and price. The x-axis shows quantity that particle emissions are reduced. The pollution charge is a horizontal line at 1,000 dollars. Marginal cost and the pollution charge intersect at a pollution reduction quantity of 30.">
            <a:extLst>
              <a:ext uri="{FF2B5EF4-FFF2-40B4-BE49-F238E27FC236}">
                <a16:creationId xmlns:a16="http://schemas.microsoft.com/office/drawing/2014/main" id="{A82FB23D-12DF-ED97-FBF8-ADCC78468EA0}"/>
              </a:ext>
            </a:extLst>
          </p:cNvPr>
          <p:cNvPicPr>
            <a:picLocks noChangeAspect="1"/>
          </p:cNvPicPr>
          <p:nvPr/>
        </p:nvPicPr>
        <p:blipFill>
          <a:blip r:embed="rId2"/>
          <a:stretch>
            <a:fillRect/>
          </a:stretch>
        </p:blipFill>
        <p:spPr>
          <a:xfrm>
            <a:off x="3188972" y="861199"/>
            <a:ext cx="5814056" cy="3580172"/>
          </a:xfrm>
          <a:prstGeom prst="rect">
            <a:avLst/>
          </a:prstGeom>
        </p:spPr>
      </p:pic>
    </p:spTree>
    <p:extLst>
      <p:ext uri="{BB962C8B-B14F-4D97-AF65-F5344CB8AC3E}">
        <p14:creationId xmlns:p14="http://schemas.microsoft.com/office/powerpoint/2010/main" val="120483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Marketable Permits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1057743"/>
            <a:ext cx="10515600" cy="2479936"/>
          </a:xfrm>
        </p:spPr>
        <p:txBody>
          <a:bodyPr>
            <a:normAutofit/>
          </a:bodyPr>
          <a:lstStyle/>
          <a:p>
            <a:r>
              <a:rPr lang="en-US" b="1" dirty="0"/>
              <a:t>Marketable permit program </a:t>
            </a:r>
            <a:r>
              <a:rPr lang="en-US" dirty="0"/>
              <a:t>(e.g., cap-and-trade) - a permit that allows a firm to emit a certain amount of pollution. </a:t>
            </a:r>
          </a:p>
          <a:p>
            <a:endParaRPr lang="en-US" dirty="0"/>
          </a:p>
          <a:p>
            <a:r>
              <a:rPr lang="en-US" dirty="0"/>
              <a:t>Firms with more permits than pollution can sell the remaining permits to other firms </a:t>
            </a:r>
          </a:p>
          <a:p>
            <a:endParaRPr lang="en-US" dirty="0"/>
          </a:p>
        </p:txBody>
      </p:sp>
    </p:spTree>
    <p:extLst>
      <p:ext uri="{BB962C8B-B14F-4D97-AF65-F5344CB8AC3E}">
        <p14:creationId xmlns:p14="http://schemas.microsoft.com/office/powerpoint/2010/main" val="424599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Better-Defined Property Rights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1171375"/>
            <a:ext cx="10515600" cy="2875969"/>
          </a:xfrm>
        </p:spPr>
        <p:txBody>
          <a:bodyPr>
            <a:normAutofit/>
          </a:bodyPr>
          <a:lstStyle/>
          <a:p>
            <a:r>
              <a:rPr lang="en-US" b="1" dirty="0"/>
              <a:t>Property rights </a:t>
            </a:r>
            <a:r>
              <a:rPr lang="en-US" dirty="0"/>
              <a:t>- the legal rights of ownership on which others are not allowed to infringe without paying compensation.</a:t>
            </a:r>
          </a:p>
          <a:p>
            <a:endParaRPr lang="en-US" dirty="0"/>
          </a:p>
          <a:p>
            <a:r>
              <a:rPr lang="en-US" dirty="0"/>
              <a:t>Property rights issues are highly relevant in cases involving endangered species on privately owned land.</a:t>
            </a:r>
          </a:p>
          <a:p>
            <a:endParaRPr lang="en-US" dirty="0"/>
          </a:p>
        </p:txBody>
      </p:sp>
    </p:spTree>
    <p:extLst>
      <p:ext uri="{BB962C8B-B14F-4D97-AF65-F5344CB8AC3E}">
        <p14:creationId xmlns:p14="http://schemas.microsoft.com/office/powerpoint/2010/main" val="316234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12.4 The Benefits and Costs of U.S. Environmental Laws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normAutofit fontScale="77500" lnSpcReduction="20000"/>
          </a:bodyPr>
          <a:lstStyle/>
          <a:p>
            <a:r>
              <a:rPr lang="en-US" dirty="0"/>
              <a:t>Benefits of a cleaner environment: </a:t>
            </a:r>
          </a:p>
          <a:p>
            <a:endParaRPr lang="en-US" dirty="0"/>
          </a:p>
          <a:p>
            <a:pPr marL="457200" indent="0">
              <a:buNone/>
            </a:pPr>
            <a:r>
              <a:rPr lang="en-US" dirty="0"/>
              <a:t>(1) people may stay healthier and live longer;</a:t>
            </a:r>
          </a:p>
          <a:p>
            <a:pPr marL="457200"/>
            <a:endParaRPr lang="en-US" dirty="0"/>
          </a:p>
          <a:p>
            <a:pPr marL="457200" indent="0">
              <a:buNone/>
            </a:pPr>
            <a:r>
              <a:rPr lang="en-US" dirty="0"/>
              <a:t>(2) certain industries that rely on clean air and water, such as farming, fishing, and tourism, may benefit; </a:t>
            </a:r>
          </a:p>
          <a:p>
            <a:pPr marL="457200"/>
            <a:endParaRPr lang="en-US" dirty="0"/>
          </a:p>
          <a:p>
            <a:pPr marL="457200" indent="0">
              <a:buNone/>
            </a:pPr>
            <a:r>
              <a:rPr lang="en-US" dirty="0"/>
              <a:t>(3) property values may be higher;</a:t>
            </a:r>
          </a:p>
          <a:p>
            <a:pPr marL="457200"/>
            <a:endParaRPr lang="en-US" dirty="0"/>
          </a:p>
          <a:p>
            <a:pPr marL="457200" indent="0">
              <a:buNone/>
            </a:pPr>
            <a:r>
              <a:rPr lang="en-US" dirty="0"/>
              <a:t>(4) people may simply enjoy a cleaner environment in a way that does not need to involve a market transaction.</a:t>
            </a:r>
          </a:p>
          <a:p>
            <a:endParaRPr lang="en-US" dirty="0"/>
          </a:p>
        </p:txBody>
      </p:sp>
    </p:spTree>
    <p:extLst>
      <p:ext uri="{BB962C8B-B14F-4D97-AF65-F5344CB8AC3E}">
        <p14:creationId xmlns:p14="http://schemas.microsoft.com/office/powerpoint/2010/main" val="242182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Marginal Benefits and Marginal Costs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955964"/>
            <a:ext cx="10515600" cy="4648002"/>
          </a:xfrm>
        </p:spPr>
        <p:txBody>
          <a:bodyPr>
            <a:normAutofit fontScale="92500" lnSpcReduction="10000"/>
          </a:bodyPr>
          <a:lstStyle/>
          <a:p>
            <a:r>
              <a:rPr lang="en-US" dirty="0"/>
              <a:t>Tools of marginal analysis can be used to illustrate the marginal costs and the marginal benefits of reducing pollution.</a:t>
            </a:r>
          </a:p>
          <a:p>
            <a:endParaRPr lang="en-US" dirty="0"/>
          </a:p>
          <a:p>
            <a:r>
              <a:rPr lang="en-US" dirty="0"/>
              <a:t>Reducing pollution is costly - resources must be sacrificed. </a:t>
            </a:r>
          </a:p>
          <a:p>
            <a:endParaRPr lang="en-US" dirty="0"/>
          </a:p>
          <a:p>
            <a:r>
              <a:rPr lang="en-US" dirty="0"/>
              <a:t>The </a:t>
            </a:r>
            <a:r>
              <a:rPr lang="en-US" u="sng" dirty="0"/>
              <a:t>marginal costs</a:t>
            </a:r>
            <a:r>
              <a:rPr lang="en-US" dirty="0"/>
              <a:t> of reducing pollution are generally </a:t>
            </a:r>
            <a:r>
              <a:rPr lang="en-US" u="sng" dirty="0"/>
              <a:t>increasing</a:t>
            </a:r>
            <a:r>
              <a:rPr lang="en-US" dirty="0"/>
              <a:t>,</a:t>
            </a:r>
          </a:p>
          <a:p>
            <a:pPr lvl="1"/>
            <a:r>
              <a:rPr lang="en-US" dirty="0"/>
              <a:t>The least expensive and easiest reductions can be made first, leaving the more expensive methods for later. </a:t>
            </a:r>
          </a:p>
          <a:p>
            <a:endParaRPr lang="en-US" dirty="0"/>
          </a:p>
          <a:p>
            <a:r>
              <a:rPr lang="en-US" dirty="0"/>
              <a:t>The </a:t>
            </a:r>
            <a:r>
              <a:rPr lang="en-US" u="sng" dirty="0"/>
              <a:t>marginal benefits</a:t>
            </a:r>
            <a:r>
              <a:rPr lang="en-US" dirty="0"/>
              <a:t> of reducing pollution are generally </a:t>
            </a:r>
            <a:r>
              <a:rPr lang="en-US" u="sng" dirty="0"/>
              <a:t>declining</a:t>
            </a:r>
            <a:r>
              <a:rPr lang="en-US" dirty="0"/>
              <a:t>, </a:t>
            </a:r>
          </a:p>
          <a:p>
            <a:pPr lvl="1"/>
            <a:r>
              <a:rPr lang="en-US" dirty="0"/>
              <a:t>The steps that provide the greatest benefit can be taken first, and steps that provide less benefit can wait until later.</a:t>
            </a:r>
          </a:p>
          <a:p>
            <a:endParaRPr lang="en-US" dirty="0"/>
          </a:p>
        </p:txBody>
      </p:sp>
    </p:spTree>
    <p:extLst>
      <p:ext uri="{BB962C8B-B14F-4D97-AF65-F5344CB8AC3E}">
        <p14:creationId xmlns:p14="http://schemas.microsoft.com/office/powerpoint/2010/main" val="423756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Marginal Costs and Marginal Benefits of Environmental Protection</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4327526"/>
            <a:ext cx="10515600" cy="1851205"/>
          </a:xfrm>
        </p:spPr>
        <p:txBody>
          <a:bodyPr>
            <a:normAutofit fontScale="77500" lnSpcReduction="20000"/>
          </a:bodyPr>
          <a:lstStyle/>
          <a:p>
            <a:r>
              <a:rPr lang="en-US" dirty="0"/>
              <a:t>When the quantity of environmental protection is low: </a:t>
            </a:r>
          </a:p>
          <a:p>
            <a:pPr lvl="1"/>
            <a:r>
              <a:rPr lang="en-US" dirty="0"/>
              <a:t>Pollution is extensive (Q</a:t>
            </a:r>
            <a:r>
              <a:rPr lang="en-US" baseline="-25000" dirty="0"/>
              <a:t>A</a:t>
            </a:r>
            <a:r>
              <a:rPr lang="en-US" dirty="0"/>
              <a:t>),</a:t>
            </a:r>
          </a:p>
          <a:p>
            <a:pPr lvl="1"/>
            <a:r>
              <a:rPr lang="en-US" dirty="0"/>
              <a:t>There are cheap and easy ways to reduce pollution. </a:t>
            </a:r>
          </a:p>
          <a:p>
            <a:pPr lvl="1"/>
            <a:r>
              <a:rPr lang="en-US" dirty="0"/>
              <a:t>So, the </a:t>
            </a:r>
            <a:r>
              <a:rPr lang="en-US" u="sng" dirty="0"/>
              <a:t>marginal benefits</a:t>
            </a:r>
            <a:r>
              <a:rPr lang="en-US" dirty="0"/>
              <a:t> of doing so are quite high.</a:t>
            </a:r>
          </a:p>
          <a:p>
            <a:endParaRPr lang="en-US" dirty="0"/>
          </a:p>
          <a:p>
            <a:r>
              <a:rPr lang="en-US" dirty="0"/>
              <a:t>At Q</a:t>
            </a:r>
            <a:r>
              <a:rPr lang="en-US" baseline="-25000" dirty="0"/>
              <a:t>A</a:t>
            </a:r>
            <a:r>
              <a:rPr lang="en-US" dirty="0"/>
              <a:t>, it makes sense to allocate more resources to fight pollution.</a:t>
            </a:r>
          </a:p>
          <a:p>
            <a:endParaRPr lang="en-US" dirty="0"/>
          </a:p>
        </p:txBody>
      </p:sp>
      <p:pic>
        <p:nvPicPr>
          <p:cNvPr id="4" name="Picture 3" descr="The graph shows that reducing pollution to avoid a pollution charge can negatively affect the productivity of a firm.">
            <a:extLst>
              <a:ext uri="{FF2B5EF4-FFF2-40B4-BE49-F238E27FC236}">
                <a16:creationId xmlns:a16="http://schemas.microsoft.com/office/drawing/2014/main" id="{410B396C-70B4-371A-D038-37AB93CAAA68}"/>
              </a:ext>
            </a:extLst>
          </p:cNvPr>
          <p:cNvPicPr>
            <a:picLocks noChangeAspect="1"/>
          </p:cNvPicPr>
          <p:nvPr/>
        </p:nvPicPr>
        <p:blipFill>
          <a:blip r:embed="rId2"/>
          <a:stretch>
            <a:fillRect/>
          </a:stretch>
        </p:blipFill>
        <p:spPr>
          <a:xfrm>
            <a:off x="4069307" y="911237"/>
            <a:ext cx="4053385" cy="3294760"/>
          </a:xfrm>
          <a:prstGeom prst="rect">
            <a:avLst/>
          </a:prstGeom>
        </p:spPr>
      </p:pic>
    </p:spTree>
    <p:extLst>
      <p:ext uri="{BB962C8B-B14F-4D97-AF65-F5344CB8AC3E}">
        <p14:creationId xmlns:p14="http://schemas.microsoft.com/office/powerpoint/2010/main" val="1792938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a:xfrm>
            <a:off x="838200" y="365126"/>
            <a:ext cx="10515600" cy="590838"/>
          </a:xfrm>
        </p:spPr>
        <p:txBody>
          <a:bodyPr>
            <a:normAutofit fontScale="90000"/>
          </a:bodyPr>
          <a:lstStyle/>
          <a:p>
            <a:r>
              <a:rPr lang="en-US" dirty="0"/>
              <a:t>Marginal Costs and Marginal Benefits of Environmental Protection, </a:t>
            </a:r>
            <a:br>
              <a:rPr lang="en-US" dirty="0"/>
            </a:br>
            <a:r>
              <a:rPr lang="en-US" dirty="0"/>
              <a:t>Continued</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4336869"/>
            <a:ext cx="10515600" cy="1812966"/>
          </a:xfrm>
        </p:spPr>
        <p:txBody>
          <a:bodyPr>
            <a:normAutofit fontScale="92500" lnSpcReduction="10000"/>
          </a:bodyPr>
          <a:lstStyle/>
          <a:p>
            <a:r>
              <a:rPr lang="en-US" dirty="0"/>
              <a:t>As the environmental protection increases:</a:t>
            </a:r>
          </a:p>
          <a:p>
            <a:pPr lvl="1"/>
            <a:r>
              <a:rPr lang="en-US" dirty="0"/>
              <a:t>the cheap and easy ways of reducing pollution begin to decrease, and one must use more costly methods. </a:t>
            </a:r>
          </a:p>
          <a:p>
            <a:pPr lvl="1"/>
            <a:r>
              <a:rPr lang="en-US" dirty="0"/>
              <a:t>the </a:t>
            </a:r>
            <a:r>
              <a:rPr lang="en-US" u="sng" dirty="0"/>
              <a:t>marginal cost</a:t>
            </a:r>
            <a:r>
              <a:rPr lang="en-US" dirty="0"/>
              <a:t> curve rises.</a:t>
            </a:r>
          </a:p>
          <a:p>
            <a:pPr lvl="1"/>
            <a:r>
              <a:rPr lang="en-US" dirty="0"/>
              <a:t>the largest </a:t>
            </a:r>
            <a:r>
              <a:rPr lang="en-US" u="sng" dirty="0"/>
              <a:t>marginal benefits</a:t>
            </a:r>
            <a:r>
              <a:rPr lang="en-US" dirty="0"/>
              <a:t> happen first, followed by reduced marginal benefits.</a:t>
            </a:r>
          </a:p>
          <a:p>
            <a:endParaRPr lang="en-US" dirty="0"/>
          </a:p>
        </p:txBody>
      </p:sp>
      <p:pic>
        <p:nvPicPr>
          <p:cNvPr id="3" name="Picture 2" descr="The graph shows that reducing pollution to avoid a pollution charge can negatively affect the productivity of a firm.">
            <a:extLst>
              <a:ext uri="{FF2B5EF4-FFF2-40B4-BE49-F238E27FC236}">
                <a16:creationId xmlns:a16="http://schemas.microsoft.com/office/drawing/2014/main" id="{72B689C9-9F81-9724-DC5A-8ADC83A78719}"/>
              </a:ext>
            </a:extLst>
          </p:cNvPr>
          <p:cNvPicPr>
            <a:picLocks noChangeAspect="1"/>
          </p:cNvPicPr>
          <p:nvPr/>
        </p:nvPicPr>
        <p:blipFill>
          <a:blip r:embed="rId2"/>
          <a:stretch>
            <a:fillRect/>
          </a:stretch>
        </p:blipFill>
        <p:spPr>
          <a:xfrm>
            <a:off x="4069307" y="911237"/>
            <a:ext cx="4053385" cy="3294760"/>
          </a:xfrm>
          <a:prstGeom prst="rect">
            <a:avLst/>
          </a:prstGeom>
        </p:spPr>
      </p:pic>
    </p:spTree>
    <p:extLst>
      <p:ext uri="{BB962C8B-B14F-4D97-AF65-F5344CB8AC3E}">
        <p14:creationId xmlns:p14="http://schemas.microsoft.com/office/powerpoint/2010/main" val="362231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a:xfrm>
            <a:off x="838200" y="365126"/>
            <a:ext cx="10515600" cy="590838"/>
          </a:xfrm>
        </p:spPr>
        <p:txBody>
          <a:bodyPr>
            <a:normAutofit fontScale="90000"/>
          </a:bodyPr>
          <a:lstStyle/>
          <a:p>
            <a:r>
              <a:rPr lang="en-US" dirty="0"/>
              <a:t>Marginal Costs and Marginal Benefits of Environmental Protection, </a:t>
            </a:r>
            <a:br>
              <a:rPr lang="en-US" dirty="0"/>
            </a:br>
            <a:r>
              <a:rPr lang="en-US" dirty="0"/>
              <a:t>Continued</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4205997"/>
            <a:ext cx="10515600" cy="1996088"/>
          </a:xfrm>
        </p:spPr>
        <p:txBody>
          <a:bodyPr>
            <a:normAutofit fontScale="85000" lnSpcReduction="20000"/>
          </a:bodyPr>
          <a:lstStyle/>
          <a:p>
            <a:r>
              <a:rPr lang="en-US" dirty="0"/>
              <a:t>As the quantity of environmental protection increases to Q</a:t>
            </a:r>
            <a:r>
              <a:rPr lang="en-US" baseline="-25000" dirty="0"/>
              <a:t>B</a:t>
            </a:r>
            <a:r>
              <a:rPr lang="en-US" dirty="0"/>
              <a:t>, the gap between </a:t>
            </a:r>
            <a:r>
              <a:rPr lang="en-US" u="sng" dirty="0"/>
              <a:t>marginal benefits</a:t>
            </a:r>
            <a:r>
              <a:rPr lang="en-US" dirty="0"/>
              <a:t> and </a:t>
            </a:r>
            <a:r>
              <a:rPr lang="en-US" u="sng" dirty="0"/>
              <a:t>marginal costs</a:t>
            </a:r>
            <a:r>
              <a:rPr lang="en-US" dirty="0"/>
              <a:t> narrows. </a:t>
            </a:r>
          </a:p>
          <a:p>
            <a:r>
              <a:rPr lang="en-US" dirty="0"/>
              <a:t>At point Q</a:t>
            </a:r>
            <a:r>
              <a:rPr lang="en-US" baseline="-25000" dirty="0"/>
              <a:t>C</a:t>
            </a:r>
            <a:r>
              <a:rPr lang="en-US" dirty="0"/>
              <a:t> the marginal costs &gt; marginal benefits. </a:t>
            </a:r>
          </a:p>
          <a:p>
            <a:r>
              <a:rPr lang="en-US" dirty="0"/>
              <a:t>At this level of environmental protection, society is not allocating resources efficiently.  </a:t>
            </a:r>
          </a:p>
          <a:p>
            <a:pPr lvl="1"/>
            <a:r>
              <a:rPr lang="en-US" dirty="0"/>
              <a:t>It may be forfeiting too many resources to reduce pollution.</a:t>
            </a:r>
          </a:p>
          <a:p>
            <a:endParaRPr lang="en-US" dirty="0"/>
          </a:p>
        </p:txBody>
      </p:sp>
      <p:pic>
        <p:nvPicPr>
          <p:cNvPr id="3" name="Picture 2" descr="The graph shows that reducing pollution to avoid a pollution charge can negatively affect the productivity of a firm.">
            <a:extLst>
              <a:ext uri="{FF2B5EF4-FFF2-40B4-BE49-F238E27FC236}">
                <a16:creationId xmlns:a16="http://schemas.microsoft.com/office/drawing/2014/main" id="{ABA6DCFC-4088-476B-A59C-6C71860DBC01}"/>
              </a:ext>
            </a:extLst>
          </p:cNvPr>
          <p:cNvPicPr>
            <a:picLocks noChangeAspect="1"/>
          </p:cNvPicPr>
          <p:nvPr/>
        </p:nvPicPr>
        <p:blipFill>
          <a:blip r:embed="rId2"/>
          <a:stretch>
            <a:fillRect/>
          </a:stretch>
        </p:blipFill>
        <p:spPr>
          <a:xfrm>
            <a:off x="4069307" y="911237"/>
            <a:ext cx="4053385" cy="3294760"/>
          </a:xfrm>
          <a:prstGeom prst="rect">
            <a:avLst/>
          </a:prstGeom>
        </p:spPr>
      </p:pic>
    </p:spTree>
    <p:extLst>
      <p:ext uri="{BB962C8B-B14F-4D97-AF65-F5344CB8AC3E}">
        <p14:creationId xmlns:p14="http://schemas.microsoft.com/office/powerpoint/2010/main" val="3032322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Environmental Debate</a:t>
            </a:r>
          </a:p>
        </p:txBody>
      </p:sp>
      <p:sp>
        <p:nvSpPr>
          <p:cNvPr id="8" name="Content Placeholder 7">
            <a:extLst>
              <a:ext uri="{FF2B5EF4-FFF2-40B4-BE49-F238E27FC236}">
                <a16:creationId xmlns:a16="http://schemas.microsoft.com/office/drawing/2014/main" id="{C253647D-D1A1-BCF0-1058-41AE2FA97D23}"/>
              </a:ext>
            </a:extLst>
          </p:cNvPr>
          <p:cNvSpPr>
            <a:spLocks noGrp="1"/>
          </p:cNvSpPr>
          <p:nvPr>
            <p:ph idx="13"/>
          </p:nvPr>
        </p:nvSpPr>
        <p:spPr/>
        <p:txBody>
          <a:bodyPr>
            <a:normAutofit lnSpcReduction="10000"/>
          </a:bodyPr>
          <a:lstStyle/>
          <a:p>
            <a:r>
              <a:rPr lang="en-US" sz="1800" dirty="0"/>
              <a:t>Across the country, countless people have protested, even risking arrest, against the Keystone XL Pipeline. </a:t>
            </a:r>
          </a:p>
          <a:p>
            <a:endParaRPr lang="en-US" sz="1800" dirty="0"/>
          </a:p>
          <a:p>
            <a:r>
              <a:rPr lang="en-US" sz="1800" dirty="0"/>
              <a:t>(Credit: modification of "People Risk Arrest at State Department Office in Boston Protesting Keystone XL Pipeline" by </a:t>
            </a:r>
            <a:r>
              <a:rPr lang="en-US" sz="1800" dirty="0" err="1"/>
              <a:t>NoKXL</a:t>
            </a:r>
            <a:r>
              <a:rPr lang="en-US" sz="1800" dirty="0"/>
              <a:t>/Flickr, CC BY 2.0)</a:t>
            </a:r>
          </a:p>
          <a:p>
            <a:endParaRPr lang="en-US" dirty="0"/>
          </a:p>
        </p:txBody>
      </p:sp>
      <p:pic>
        <p:nvPicPr>
          <p:cNvPr id="2" name="Shape 56" descr="Image of people holding a Save Our Climate sign.">
            <a:extLst>
              <a:ext uri="{FF2B5EF4-FFF2-40B4-BE49-F238E27FC236}">
                <a16:creationId xmlns:a16="http://schemas.microsoft.com/office/drawing/2014/main" id="{FC8AF77E-7944-5042-1D88-97D0CD3099B8}"/>
              </a:ext>
            </a:extLst>
          </p:cNvPr>
          <p:cNvPicPr preferRelativeResize="0">
            <a:picLocks/>
          </p:cNvPicPr>
          <p:nvPr/>
        </p:nvPicPr>
        <p:blipFill rotWithShape="1">
          <a:blip r:embed="rId2">
            <a:alphaModFix/>
          </a:blip>
          <a:srcRect/>
          <a:stretch/>
        </p:blipFill>
        <p:spPr>
          <a:xfrm>
            <a:off x="2064543" y="1174263"/>
            <a:ext cx="8062913" cy="3359547"/>
          </a:xfrm>
          <a:prstGeom prst="rect">
            <a:avLst/>
          </a:prstGeom>
          <a:noFill/>
          <a:ln>
            <a:noFill/>
          </a:ln>
        </p:spPr>
      </p:pic>
    </p:spTree>
    <p:extLst>
      <p:ext uri="{BB962C8B-B14F-4D97-AF65-F5344CB8AC3E}">
        <p14:creationId xmlns:p14="http://schemas.microsoft.com/office/powerpoint/2010/main" val="2994238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12.5 International Environmental Issues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normAutofit fontScale="92500" lnSpcReduction="20000"/>
          </a:bodyPr>
          <a:lstStyle/>
          <a:p>
            <a:r>
              <a:rPr lang="en-US" dirty="0"/>
              <a:t>No nation acting alone can solve certain environmental problems which spill over national borders.</a:t>
            </a:r>
          </a:p>
          <a:p>
            <a:endParaRPr lang="en-US" dirty="0"/>
          </a:p>
          <a:p>
            <a:r>
              <a:rPr lang="en-US" u="sng" dirty="0"/>
              <a:t>No nation by itself</a:t>
            </a:r>
            <a:r>
              <a:rPr lang="en-US" dirty="0"/>
              <a:t> can reduce emissions of carbon dioxide and other gases by enough to solve the problem of </a:t>
            </a:r>
            <a:r>
              <a:rPr lang="en-US" u="sng" dirty="0"/>
              <a:t>global warming</a:t>
            </a:r>
            <a:r>
              <a:rPr lang="en-US" dirty="0"/>
              <a:t>.</a:t>
            </a:r>
          </a:p>
          <a:p>
            <a:endParaRPr lang="en-US" dirty="0"/>
          </a:p>
          <a:p>
            <a:r>
              <a:rPr lang="en-US" b="1" dirty="0"/>
              <a:t>Biodiversity </a:t>
            </a:r>
            <a:r>
              <a:rPr lang="en-US" dirty="0"/>
              <a:t>- the full spectrum of animal and plant genetic material.</a:t>
            </a:r>
          </a:p>
          <a:p>
            <a:endParaRPr lang="en-US" dirty="0"/>
          </a:p>
          <a:p>
            <a:r>
              <a:rPr lang="en-US" b="1" dirty="0"/>
              <a:t>International externalities </a:t>
            </a:r>
            <a:r>
              <a:rPr lang="en-US" dirty="0"/>
              <a:t>- externalities that cross national borders and that a single nation acting alone cannot resolve.</a:t>
            </a:r>
          </a:p>
          <a:p>
            <a:endParaRPr lang="en-US" dirty="0"/>
          </a:p>
        </p:txBody>
      </p:sp>
    </p:spTree>
    <p:extLst>
      <p:ext uri="{BB962C8B-B14F-4D97-AF65-F5344CB8AC3E}">
        <p14:creationId xmlns:p14="http://schemas.microsoft.com/office/powerpoint/2010/main" val="153748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Fossil Fuels and Climate Change</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lstStyle/>
          <a:p>
            <a:r>
              <a:rPr lang="en-US" dirty="0"/>
              <a:t>High-income countries have historically been the </a:t>
            </a:r>
            <a:r>
              <a:rPr lang="en-US" u="sng" dirty="0"/>
              <a:t>primary contributors</a:t>
            </a:r>
            <a:r>
              <a:rPr lang="en-US" dirty="0"/>
              <a:t> to </a:t>
            </a:r>
            <a:r>
              <a:rPr lang="en-US" u="sng" dirty="0"/>
              <a:t>greenhouse warming</a:t>
            </a:r>
            <a:r>
              <a:rPr lang="en-US" dirty="0"/>
              <a:t> by burning </a:t>
            </a:r>
            <a:r>
              <a:rPr lang="en-US" u="sng" dirty="0"/>
              <a:t>fossil fuels</a:t>
            </a:r>
            <a:r>
              <a:rPr lang="en-US" dirty="0"/>
              <a:t> - and still are today.</a:t>
            </a:r>
          </a:p>
          <a:p>
            <a:endParaRPr lang="en-US" dirty="0"/>
          </a:p>
          <a:p>
            <a:r>
              <a:rPr lang="en-US" dirty="0"/>
              <a:t>Paris Climate Agreement - committed participating countries to significant limits on CO</a:t>
            </a:r>
            <a:r>
              <a:rPr lang="en-US" baseline="-25000" dirty="0"/>
              <a:t>2</a:t>
            </a:r>
            <a:r>
              <a:rPr lang="en-US" dirty="0"/>
              <a:t> emissions.</a:t>
            </a:r>
          </a:p>
          <a:p>
            <a:endParaRPr lang="en-US" dirty="0"/>
          </a:p>
        </p:txBody>
      </p:sp>
    </p:spTree>
    <p:extLst>
      <p:ext uri="{BB962C8B-B14F-4D97-AF65-F5344CB8AC3E}">
        <p14:creationId xmlns:p14="http://schemas.microsoft.com/office/powerpoint/2010/main" val="220279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Details of an International System</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normAutofit fontScale="92500" lnSpcReduction="10000"/>
          </a:bodyPr>
          <a:lstStyle/>
          <a:p>
            <a:r>
              <a:rPr lang="en-US" dirty="0"/>
              <a:t>The practical details of an international system and how it would operate across international borders are </a:t>
            </a:r>
            <a:r>
              <a:rPr lang="en-US" u="sng" dirty="0"/>
              <a:t>complex</a:t>
            </a:r>
            <a:r>
              <a:rPr lang="en-US" dirty="0"/>
              <a:t>.</a:t>
            </a:r>
          </a:p>
          <a:p>
            <a:pPr marL="0" indent="0">
              <a:buNone/>
            </a:pPr>
            <a:endParaRPr lang="en-US" dirty="0"/>
          </a:p>
          <a:p>
            <a:r>
              <a:rPr lang="en-US" dirty="0"/>
              <a:t>It seems unlikely that some form of world government will or can impose a detailed system of environmental command-and-control regulations around the world. </a:t>
            </a:r>
          </a:p>
          <a:p>
            <a:endParaRPr lang="en-US" dirty="0"/>
          </a:p>
          <a:p>
            <a:r>
              <a:rPr lang="en-US" dirty="0"/>
              <a:t>As a result, a </a:t>
            </a:r>
            <a:r>
              <a:rPr lang="en-US" u="sng" dirty="0"/>
              <a:t>decentralized</a:t>
            </a:r>
            <a:r>
              <a:rPr lang="en-US" dirty="0"/>
              <a:t> and </a:t>
            </a:r>
            <a:r>
              <a:rPr lang="en-US" u="sng" dirty="0"/>
              <a:t>market-oriented approach</a:t>
            </a:r>
            <a:r>
              <a:rPr lang="en-US" dirty="0"/>
              <a:t> may be the only practical way to address international issues such as global warming and biodiversity.</a:t>
            </a:r>
          </a:p>
          <a:p>
            <a:endParaRPr lang="en-US" dirty="0"/>
          </a:p>
        </p:txBody>
      </p:sp>
    </p:spTree>
    <p:extLst>
      <p:ext uri="{BB962C8B-B14F-4D97-AF65-F5344CB8AC3E}">
        <p14:creationId xmlns:p14="http://schemas.microsoft.com/office/powerpoint/2010/main" val="362700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pPr lvl="0">
              <a:spcBef>
                <a:spcPts val="0"/>
              </a:spcBef>
            </a:pPr>
            <a:r>
              <a:rPr lang="en-US" dirty="0"/>
              <a:t>13.1 Investments in Innovation</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955964"/>
            <a:ext cx="10515600" cy="4530436"/>
          </a:xfrm>
        </p:spPr>
        <p:txBody>
          <a:bodyPr>
            <a:normAutofit fontScale="92500" lnSpcReduction="10000"/>
          </a:bodyPr>
          <a:lstStyle/>
          <a:p>
            <a:r>
              <a:rPr lang="en-US" dirty="0"/>
              <a:t>Market competition can provide an incentive for discovering </a:t>
            </a:r>
            <a:r>
              <a:rPr lang="en-US" u="sng" dirty="0"/>
              <a:t>new technology</a:t>
            </a:r>
            <a:r>
              <a:rPr lang="en-US" dirty="0"/>
              <a:t>, because a firm can earn higher profits:</a:t>
            </a:r>
          </a:p>
          <a:p>
            <a:pPr lvl="1"/>
            <a:r>
              <a:rPr lang="en-US" dirty="0"/>
              <a:t>by finding a way to produce products more cheaply </a:t>
            </a:r>
          </a:p>
          <a:p>
            <a:pPr lvl="1"/>
            <a:r>
              <a:rPr lang="en-US" dirty="0"/>
              <a:t>by creating products with characteristics consumers want.</a:t>
            </a:r>
          </a:p>
          <a:p>
            <a:endParaRPr lang="en-US" dirty="0"/>
          </a:p>
          <a:p>
            <a:r>
              <a:rPr lang="en-US" dirty="0"/>
              <a:t>In some cases competition can discourage new technology, especially when other firms can quickly copy a new idea.</a:t>
            </a:r>
          </a:p>
          <a:p>
            <a:endParaRPr lang="en-US" dirty="0"/>
          </a:p>
          <a:p>
            <a:r>
              <a:rPr lang="en-US" dirty="0"/>
              <a:t>Studies by economists have found that the original inventor receives 1/3 to 1/2 of the total economic benefits from innovations, while other businesses and new product users receive the rest.</a:t>
            </a:r>
          </a:p>
          <a:p>
            <a:endParaRPr lang="en-US" dirty="0"/>
          </a:p>
        </p:txBody>
      </p:sp>
    </p:spTree>
    <p:extLst>
      <p:ext uri="{BB962C8B-B14F-4D97-AF65-F5344CB8AC3E}">
        <p14:creationId xmlns:p14="http://schemas.microsoft.com/office/powerpoint/2010/main" val="92116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pPr lvl="0">
              <a:spcBef>
                <a:spcPts val="0"/>
              </a:spcBef>
            </a:pPr>
            <a:r>
              <a:rPr lang="en-US" dirty="0"/>
              <a:t>The Positive Externalities of New Technology</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955964"/>
            <a:ext cx="10515600" cy="4700253"/>
          </a:xfrm>
        </p:spPr>
        <p:txBody>
          <a:bodyPr>
            <a:normAutofit fontScale="92500" lnSpcReduction="20000"/>
          </a:bodyPr>
          <a:lstStyle/>
          <a:p>
            <a:r>
              <a:rPr lang="en-US" b="1" dirty="0"/>
              <a:t>Private benefits </a:t>
            </a:r>
            <a:r>
              <a:rPr lang="en-US" dirty="0"/>
              <a:t>- the benefits a person who consumes a good or service receives, or a new product's benefits or process that a company invents that the company captures. </a:t>
            </a:r>
          </a:p>
          <a:p>
            <a:endParaRPr lang="en-US" dirty="0"/>
          </a:p>
          <a:p>
            <a:r>
              <a:rPr lang="en-US" b="1" dirty="0"/>
              <a:t>Social benefits </a:t>
            </a:r>
            <a:r>
              <a:rPr lang="en-US" dirty="0"/>
              <a:t>- the value of </a:t>
            </a:r>
            <a:r>
              <a:rPr lang="en-US" u="sng" dirty="0"/>
              <a:t>all</a:t>
            </a:r>
            <a:r>
              <a:rPr lang="en-US" dirty="0"/>
              <a:t> the </a:t>
            </a:r>
            <a:r>
              <a:rPr lang="en-US" u="sng" dirty="0"/>
              <a:t>positive externalities</a:t>
            </a:r>
            <a:r>
              <a:rPr lang="en-US" dirty="0"/>
              <a:t> of the new idea or product (whether enjoyed by other companies or society as a whole), as well as the </a:t>
            </a:r>
            <a:r>
              <a:rPr lang="en-US" u="sng" dirty="0"/>
              <a:t>private benefits</a:t>
            </a:r>
            <a:r>
              <a:rPr lang="en-US" dirty="0"/>
              <a:t> the </a:t>
            </a:r>
            <a:r>
              <a:rPr lang="en-US" u="sng" dirty="0"/>
              <a:t>firm that developed</a:t>
            </a:r>
            <a:r>
              <a:rPr lang="en-US" dirty="0"/>
              <a:t> the new technology receives.</a:t>
            </a:r>
          </a:p>
          <a:p>
            <a:endParaRPr lang="en-US" dirty="0"/>
          </a:p>
          <a:p>
            <a:pPr marL="0" indent="0" algn="ctr">
              <a:buNone/>
            </a:pPr>
            <a:r>
              <a:rPr lang="en-US" dirty="0"/>
              <a:t>= private benefits + external benefits</a:t>
            </a:r>
          </a:p>
          <a:p>
            <a:endParaRPr lang="en-US" dirty="0"/>
          </a:p>
          <a:p>
            <a:r>
              <a:rPr lang="en-US" b="1" dirty="0"/>
              <a:t>Positive externalities or benefits </a:t>
            </a:r>
            <a:r>
              <a:rPr lang="en-US" dirty="0"/>
              <a:t>- beneficial spillovers to a third party or parties.</a:t>
            </a:r>
          </a:p>
          <a:p>
            <a:endParaRPr lang="en-US" dirty="0"/>
          </a:p>
        </p:txBody>
      </p:sp>
    </p:spTree>
    <p:extLst>
      <p:ext uri="{BB962C8B-B14F-4D97-AF65-F5344CB8AC3E}">
        <p14:creationId xmlns:p14="http://schemas.microsoft.com/office/powerpoint/2010/main" val="150716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Positive Externalities and Technology</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4180114"/>
            <a:ext cx="10515600" cy="1904406"/>
          </a:xfrm>
        </p:spPr>
        <p:txBody>
          <a:bodyPr>
            <a:normAutofit fontScale="85000" lnSpcReduction="20000"/>
          </a:bodyPr>
          <a:lstStyle/>
          <a:p>
            <a:r>
              <a:rPr lang="en-US" dirty="0"/>
              <a:t>Big Drug faces a cost of borrowing of 8%. </a:t>
            </a:r>
          </a:p>
          <a:p>
            <a:r>
              <a:rPr lang="en-US" dirty="0"/>
              <a:t>If the firm receives only the private benefits of investing in R&amp;D, then we show its demand curve for financial capital by </a:t>
            </a:r>
            <a:r>
              <a:rPr lang="en-US" dirty="0" err="1"/>
              <a:t>D</a:t>
            </a:r>
            <a:r>
              <a:rPr lang="en-US" baseline="-25000" dirty="0" err="1"/>
              <a:t>Private</a:t>
            </a:r>
            <a:r>
              <a:rPr lang="en-US" dirty="0"/>
              <a:t>, and the equilibrium will occur at $30 million. </a:t>
            </a:r>
          </a:p>
          <a:p>
            <a:r>
              <a:rPr lang="en-US" dirty="0"/>
              <a:t>Because there are spillover benefits, society would find it optimal to have $52 million of investment.</a:t>
            </a:r>
          </a:p>
          <a:p>
            <a:endParaRPr lang="en-US" dirty="0"/>
          </a:p>
        </p:txBody>
      </p:sp>
      <p:pic>
        <p:nvPicPr>
          <p:cNvPr id="4" name="Picture 3" descr="The graph shows the different demand curves based on whether or not a firm receives social benefits in addition to private benefits.">
            <a:extLst>
              <a:ext uri="{FF2B5EF4-FFF2-40B4-BE49-F238E27FC236}">
                <a16:creationId xmlns:a16="http://schemas.microsoft.com/office/drawing/2014/main" id="{4E299D4B-0371-8022-DD7C-CB11016D8A8C}"/>
              </a:ext>
            </a:extLst>
          </p:cNvPr>
          <p:cNvPicPr>
            <a:picLocks noChangeAspect="1"/>
          </p:cNvPicPr>
          <p:nvPr/>
        </p:nvPicPr>
        <p:blipFill>
          <a:blip r:embed="rId2"/>
          <a:stretch>
            <a:fillRect/>
          </a:stretch>
        </p:blipFill>
        <p:spPr>
          <a:xfrm>
            <a:off x="3757473" y="855138"/>
            <a:ext cx="4677053" cy="3259546"/>
          </a:xfrm>
          <a:prstGeom prst="rect">
            <a:avLst/>
          </a:prstGeom>
        </p:spPr>
      </p:pic>
    </p:spTree>
    <p:extLst>
      <p:ext uri="{BB962C8B-B14F-4D97-AF65-F5344CB8AC3E}">
        <p14:creationId xmlns:p14="http://schemas.microsoft.com/office/powerpoint/2010/main" val="577867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pPr marL="0" marR="0" lvl="0" indent="0" rtl="0">
              <a:spcBef>
                <a:spcPts val="0"/>
              </a:spcBef>
            </a:pPr>
            <a:r>
              <a:rPr lang="en-US" dirty="0"/>
              <a:t>Positive Externalities and Technology, Continued</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4180114"/>
            <a:ext cx="10515600" cy="1865218"/>
          </a:xfrm>
        </p:spPr>
        <p:txBody>
          <a:bodyPr>
            <a:normAutofit fontScale="85000" lnSpcReduction="20000"/>
          </a:bodyPr>
          <a:lstStyle/>
          <a:p>
            <a:r>
              <a:rPr lang="en-US" u="sng" dirty="0"/>
              <a:t>If</a:t>
            </a:r>
            <a:r>
              <a:rPr lang="en-US" dirty="0"/>
              <a:t> the firm could keep the social benefits of its investment for itself, its demand curve for financial capital would be </a:t>
            </a:r>
            <a:r>
              <a:rPr lang="en-US" dirty="0" err="1"/>
              <a:t>D</a:t>
            </a:r>
            <a:r>
              <a:rPr lang="en-US" baseline="-25000" dirty="0" err="1"/>
              <a:t>Social</a:t>
            </a:r>
            <a:r>
              <a:rPr lang="en-US" dirty="0"/>
              <a:t> and it would be willing to borrow $52 million. (The firm’s private demand curve would be the same as society’s demand curve.)</a:t>
            </a:r>
          </a:p>
          <a:p>
            <a:r>
              <a:rPr lang="en-US" u="sng" dirty="0"/>
              <a:t>But</a:t>
            </a:r>
            <a:r>
              <a:rPr lang="en-US" dirty="0"/>
              <a:t>, unless there is a way for the company to fully enjoy the total benefits, then it will borrow less than the socially optimal level of $52 million.</a:t>
            </a:r>
          </a:p>
          <a:p>
            <a:endParaRPr lang="en-US" dirty="0"/>
          </a:p>
        </p:txBody>
      </p:sp>
      <p:pic>
        <p:nvPicPr>
          <p:cNvPr id="3" name="Picture 2" descr="The graph shows the different demand curves based on whether or not a firm receives social benefits in addition to private benefits.">
            <a:extLst>
              <a:ext uri="{FF2B5EF4-FFF2-40B4-BE49-F238E27FC236}">
                <a16:creationId xmlns:a16="http://schemas.microsoft.com/office/drawing/2014/main" id="{A64A74E3-DC31-B8C0-D3CD-D262E360E741}"/>
              </a:ext>
            </a:extLst>
          </p:cNvPr>
          <p:cNvPicPr>
            <a:picLocks noChangeAspect="1"/>
          </p:cNvPicPr>
          <p:nvPr/>
        </p:nvPicPr>
        <p:blipFill>
          <a:blip r:embed="rId2"/>
          <a:stretch>
            <a:fillRect/>
          </a:stretch>
        </p:blipFill>
        <p:spPr>
          <a:xfrm>
            <a:off x="3757473" y="855138"/>
            <a:ext cx="4677053" cy="3259546"/>
          </a:xfrm>
          <a:prstGeom prst="rect">
            <a:avLst/>
          </a:prstGeom>
        </p:spPr>
      </p:pic>
    </p:spTree>
    <p:extLst>
      <p:ext uri="{BB962C8B-B14F-4D97-AF65-F5344CB8AC3E}">
        <p14:creationId xmlns:p14="http://schemas.microsoft.com/office/powerpoint/2010/main" val="211541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Why Invest in Human Capital?</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955964"/>
            <a:ext cx="10515600" cy="4504310"/>
          </a:xfrm>
        </p:spPr>
        <p:txBody>
          <a:bodyPr>
            <a:normAutofit fontScale="92500" lnSpcReduction="20000"/>
          </a:bodyPr>
          <a:lstStyle/>
          <a:p>
            <a:r>
              <a:rPr lang="en-US" dirty="0"/>
              <a:t>The investment in education, or human capital, requires a certain upfront cost with an uncertain future benefit. </a:t>
            </a:r>
          </a:p>
          <a:p>
            <a:endParaRPr lang="en-US" dirty="0"/>
          </a:p>
          <a:p>
            <a:r>
              <a:rPr lang="en-US" dirty="0"/>
              <a:t>The idea is that </a:t>
            </a:r>
            <a:r>
              <a:rPr lang="en-US" i="1" dirty="0"/>
              <a:t>higher</a:t>
            </a:r>
            <a:r>
              <a:rPr lang="en-US" dirty="0"/>
              <a:t> </a:t>
            </a:r>
            <a:r>
              <a:rPr lang="en-US" u="sng" dirty="0"/>
              <a:t>levels of educational attainment</a:t>
            </a:r>
            <a:r>
              <a:rPr lang="en-US" dirty="0"/>
              <a:t> will eventually serve to </a:t>
            </a:r>
            <a:r>
              <a:rPr lang="en-US" i="1" dirty="0"/>
              <a:t>increase</a:t>
            </a:r>
            <a:r>
              <a:rPr lang="en-US" dirty="0"/>
              <a:t> the person’s </a:t>
            </a:r>
            <a:r>
              <a:rPr lang="en-US" u="sng" dirty="0"/>
              <a:t>future productivity</a:t>
            </a:r>
            <a:r>
              <a:rPr lang="en-US" dirty="0"/>
              <a:t> and </a:t>
            </a:r>
            <a:r>
              <a:rPr lang="en-US" u="sng" dirty="0"/>
              <a:t>subsequent ability to earn</a:t>
            </a:r>
            <a:r>
              <a:rPr lang="en-US" dirty="0"/>
              <a:t>.  </a:t>
            </a:r>
          </a:p>
          <a:p>
            <a:endParaRPr lang="en-US" dirty="0"/>
          </a:p>
          <a:p>
            <a:r>
              <a:rPr lang="en-US" dirty="0"/>
              <a:t>Economists have found though several studies that the rate of return of a college education to that person, in the United States, is approximately 10-15%.</a:t>
            </a:r>
          </a:p>
          <a:p>
            <a:endParaRPr lang="en-US" dirty="0"/>
          </a:p>
          <a:p>
            <a:r>
              <a:rPr lang="en-US" b="1" dirty="0"/>
              <a:t>Private rates of return </a:t>
            </a:r>
            <a:r>
              <a:rPr lang="en-US" dirty="0"/>
              <a:t>- the estimated rates of return go primarily to an individual; for example, earning interest on a savings account.</a:t>
            </a:r>
          </a:p>
          <a:p>
            <a:endParaRPr lang="en-US" dirty="0"/>
          </a:p>
        </p:txBody>
      </p:sp>
    </p:spTree>
    <p:extLst>
      <p:ext uri="{BB962C8B-B14F-4D97-AF65-F5344CB8AC3E}">
        <p14:creationId xmlns:p14="http://schemas.microsoft.com/office/powerpoint/2010/main" val="338704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Society Gains When People Learn</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normAutofit fontScale="92500" lnSpcReduction="20000"/>
          </a:bodyPr>
          <a:lstStyle/>
          <a:p>
            <a:r>
              <a:rPr lang="en-US" dirty="0"/>
              <a:t>Society also gains from investing in the education of another student.</a:t>
            </a:r>
          </a:p>
          <a:p>
            <a:endParaRPr lang="en-US" dirty="0"/>
          </a:p>
          <a:p>
            <a:r>
              <a:rPr lang="en-US" dirty="0"/>
              <a:t>The </a:t>
            </a:r>
            <a:r>
              <a:rPr lang="en-US" u="sng" dirty="0"/>
              <a:t>social rate of return</a:t>
            </a:r>
            <a:r>
              <a:rPr lang="en-US" dirty="0"/>
              <a:t> on schooling is also positive:</a:t>
            </a:r>
          </a:p>
          <a:p>
            <a:pPr lvl="1"/>
            <a:r>
              <a:rPr lang="en-US" dirty="0"/>
              <a:t>better health outcomes for the population </a:t>
            </a:r>
          </a:p>
          <a:p>
            <a:pPr lvl="1"/>
            <a:r>
              <a:rPr lang="en-US" dirty="0"/>
              <a:t>lower levels of crime</a:t>
            </a:r>
          </a:p>
          <a:p>
            <a:pPr lvl="1"/>
            <a:r>
              <a:rPr lang="en-US" dirty="0"/>
              <a:t>a cleaner environment</a:t>
            </a:r>
          </a:p>
          <a:p>
            <a:pPr lvl="1"/>
            <a:r>
              <a:rPr lang="en-US" dirty="0"/>
              <a:t>a more stable, democratic government</a:t>
            </a:r>
          </a:p>
          <a:p>
            <a:endParaRPr lang="en-US" dirty="0"/>
          </a:p>
          <a:p>
            <a:r>
              <a:rPr lang="en-US" b="1" dirty="0"/>
              <a:t>Social rate of return </a:t>
            </a:r>
            <a:r>
              <a:rPr lang="en-US" dirty="0"/>
              <a:t>- when the estimated rates of return go primarily to society.</a:t>
            </a:r>
          </a:p>
          <a:p>
            <a:endParaRPr lang="en-US" dirty="0"/>
          </a:p>
        </p:txBody>
      </p:sp>
    </p:spTree>
    <p:extLst>
      <p:ext uri="{BB962C8B-B14F-4D97-AF65-F5344CB8AC3E}">
        <p14:creationId xmlns:p14="http://schemas.microsoft.com/office/powerpoint/2010/main" val="3880418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Positive Externalities Response</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lstStyle/>
          <a:p>
            <a:r>
              <a:rPr lang="en-US" dirty="0"/>
              <a:t>The appropriate public policy response to a positive externality, like a new technology, is to </a:t>
            </a:r>
            <a:r>
              <a:rPr lang="en-US" u="sng" dirty="0"/>
              <a:t>help the party creating the positive externality</a:t>
            </a:r>
            <a:r>
              <a:rPr lang="en-US" dirty="0"/>
              <a:t> receive a </a:t>
            </a:r>
            <a:r>
              <a:rPr lang="en-US" i="1" dirty="0"/>
              <a:t>greater share of the social benefits</a:t>
            </a:r>
            <a:r>
              <a:rPr lang="en-US" dirty="0"/>
              <a:t>.</a:t>
            </a:r>
          </a:p>
          <a:p>
            <a:endParaRPr lang="en-US" dirty="0"/>
          </a:p>
        </p:txBody>
      </p:sp>
    </p:spTree>
    <p:extLst>
      <p:ext uri="{BB962C8B-B14F-4D97-AF65-F5344CB8AC3E}">
        <p14:creationId xmlns:p14="http://schemas.microsoft.com/office/powerpoint/2010/main" val="289473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12.1 The Economics of Pollution</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955964"/>
            <a:ext cx="10515600" cy="4569625"/>
          </a:xfrm>
        </p:spPr>
        <p:txBody>
          <a:bodyPr>
            <a:normAutofit lnSpcReduction="10000"/>
          </a:bodyPr>
          <a:lstStyle/>
          <a:p>
            <a:r>
              <a:rPr lang="en-US" dirty="0"/>
              <a:t>Since the 1970s the United States, using a variety of anti-pollution policies, has made genuine progress against a number of pollutants.</a:t>
            </a:r>
          </a:p>
          <a:p>
            <a:endParaRPr lang="en-US" dirty="0"/>
          </a:p>
          <a:p>
            <a:r>
              <a:rPr lang="en-US" dirty="0"/>
              <a:t>Despite the gradual reduction in emissions from fossil fuels, many important </a:t>
            </a:r>
            <a:r>
              <a:rPr lang="en-US" u="sng" dirty="0"/>
              <a:t>environmental issues remain</a:t>
            </a:r>
            <a:r>
              <a:rPr lang="en-US" dirty="0"/>
              <a:t>. </a:t>
            </a:r>
          </a:p>
          <a:p>
            <a:endParaRPr lang="en-US" dirty="0"/>
          </a:p>
          <a:p>
            <a:r>
              <a:rPr lang="en-US" dirty="0"/>
              <a:t>Along with the still high levels of </a:t>
            </a:r>
            <a:r>
              <a:rPr lang="en-US" u="sng" dirty="0"/>
              <a:t>air and water pollution</a:t>
            </a:r>
            <a:r>
              <a:rPr lang="en-US" dirty="0"/>
              <a:t>, other issues include:</a:t>
            </a:r>
          </a:p>
          <a:p>
            <a:pPr lvl="1"/>
            <a:r>
              <a:rPr lang="en-US" dirty="0"/>
              <a:t>hazardous waste disposal, </a:t>
            </a:r>
          </a:p>
          <a:p>
            <a:pPr lvl="1"/>
            <a:r>
              <a:rPr lang="en-US" dirty="0"/>
              <a:t>destruction of wetlands and other wildlife habitats, </a:t>
            </a:r>
          </a:p>
          <a:p>
            <a:pPr lvl="1"/>
            <a:r>
              <a:rPr lang="en-US" dirty="0"/>
              <a:t>and the impact on human health from pollution.</a:t>
            </a:r>
          </a:p>
          <a:p>
            <a:endParaRPr lang="en-US" dirty="0"/>
          </a:p>
        </p:txBody>
      </p:sp>
    </p:spTree>
    <p:extLst>
      <p:ext uri="{BB962C8B-B14F-4D97-AF65-F5344CB8AC3E}">
        <p14:creationId xmlns:p14="http://schemas.microsoft.com/office/powerpoint/2010/main" val="506267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The Market for Flu Shots with Spillover Benefits (A Positive Externality)</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4292058"/>
            <a:ext cx="10515600" cy="1799903"/>
          </a:xfrm>
        </p:spPr>
        <p:txBody>
          <a:bodyPr>
            <a:normAutofit fontScale="77500" lnSpcReduction="20000"/>
          </a:bodyPr>
          <a:lstStyle/>
          <a:p>
            <a:r>
              <a:rPr lang="en-US" dirty="0"/>
              <a:t>The equilibrium quantity of flu shots produced in the market, where MPB = MPC, is </a:t>
            </a:r>
            <a:r>
              <a:rPr lang="en-US" dirty="0" err="1"/>
              <a:t>Q</a:t>
            </a:r>
            <a:r>
              <a:rPr lang="en-US" baseline="-25000" dirty="0" err="1"/>
              <a:t>Market</a:t>
            </a:r>
            <a:r>
              <a:rPr lang="en-US" dirty="0"/>
              <a:t> and the price of flu shots is </a:t>
            </a:r>
            <a:r>
              <a:rPr lang="en-US" dirty="0" err="1"/>
              <a:t>P</a:t>
            </a:r>
            <a:r>
              <a:rPr lang="en-US" baseline="-25000" dirty="0" err="1"/>
              <a:t>Market</a:t>
            </a:r>
            <a:r>
              <a:rPr lang="en-US" dirty="0"/>
              <a:t>.</a:t>
            </a:r>
          </a:p>
          <a:p>
            <a:r>
              <a:rPr lang="en-US" dirty="0"/>
              <a:t>The market demand curve does not reflect the </a:t>
            </a:r>
            <a:r>
              <a:rPr lang="en-US" u="sng" dirty="0"/>
              <a:t>positive externality</a:t>
            </a:r>
            <a:r>
              <a:rPr lang="en-US" dirty="0"/>
              <a:t> of flu vaccinations, so only </a:t>
            </a:r>
            <a:r>
              <a:rPr lang="en-US" dirty="0" err="1"/>
              <a:t>Q</a:t>
            </a:r>
            <a:r>
              <a:rPr lang="en-US" baseline="-25000" dirty="0" err="1"/>
              <a:t>Market</a:t>
            </a:r>
            <a:r>
              <a:rPr lang="en-US" dirty="0"/>
              <a:t> will be exchanged. </a:t>
            </a:r>
          </a:p>
          <a:p>
            <a:r>
              <a:rPr lang="en-US" dirty="0"/>
              <a:t>This outcome is </a:t>
            </a:r>
            <a:r>
              <a:rPr lang="en-US" u="sng" dirty="0"/>
              <a:t>inefficient</a:t>
            </a:r>
            <a:r>
              <a:rPr lang="en-US" dirty="0"/>
              <a:t> because the marginal social benefit </a:t>
            </a:r>
            <a:r>
              <a:rPr lang="en-US" i="1" dirty="0"/>
              <a:t>exceeds</a:t>
            </a:r>
            <a:r>
              <a:rPr lang="en-US" dirty="0"/>
              <a:t> the marginal social cost.</a:t>
            </a:r>
          </a:p>
          <a:p>
            <a:endParaRPr lang="en-US" dirty="0"/>
          </a:p>
        </p:txBody>
      </p:sp>
      <p:pic>
        <p:nvPicPr>
          <p:cNvPr id="4" name="Picture 3" descr="The graph shows the market for flu shots: flu shots will go under produced because the market does not recognize their positive externality. If the government provides a subsidy to consumers of flu shots, equal to the marginal social benefit minus the marginal private benefit, the level of vaccinations can increase to the socially optimal quantity of QSocial.">
            <a:extLst>
              <a:ext uri="{FF2B5EF4-FFF2-40B4-BE49-F238E27FC236}">
                <a16:creationId xmlns:a16="http://schemas.microsoft.com/office/drawing/2014/main" id="{9DD17341-6B6F-65E0-0A7B-DEDB4A4003E3}"/>
              </a:ext>
            </a:extLst>
          </p:cNvPr>
          <p:cNvPicPr>
            <a:picLocks noChangeAspect="1"/>
          </p:cNvPicPr>
          <p:nvPr/>
        </p:nvPicPr>
        <p:blipFill>
          <a:blip r:embed="rId2"/>
          <a:stretch>
            <a:fillRect/>
          </a:stretch>
        </p:blipFill>
        <p:spPr>
          <a:xfrm>
            <a:off x="3433241" y="963962"/>
            <a:ext cx="5325518" cy="3153842"/>
          </a:xfrm>
          <a:prstGeom prst="rect">
            <a:avLst/>
          </a:prstGeom>
        </p:spPr>
      </p:pic>
    </p:spTree>
    <p:extLst>
      <p:ext uri="{BB962C8B-B14F-4D97-AF65-F5344CB8AC3E}">
        <p14:creationId xmlns:p14="http://schemas.microsoft.com/office/powerpoint/2010/main" val="1280848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a:xfrm>
            <a:off x="838200" y="365126"/>
            <a:ext cx="10515600" cy="590838"/>
          </a:xfrm>
        </p:spPr>
        <p:txBody>
          <a:bodyPr>
            <a:normAutofit fontScale="90000"/>
          </a:bodyPr>
          <a:lstStyle/>
          <a:p>
            <a:r>
              <a:rPr lang="en-US" dirty="0"/>
              <a:t>The Market for Flu Shots with Spillover Benefits (A Positive Externality), </a:t>
            </a:r>
            <a:br>
              <a:rPr lang="en-US" dirty="0"/>
            </a:br>
            <a:r>
              <a:rPr lang="en-US" dirty="0"/>
              <a:t>Cont.</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4728755"/>
            <a:ext cx="10515600" cy="1225138"/>
          </a:xfrm>
        </p:spPr>
        <p:txBody>
          <a:bodyPr>
            <a:normAutofit lnSpcReduction="10000"/>
          </a:bodyPr>
          <a:lstStyle/>
          <a:p>
            <a:r>
              <a:rPr lang="en-US" dirty="0"/>
              <a:t>If the government provides a subsidy to consumers of flu shots, equal to the MSB - MPB, the level of vaccinations can increase to the socially optimal quantity of </a:t>
            </a:r>
            <a:r>
              <a:rPr lang="en-US" dirty="0" err="1"/>
              <a:t>Q</a:t>
            </a:r>
            <a:r>
              <a:rPr lang="en-US" baseline="-25000" dirty="0" err="1"/>
              <a:t>Social</a:t>
            </a:r>
            <a:r>
              <a:rPr lang="en-US" dirty="0"/>
              <a:t>.</a:t>
            </a:r>
          </a:p>
          <a:p>
            <a:endParaRPr lang="en-US" dirty="0"/>
          </a:p>
        </p:txBody>
      </p:sp>
      <p:pic>
        <p:nvPicPr>
          <p:cNvPr id="3" name="Picture 2" descr="The graph shows the market for flu shots: flu shots will go under produced because the market does not recognize their positive externality. If the government provides a subsidy to consumers of flu shots, equal to the marginal social benefit minus the marginal private benefit, the level of vaccinations can increase to the socially optimal quantity of QSocial.">
            <a:extLst>
              <a:ext uri="{FF2B5EF4-FFF2-40B4-BE49-F238E27FC236}">
                <a16:creationId xmlns:a16="http://schemas.microsoft.com/office/drawing/2014/main" id="{5C878A26-2EEC-0855-397B-9750DBCEA1D1}"/>
              </a:ext>
            </a:extLst>
          </p:cNvPr>
          <p:cNvPicPr>
            <a:picLocks noChangeAspect="1"/>
          </p:cNvPicPr>
          <p:nvPr/>
        </p:nvPicPr>
        <p:blipFill>
          <a:blip r:embed="rId2"/>
          <a:stretch>
            <a:fillRect/>
          </a:stretch>
        </p:blipFill>
        <p:spPr>
          <a:xfrm>
            <a:off x="3433241" y="1265438"/>
            <a:ext cx="5325518" cy="3153842"/>
          </a:xfrm>
          <a:prstGeom prst="rect">
            <a:avLst/>
          </a:prstGeom>
        </p:spPr>
      </p:pic>
    </p:spTree>
    <p:extLst>
      <p:ext uri="{BB962C8B-B14F-4D97-AF65-F5344CB8AC3E}">
        <p14:creationId xmlns:p14="http://schemas.microsoft.com/office/powerpoint/2010/main" val="25856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13.2 How Governments Can Encourage Innovation</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955964"/>
            <a:ext cx="10515600" cy="4817819"/>
          </a:xfrm>
        </p:spPr>
        <p:txBody>
          <a:bodyPr>
            <a:normAutofit lnSpcReduction="10000"/>
          </a:bodyPr>
          <a:lstStyle/>
          <a:p>
            <a:r>
              <a:rPr lang="en-US" dirty="0"/>
              <a:t>Different </a:t>
            </a:r>
            <a:r>
              <a:rPr lang="en-US" u="sng" dirty="0"/>
              <a:t>government policies</a:t>
            </a:r>
            <a:r>
              <a:rPr lang="en-US" dirty="0"/>
              <a:t> can increase the </a:t>
            </a:r>
            <a:r>
              <a:rPr lang="en-US" u="sng" dirty="0"/>
              <a:t>incentives to innovate</a:t>
            </a:r>
            <a:r>
              <a:rPr lang="en-US" dirty="0"/>
              <a:t>: </a:t>
            </a:r>
          </a:p>
          <a:p>
            <a:pPr lvl="1"/>
            <a:r>
              <a:rPr lang="en-US" dirty="0"/>
              <a:t>guaranteeing intellectual property rights</a:t>
            </a:r>
          </a:p>
          <a:p>
            <a:pPr lvl="1"/>
            <a:r>
              <a:rPr lang="en-US" dirty="0"/>
              <a:t>government assistance with the costs of research and development (R&amp;D)</a:t>
            </a:r>
          </a:p>
          <a:p>
            <a:pPr lvl="1"/>
            <a:r>
              <a:rPr lang="en-US" dirty="0"/>
              <a:t>cooperative research ventures between universities and companies.</a:t>
            </a:r>
          </a:p>
          <a:p>
            <a:endParaRPr lang="en-US" dirty="0"/>
          </a:p>
          <a:p>
            <a:r>
              <a:rPr lang="en-US" b="1" dirty="0"/>
              <a:t>Intellectual property rights</a:t>
            </a:r>
            <a:r>
              <a:rPr lang="en-US" dirty="0"/>
              <a:t>: the body of law including patents, trademarks, copyrights, and trade secret law that protect the right of inventors to produce and sell their inventions.</a:t>
            </a:r>
          </a:p>
          <a:p>
            <a:pPr lvl="1"/>
            <a:r>
              <a:rPr lang="en-US" u="sng" dirty="0"/>
              <a:t>Patents</a:t>
            </a:r>
            <a:r>
              <a:rPr lang="en-US" dirty="0"/>
              <a:t> - give the inventor the exclusive legal right to make, use, or sell the invention for a limited time.</a:t>
            </a:r>
          </a:p>
          <a:p>
            <a:pPr lvl="1"/>
            <a:r>
              <a:rPr lang="en-US" u="sng" dirty="0"/>
              <a:t>Copyright laws</a:t>
            </a:r>
            <a:r>
              <a:rPr lang="en-US" dirty="0"/>
              <a:t> - give the author an exclusive legal right over works of literature, music, film/video, and pictures.</a:t>
            </a:r>
          </a:p>
          <a:p>
            <a:endParaRPr lang="en-US" dirty="0"/>
          </a:p>
        </p:txBody>
      </p:sp>
    </p:spTree>
    <p:extLst>
      <p:ext uri="{BB962C8B-B14F-4D97-AF65-F5344CB8AC3E}">
        <p14:creationId xmlns:p14="http://schemas.microsoft.com/office/powerpoint/2010/main" val="3152755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Patents Filed and Granted, 1990–2020</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4625913"/>
            <a:ext cx="10515600" cy="1323109"/>
          </a:xfrm>
        </p:spPr>
        <p:txBody>
          <a:bodyPr>
            <a:normAutofit fontScale="77500" lnSpcReduction="20000"/>
          </a:bodyPr>
          <a:lstStyle/>
          <a:p>
            <a:r>
              <a:rPr lang="en-US" dirty="0"/>
              <a:t>The number of applications filed for patents increased substantially from the mid-1990s into the first years of the 2000s, due in part to the invention of the Internet, which has led to many other inventions and to the 1998 Copyright Term Extension Act. </a:t>
            </a:r>
          </a:p>
          <a:p>
            <a:pPr marL="0" indent="0">
              <a:buNone/>
            </a:pPr>
            <a:r>
              <a:rPr lang="en-US" dirty="0"/>
              <a:t>(Source: http://www.uspto.gov/web/offices/ac/ido/oeip/taf/us_stat.htm)</a:t>
            </a:r>
          </a:p>
          <a:p>
            <a:endParaRPr lang="en-US" dirty="0"/>
          </a:p>
        </p:txBody>
      </p:sp>
      <p:pic>
        <p:nvPicPr>
          <p:cNvPr id="4" name="Picture 3" descr="This is a bar graph illustrating the number of patents filed and patents granted over time. The y-axis shows the number of patents, from 0 to 700,000, in increments of 100,000. The x-axis shows years from 1990 to 2020. In 1990, around 190,000 patents were filed, and 100,000 were granted. Generally the number of patents filed increases each year, to around 650,000 in 2020. While the number of patents granted increases, to nearly 400,000 in 2020, it does not grow at the same rate as the increase in the number of patents filed.">
            <a:extLst>
              <a:ext uri="{FF2B5EF4-FFF2-40B4-BE49-F238E27FC236}">
                <a16:creationId xmlns:a16="http://schemas.microsoft.com/office/drawing/2014/main" id="{D3ED7882-56F6-1640-E835-1C964FEAC134}"/>
              </a:ext>
            </a:extLst>
          </p:cNvPr>
          <p:cNvPicPr>
            <a:picLocks noChangeAspect="1"/>
          </p:cNvPicPr>
          <p:nvPr/>
        </p:nvPicPr>
        <p:blipFill>
          <a:blip r:embed="rId2"/>
          <a:stretch>
            <a:fillRect/>
          </a:stretch>
        </p:blipFill>
        <p:spPr>
          <a:xfrm>
            <a:off x="1973066" y="1064980"/>
            <a:ext cx="8245867" cy="3285661"/>
          </a:xfrm>
          <a:prstGeom prst="rect">
            <a:avLst/>
          </a:prstGeom>
        </p:spPr>
      </p:pic>
    </p:spTree>
    <p:extLst>
      <p:ext uri="{BB962C8B-B14F-4D97-AF65-F5344CB8AC3E}">
        <p14:creationId xmlns:p14="http://schemas.microsoft.com/office/powerpoint/2010/main" val="2358720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Government Spending on Research and Development</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normAutofit lnSpcReduction="10000"/>
          </a:bodyPr>
          <a:lstStyle/>
          <a:p>
            <a:r>
              <a:rPr lang="en-US" dirty="0"/>
              <a:t>If the private sector does not have sufficient </a:t>
            </a:r>
            <a:r>
              <a:rPr lang="en-US" u="sng" dirty="0"/>
              <a:t>incentive</a:t>
            </a:r>
            <a:r>
              <a:rPr lang="en-US" dirty="0"/>
              <a:t> to carry out R&amp;D, one possibility is for the government to fund such work </a:t>
            </a:r>
            <a:r>
              <a:rPr lang="en-US" u="sng" dirty="0"/>
              <a:t>directly</a:t>
            </a:r>
            <a:r>
              <a:rPr lang="en-US" dirty="0"/>
              <a:t>.</a:t>
            </a:r>
          </a:p>
          <a:p>
            <a:endParaRPr lang="en-US" dirty="0"/>
          </a:p>
          <a:p>
            <a:r>
              <a:rPr lang="en-US" dirty="0"/>
              <a:t>Government spending can provide direct financial support for R&amp;D conducted at:</a:t>
            </a:r>
          </a:p>
          <a:p>
            <a:pPr lvl="1"/>
            <a:r>
              <a:rPr lang="en-US" dirty="0"/>
              <a:t>colleges and universities</a:t>
            </a:r>
          </a:p>
          <a:p>
            <a:pPr lvl="1"/>
            <a:r>
              <a:rPr lang="en-US" dirty="0"/>
              <a:t>nonprofit research entities</a:t>
            </a:r>
          </a:p>
          <a:p>
            <a:pPr lvl="1"/>
            <a:r>
              <a:rPr lang="en-US" dirty="0"/>
              <a:t>sometimes by private firms </a:t>
            </a:r>
          </a:p>
          <a:p>
            <a:pPr lvl="1"/>
            <a:r>
              <a:rPr lang="en-US" dirty="0"/>
              <a:t>government-run laboratories</a:t>
            </a:r>
          </a:p>
          <a:p>
            <a:endParaRPr lang="en-US" dirty="0"/>
          </a:p>
        </p:txBody>
      </p:sp>
    </p:spTree>
    <p:extLst>
      <p:ext uri="{BB962C8B-B14F-4D97-AF65-F5344CB8AC3E}">
        <p14:creationId xmlns:p14="http://schemas.microsoft.com/office/powerpoint/2010/main" val="3777013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pPr lvl="0">
              <a:spcBef>
                <a:spcPts val="0"/>
              </a:spcBef>
            </a:pPr>
            <a:r>
              <a:rPr lang="en-US" dirty="0"/>
              <a:t>Tax Breaks for Research and Development</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lstStyle/>
          <a:p>
            <a:r>
              <a:rPr lang="en-US" dirty="0"/>
              <a:t>A complementary approach is to give firms a </a:t>
            </a:r>
            <a:r>
              <a:rPr lang="en-US" i="1" dirty="0"/>
              <a:t>reduction in taxes</a:t>
            </a:r>
            <a:r>
              <a:rPr lang="en-US" dirty="0"/>
              <a:t> depending on how much R&amp;D they do. </a:t>
            </a:r>
          </a:p>
          <a:p>
            <a:endParaRPr lang="en-US" dirty="0"/>
          </a:p>
          <a:p>
            <a:r>
              <a:rPr lang="en-US" dirty="0"/>
              <a:t>The federal government refers to this policy as the </a:t>
            </a:r>
            <a:r>
              <a:rPr lang="en-US" u="sng" dirty="0"/>
              <a:t>research and experimentation (R&amp;E) tax credit</a:t>
            </a:r>
            <a:r>
              <a:rPr lang="en-US" dirty="0"/>
              <a:t>.</a:t>
            </a:r>
          </a:p>
          <a:p>
            <a:endParaRPr lang="en-US" dirty="0"/>
          </a:p>
          <a:p>
            <a:r>
              <a:rPr lang="en-US" dirty="0"/>
              <a:t>Studies find that each dollar of foregone tax revenue through the R&amp;E Tax Credit causes firms to invest at least a dollar or more in R&amp;D.</a:t>
            </a:r>
          </a:p>
          <a:p>
            <a:endParaRPr lang="en-US" dirty="0"/>
          </a:p>
        </p:txBody>
      </p:sp>
    </p:spTree>
    <p:extLst>
      <p:ext uri="{BB962C8B-B14F-4D97-AF65-F5344CB8AC3E}">
        <p14:creationId xmlns:p14="http://schemas.microsoft.com/office/powerpoint/2010/main" val="3122803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Cooperative Research</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normAutofit lnSpcReduction="10000"/>
          </a:bodyPr>
          <a:lstStyle/>
          <a:p>
            <a:r>
              <a:rPr lang="en-US" dirty="0"/>
              <a:t>State and federal governments support research in a variety of ways, such as through </a:t>
            </a:r>
            <a:r>
              <a:rPr lang="en-US" u="sng" dirty="0"/>
              <a:t>partnerships</a:t>
            </a:r>
            <a:r>
              <a:rPr lang="en-US" dirty="0"/>
              <a:t> and </a:t>
            </a:r>
            <a:r>
              <a:rPr lang="en-US" u="sng" dirty="0"/>
              <a:t>grants for innovative projects</a:t>
            </a:r>
            <a:r>
              <a:rPr lang="en-US" dirty="0"/>
              <a:t>.</a:t>
            </a:r>
          </a:p>
          <a:p>
            <a:endParaRPr lang="en-US" dirty="0"/>
          </a:p>
          <a:p>
            <a:pPr lvl="1"/>
            <a:r>
              <a:rPr lang="en-US" dirty="0"/>
              <a:t>Examples: National Institutes of Health, National Academy of Sciences, and the Agriculture and Food Research Initiative.</a:t>
            </a:r>
          </a:p>
          <a:p>
            <a:endParaRPr lang="en-US" dirty="0"/>
          </a:p>
          <a:p>
            <a:r>
              <a:rPr lang="en-US" dirty="0"/>
              <a:t>Cooperation between government-funded universities, academies, and the private sector can spur product innovation and create whole new industries.</a:t>
            </a:r>
          </a:p>
          <a:p>
            <a:endParaRPr lang="en-US" dirty="0"/>
          </a:p>
        </p:txBody>
      </p:sp>
    </p:spTree>
    <p:extLst>
      <p:ext uri="{BB962C8B-B14F-4D97-AF65-F5344CB8AC3E}">
        <p14:creationId xmlns:p14="http://schemas.microsoft.com/office/powerpoint/2010/main" val="1120673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13.3 Public Goods</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normAutofit fontScale="92500" lnSpcReduction="20000"/>
          </a:bodyPr>
          <a:lstStyle/>
          <a:p>
            <a:r>
              <a:rPr lang="en-US" b="1" dirty="0"/>
              <a:t>Public good </a:t>
            </a:r>
            <a:r>
              <a:rPr lang="en-US" dirty="0"/>
              <a:t>- good that is nonexcludable and non-rival, and is difficult for market producers to sell to individual consumers.</a:t>
            </a:r>
          </a:p>
          <a:p>
            <a:endParaRPr lang="en-US" dirty="0"/>
          </a:p>
          <a:p>
            <a:r>
              <a:rPr lang="en-US" b="1" dirty="0" err="1"/>
              <a:t>Nonexludable</a:t>
            </a:r>
            <a:r>
              <a:rPr lang="en-US" dirty="0"/>
              <a:t> - it is costly or impossible to exclude someone from using the good, and thus hard to charge for it.</a:t>
            </a:r>
          </a:p>
          <a:p>
            <a:endParaRPr lang="en-US" dirty="0"/>
          </a:p>
          <a:p>
            <a:r>
              <a:rPr lang="en-US" b="1" dirty="0"/>
              <a:t>Non-rival</a:t>
            </a:r>
            <a:r>
              <a:rPr lang="en-US" dirty="0"/>
              <a:t> - even when one person uses the public good, another can also use it.</a:t>
            </a:r>
          </a:p>
          <a:p>
            <a:endParaRPr lang="en-US" dirty="0"/>
          </a:p>
          <a:p>
            <a:pPr marL="0" indent="0">
              <a:buNone/>
            </a:pPr>
            <a:r>
              <a:rPr lang="en-US" dirty="0"/>
              <a:t>Examples: fire and police service and national defense</a:t>
            </a:r>
          </a:p>
          <a:p>
            <a:endParaRPr lang="en-US" dirty="0"/>
          </a:p>
        </p:txBody>
      </p:sp>
    </p:spTree>
    <p:extLst>
      <p:ext uri="{BB962C8B-B14F-4D97-AF65-F5344CB8AC3E}">
        <p14:creationId xmlns:p14="http://schemas.microsoft.com/office/powerpoint/2010/main" val="239939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The Free Rider Problem of Public Goods</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p:txBody>
          <a:bodyPr/>
          <a:lstStyle/>
          <a:p>
            <a:r>
              <a:rPr lang="en-US" b="1" dirty="0"/>
              <a:t>Free rider </a:t>
            </a:r>
            <a:r>
              <a:rPr lang="en-US" dirty="0"/>
              <a:t>- those who want others to pay for the public good and then plan to use the good themselves. </a:t>
            </a:r>
          </a:p>
          <a:p>
            <a:pPr lvl="1"/>
            <a:r>
              <a:rPr lang="en-US" dirty="0"/>
              <a:t>If many people act as free riders, the public good may never be provided.</a:t>
            </a:r>
          </a:p>
          <a:p>
            <a:endParaRPr lang="en-US" dirty="0"/>
          </a:p>
          <a:p>
            <a:r>
              <a:rPr lang="en-US" dirty="0"/>
              <a:t>The free rider problem can be expressed in similar terms as the </a:t>
            </a:r>
            <a:r>
              <a:rPr lang="en-US" u="sng" dirty="0"/>
              <a:t>prisoner’s dilemma game</a:t>
            </a:r>
            <a:r>
              <a:rPr lang="en-US" dirty="0"/>
              <a:t>.</a:t>
            </a:r>
          </a:p>
          <a:p>
            <a:endParaRPr lang="en-US" dirty="0"/>
          </a:p>
        </p:txBody>
      </p:sp>
    </p:spTree>
    <p:extLst>
      <p:ext uri="{BB962C8B-B14F-4D97-AF65-F5344CB8AC3E}">
        <p14:creationId xmlns:p14="http://schemas.microsoft.com/office/powerpoint/2010/main" val="1534615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pPr lvl="0">
              <a:spcBef>
                <a:spcPts val="0"/>
              </a:spcBef>
            </a:pPr>
            <a:r>
              <a:rPr lang="en-US" dirty="0"/>
              <a:t>The Role of Government in Paying for Public Goods</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955964"/>
            <a:ext cx="10515600" cy="4713316"/>
          </a:xfrm>
        </p:spPr>
        <p:txBody>
          <a:bodyPr>
            <a:normAutofit lnSpcReduction="10000"/>
          </a:bodyPr>
          <a:lstStyle/>
          <a:p>
            <a:r>
              <a:rPr lang="en-US" dirty="0"/>
              <a:t>The key to paying for public goods is to assure that </a:t>
            </a:r>
            <a:r>
              <a:rPr lang="en-US" i="1" dirty="0"/>
              <a:t>everyone</a:t>
            </a:r>
            <a:r>
              <a:rPr lang="en-US" dirty="0"/>
              <a:t> will make a contribution and to prevent free riders.</a:t>
            </a:r>
          </a:p>
          <a:p>
            <a:pPr lvl="1"/>
            <a:r>
              <a:rPr lang="en-US" dirty="0"/>
              <a:t>This is done through </a:t>
            </a:r>
            <a:r>
              <a:rPr lang="en-US" u="sng" dirty="0"/>
              <a:t>government spending</a:t>
            </a:r>
            <a:r>
              <a:rPr lang="en-US" dirty="0"/>
              <a:t> and </a:t>
            </a:r>
            <a:r>
              <a:rPr lang="en-US" u="sng" dirty="0"/>
              <a:t>taxes</a:t>
            </a:r>
            <a:r>
              <a:rPr lang="en-US" dirty="0"/>
              <a:t>.</a:t>
            </a:r>
          </a:p>
          <a:p>
            <a:endParaRPr lang="en-US" dirty="0"/>
          </a:p>
          <a:p>
            <a:r>
              <a:rPr lang="en-US" dirty="0"/>
              <a:t>In some cases, </a:t>
            </a:r>
            <a:r>
              <a:rPr lang="en-US" u="sng" dirty="0"/>
              <a:t>markets</a:t>
            </a:r>
            <a:r>
              <a:rPr lang="en-US" dirty="0"/>
              <a:t> can produce public goods.</a:t>
            </a:r>
          </a:p>
          <a:p>
            <a:pPr lvl="1"/>
            <a:r>
              <a:rPr lang="en-US" dirty="0"/>
              <a:t>Creates an indirect way of “charging” for it.</a:t>
            </a:r>
          </a:p>
          <a:p>
            <a:pPr lvl="1"/>
            <a:r>
              <a:rPr lang="en-US" dirty="0"/>
              <a:t>Example: radio is a public good, but revenue is made by selling advertising, and “charging” listeners by taking up some of their time.</a:t>
            </a:r>
          </a:p>
          <a:p>
            <a:endParaRPr lang="en-US" dirty="0"/>
          </a:p>
          <a:p>
            <a:r>
              <a:rPr lang="en-US" u="sng" dirty="0"/>
              <a:t>Social pressures</a:t>
            </a:r>
            <a:r>
              <a:rPr lang="en-US" dirty="0"/>
              <a:t> and </a:t>
            </a:r>
            <a:r>
              <a:rPr lang="en-US" u="sng" dirty="0"/>
              <a:t>personal appeals</a:t>
            </a:r>
            <a:r>
              <a:rPr lang="en-US" dirty="0"/>
              <a:t> can also reduce the number of free riders and to collect resources for the public good.</a:t>
            </a:r>
          </a:p>
          <a:p>
            <a:endParaRPr lang="en-US" dirty="0"/>
          </a:p>
        </p:txBody>
      </p:sp>
    </p:spTree>
    <p:extLst>
      <p:ext uri="{BB962C8B-B14F-4D97-AF65-F5344CB8AC3E}">
        <p14:creationId xmlns:p14="http://schemas.microsoft.com/office/powerpoint/2010/main" val="414951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Externalities</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955964"/>
            <a:ext cx="10515600" cy="4177739"/>
          </a:xfrm>
        </p:spPr>
        <p:txBody>
          <a:bodyPr>
            <a:normAutofit lnSpcReduction="10000"/>
          </a:bodyPr>
          <a:lstStyle/>
          <a:p>
            <a:r>
              <a:rPr lang="en-US" dirty="0"/>
              <a:t>The effect of a market exchange on a third party who is outside or “external” to the exchange is called an </a:t>
            </a:r>
            <a:r>
              <a:rPr lang="en-US" b="1" dirty="0"/>
              <a:t>externality</a:t>
            </a:r>
            <a:r>
              <a:rPr lang="en-US" dirty="0"/>
              <a:t> or </a:t>
            </a:r>
            <a:r>
              <a:rPr lang="en-US" b="1" dirty="0"/>
              <a:t>spillover</a:t>
            </a:r>
            <a:r>
              <a:rPr lang="en-US" dirty="0"/>
              <a:t>.</a:t>
            </a:r>
          </a:p>
          <a:p>
            <a:endParaRPr lang="en-US" dirty="0"/>
          </a:p>
          <a:p>
            <a:r>
              <a:rPr lang="en-US" dirty="0"/>
              <a:t>Externalities can be negative or positive.</a:t>
            </a:r>
          </a:p>
          <a:p>
            <a:endParaRPr lang="en-US" dirty="0"/>
          </a:p>
          <a:p>
            <a:pPr lvl="1"/>
            <a:r>
              <a:rPr lang="en-US" b="1" dirty="0"/>
              <a:t>Negative externality </a:t>
            </a:r>
            <a:r>
              <a:rPr lang="en-US" dirty="0"/>
              <a:t>- a situation where a third party, outside the transaction, suffers from a market transaction by others.</a:t>
            </a:r>
          </a:p>
          <a:p>
            <a:pPr lvl="1"/>
            <a:endParaRPr lang="en-US" dirty="0"/>
          </a:p>
          <a:p>
            <a:pPr lvl="1"/>
            <a:r>
              <a:rPr lang="en-US" b="1" dirty="0"/>
              <a:t>Positive externality </a:t>
            </a:r>
            <a:r>
              <a:rPr lang="en-US" dirty="0"/>
              <a:t>- a situation where a third party, outside the transaction, benefits from a market transaction by others.</a:t>
            </a:r>
          </a:p>
          <a:p>
            <a:endParaRPr lang="en-US" dirty="0"/>
          </a:p>
        </p:txBody>
      </p:sp>
    </p:spTree>
    <p:extLst>
      <p:ext uri="{BB962C8B-B14F-4D97-AF65-F5344CB8AC3E}">
        <p14:creationId xmlns:p14="http://schemas.microsoft.com/office/powerpoint/2010/main" val="4053875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E9548-4905-7A26-4E13-2D3A869ECA4C}"/>
              </a:ext>
            </a:extLst>
          </p:cNvPr>
          <p:cNvSpPr>
            <a:spLocks noGrp="1"/>
          </p:cNvSpPr>
          <p:nvPr>
            <p:ph type="title"/>
          </p:nvPr>
        </p:nvSpPr>
        <p:spPr/>
        <p:txBody>
          <a:bodyPr>
            <a:normAutofit fontScale="90000"/>
          </a:bodyPr>
          <a:lstStyle/>
          <a:p>
            <a:r>
              <a:rPr lang="en-US" dirty="0"/>
              <a:t>Positive Externalities in Public Health Programs</a:t>
            </a:r>
          </a:p>
        </p:txBody>
      </p:sp>
      <p:sp>
        <p:nvSpPr>
          <p:cNvPr id="7" name="Content Placeholder 6">
            <a:extLst>
              <a:ext uri="{FF2B5EF4-FFF2-40B4-BE49-F238E27FC236}">
                <a16:creationId xmlns:a16="http://schemas.microsoft.com/office/drawing/2014/main" id="{28866545-7087-FCCF-A3DD-4028291BC477}"/>
              </a:ext>
            </a:extLst>
          </p:cNvPr>
          <p:cNvSpPr>
            <a:spLocks noGrp="1"/>
          </p:cNvSpPr>
          <p:nvPr>
            <p:ph idx="1"/>
          </p:nvPr>
        </p:nvSpPr>
        <p:spPr>
          <a:xfrm>
            <a:off x="838200" y="955964"/>
            <a:ext cx="10515600" cy="4935385"/>
          </a:xfrm>
        </p:spPr>
        <p:txBody>
          <a:bodyPr>
            <a:normAutofit fontScale="92500" lnSpcReduction="10000"/>
          </a:bodyPr>
          <a:lstStyle/>
          <a:p>
            <a:r>
              <a:rPr lang="en-US" dirty="0"/>
              <a:t>Advances in public health have all been closely linked to </a:t>
            </a:r>
            <a:r>
              <a:rPr lang="en-US" i="1" dirty="0"/>
              <a:t>positive externalities</a:t>
            </a:r>
            <a:r>
              <a:rPr lang="en-US" dirty="0"/>
              <a:t> and </a:t>
            </a:r>
            <a:r>
              <a:rPr lang="en-US" i="1" dirty="0"/>
              <a:t>public goods</a:t>
            </a:r>
            <a:r>
              <a:rPr lang="en-US" dirty="0"/>
              <a:t>.</a:t>
            </a:r>
          </a:p>
          <a:p>
            <a:r>
              <a:rPr lang="en-US" dirty="0"/>
              <a:t>Rise in life expectancy seems to stem from three primary factors related to </a:t>
            </a:r>
            <a:r>
              <a:rPr lang="en-US" u="sng" dirty="0"/>
              <a:t>public health programs</a:t>
            </a:r>
            <a:r>
              <a:rPr lang="en-US" dirty="0"/>
              <a:t>/</a:t>
            </a:r>
            <a:r>
              <a:rPr lang="en-US" u="sng" dirty="0"/>
              <a:t>goods</a:t>
            </a:r>
            <a:r>
              <a:rPr lang="en-US" dirty="0"/>
              <a:t>:</a:t>
            </a:r>
          </a:p>
          <a:p>
            <a:pPr lvl="1"/>
            <a:r>
              <a:rPr lang="en-US" dirty="0"/>
              <a:t>Public sanitation </a:t>
            </a:r>
            <a:r>
              <a:rPr lang="en-US" u="sng" dirty="0"/>
              <a:t>systems</a:t>
            </a:r>
            <a:r>
              <a:rPr lang="en-US" dirty="0"/>
              <a:t> - providing clean water and disposing of human waste help to prevent the transmission of many diseases. </a:t>
            </a:r>
          </a:p>
          <a:p>
            <a:pPr lvl="1"/>
            <a:r>
              <a:rPr lang="en-US" u="sng" dirty="0"/>
              <a:t>Medical</a:t>
            </a:r>
            <a:r>
              <a:rPr lang="en-US" dirty="0"/>
              <a:t> discoveries from government or university-funded research, such as:</a:t>
            </a:r>
          </a:p>
          <a:p>
            <a:pPr lvl="2"/>
            <a:r>
              <a:rPr lang="en-US" dirty="0"/>
              <a:t>Immunizations</a:t>
            </a:r>
          </a:p>
          <a:p>
            <a:pPr lvl="2"/>
            <a:r>
              <a:rPr lang="en-US" dirty="0"/>
              <a:t>Antibiotics</a:t>
            </a:r>
          </a:p>
          <a:p>
            <a:pPr lvl="2"/>
            <a:r>
              <a:rPr lang="en-US" dirty="0"/>
              <a:t>High blood pressure reducers </a:t>
            </a:r>
          </a:p>
          <a:p>
            <a:pPr lvl="1"/>
            <a:r>
              <a:rPr lang="en-US" u="sng" dirty="0"/>
              <a:t>Changes in public behavior</a:t>
            </a:r>
            <a:r>
              <a:rPr lang="en-US" dirty="0"/>
              <a:t> through government health campaigns. Examples:</a:t>
            </a:r>
          </a:p>
          <a:p>
            <a:pPr lvl="2"/>
            <a:r>
              <a:rPr lang="en-US" dirty="0"/>
              <a:t>Hand washing </a:t>
            </a:r>
          </a:p>
          <a:p>
            <a:pPr lvl="2"/>
            <a:r>
              <a:rPr lang="en-US" dirty="0"/>
              <a:t>Food storage and protection </a:t>
            </a:r>
          </a:p>
          <a:p>
            <a:pPr lvl="2"/>
            <a:r>
              <a:rPr lang="en-US" dirty="0"/>
              <a:t>Reducing tobacco smokers </a:t>
            </a:r>
          </a:p>
          <a:p>
            <a:pPr lvl="2"/>
            <a:r>
              <a:rPr lang="en-US" dirty="0"/>
              <a:t>Precautions against sexually transmitted diseases</a:t>
            </a:r>
          </a:p>
          <a:p>
            <a:endParaRPr lang="en-US" dirty="0"/>
          </a:p>
        </p:txBody>
      </p:sp>
    </p:spTree>
    <p:extLst>
      <p:ext uri="{BB962C8B-B14F-4D97-AF65-F5344CB8AC3E}">
        <p14:creationId xmlns:p14="http://schemas.microsoft.com/office/powerpoint/2010/main" val="2436724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11.1 Corporate Mergers</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b="1" dirty="0"/>
              <a:t>Merger</a:t>
            </a:r>
            <a:r>
              <a:rPr lang="en-US" dirty="0"/>
              <a:t> -  when two formerly separate firms combine to become a single firm.</a:t>
            </a:r>
          </a:p>
          <a:p>
            <a:endParaRPr lang="en-US" dirty="0"/>
          </a:p>
          <a:p>
            <a:r>
              <a:rPr lang="en-US" b="1" dirty="0"/>
              <a:t>Acquisition</a:t>
            </a:r>
            <a:r>
              <a:rPr lang="en-US" dirty="0"/>
              <a:t> - when one firm purchases another.</a:t>
            </a:r>
          </a:p>
          <a:p>
            <a:endParaRPr lang="en-US" dirty="0"/>
          </a:p>
        </p:txBody>
      </p:sp>
    </p:spTree>
    <p:extLst>
      <p:ext uri="{BB962C8B-B14F-4D97-AF65-F5344CB8AC3E}">
        <p14:creationId xmlns:p14="http://schemas.microsoft.com/office/powerpoint/2010/main" val="1763191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Number and Size of Mergers</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a:xfrm>
            <a:off x="1907178" y="4153988"/>
            <a:ext cx="9446622" cy="1917469"/>
          </a:xfrm>
        </p:spPr>
        <p:txBody>
          <a:bodyPr>
            <a:normAutofit fontScale="85000" lnSpcReduction="20000"/>
          </a:bodyPr>
          <a:lstStyle/>
          <a:p>
            <a:r>
              <a:rPr lang="en-US" dirty="0"/>
              <a:t>The number of mergers in 1999 and 2000 were relatively high compared to the annual numbers seen from 2001–2012. </a:t>
            </a:r>
          </a:p>
          <a:p>
            <a:r>
              <a:rPr lang="en-US" dirty="0"/>
              <a:t>While 2001 and 2007 saw a high number of mergers, these were still only about half the number of mergers in 1999 and 2000. </a:t>
            </a:r>
          </a:p>
          <a:p>
            <a:r>
              <a:rPr lang="en-US" dirty="0"/>
              <a:t>In 2012, the greatest number of mergers submitted for review was for transactions between $100 and $150 million.</a:t>
            </a:r>
          </a:p>
          <a:p>
            <a:endParaRPr lang="en-US" dirty="0"/>
          </a:p>
        </p:txBody>
      </p:sp>
      <p:sp>
        <p:nvSpPr>
          <p:cNvPr id="2" name="Content Placeholder 6">
            <a:extLst>
              <a:ext uri="{FF2B5EF4-FFF2-40B4-BE49-F238E27FC236}">
                <a16:creationId xmlns:a16="http://schemas.microsoft.com/office/drawing/2014/main" id="{82CB5BAF-7DB2-2C27-3742-B65F52A9101D}"/>
              </a:ext>
            </a:extLst>
          </p:cNvPr>
          <p:cNvSpPr txBox="1">
            <a:spLocks/>
          </p:cNvSpPr>
          <p:nvPr/>
        </p:nvSpPr>
        <p:spPr>
          <a:xfrm>
            <a:off x="1086394" y="4335481"/>
            <a:ext cx="1277983" cy="1540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(a)</a:t>
            </a:r>
          </a:p>
          <a:p>
            <a:pPr marL="0" indent="0">
              <a:buNone/>
            </a:pPr>
            <a:endParaRPr lang="en-US" dirty="0"/>
          </a:p>
          <a:p>
            <a:pPr marL="0" indent="0">
              <a:buNone/>
            </a:pPr>
            <a:r>
              <a:rPr lang="en-US" dirty="0"/>
              <a:t>(b)</a:t>
            </a:r>
          </a:p>
        </p:txBody>
      </p:sp>
      <p:pic>
        <p:nvPicPr>
          <p:cNvPr id="5" name="Picture 4" descr="The graph on the left shows that the number of mergers have dropped substantially since 2000. The graph on the right shows that the majority of mergers in 2012 were between $100 million and $150 million.">
            <a:extLst>
              <a:ext uri="{FF2B5EF4-FFF2-40B4-BE49-F238E27FC236}">
                <a16:creationId xmlns:a16="http://schemas.microsoft.com/office/drawing/2014/main" id="{6EC75D40-22E1-9709-BE3E-9A8B49C16319}"/>
              </a:ext>
            </a:extLst>
          </p:cNvPr>
          <p:cNvPicPr>
            <a:picLocks noChangeAspect="1"/>
          </p:cNvPicPr>
          <p:nvPr/>
        </p:nvPicPr>
        <p:blipFill>
          <a:blip r:embed="rId2"/>
          <a:stretch>
            <a:fillRect/>
          </a:stretch>
        </p:blipFill>
        <p:spPr>
          <a:xfrm>
            <a:off x="2663242" y="978427"/>
            <a:ext cx="6865515" cy="2986842"/>
          </a:xfrm>
          <a:prstGeom prst="rect">
            <a:avLst/>
          </a:prstGeom>
        </p:spPr>
      </p:pic>
    </p:spTree>
    <p:extLst>
      <p:ext uri="{BB962C8B-B14F-4D97-AF65-F5344CB8AC3E}">
        <p14:creationId xmlns:p14="http://schemas.microsoft.com/office/powerpoint/2010/main" val="729517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Regulations for Approving Mergers</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normAutofit/>
          </a:bodyPr>
          <a:lstStyle/>
          <a:p>
            <a:r>
              <a:rPr lang="en-US" b="1" dirty="0"/>
              <a:t>Antitrust laws </a:t>
            </a:r>
            <a:r>
              <a:rPr lang="en-US" dirty="0"/>
              <a:t>- laws that give government the power to block certain mergers, and even in some cases to break up large firms into smaller ones.</a:t>
            </a:r>
          </a:p>
          <a:p>
            <a:endParaRPr lang="en-US" dirty="0"/>
          </a:p>
          <a:p>
            <a:r>
              <a:rPr lang="en-US" dirty="0"/>
              <a:t>Historical antitrust laws:</a:t>
            </a:r>
          </a:p>
          <a:p>
            <a:pPr lvl="1"/>
            <a:r>
              <a:rPr lang="en-US" dirty="0"/>
              <a:t>Sherman Antitrust Act</a:t>
            </a:r>
          </a:p>
          <a:p>
            <a:pPr lvl="1"/>
            <a:r>
              <a:rPr lang="en-US" dirty="0"/>
              <a:t>Clayton Antitrust Act</a:t>
            </a:r>
          </a:p>
          <a:p>
            <a:pPr lvl="1"/>
            <a:r>
              <a:rPr lang="en-US" dirty="0" err="1"/>
              <a:t>Celler</a:t>
            </a:r>
            <a:r>
              <a:rPr lang="en-US" dirty="0"/>
              <a:t>-Kefauver Act</a:t>
            </a:r>
          </a:p>
          <a:p>
            <a:endParaRPr lang="en-US" dirty="0"/>
          </a:p>
        </p:txBody>
      </p:sp>
    </p:spTree>
    <p:extLst>
      <p:ext uri="{BB962C8B-B14F-4D97-AF65-F5344CB8AC3E}">
        <p14:creationId xmlns:p14="http://schemas.microsoft.com/office/powerpoint/2010/main" val="1983872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pPr lvl="0">
              <a:spcBef>
                <a:spcPts val="0"/>
              </a:spcBef>
            </a:pPr>
            <a:r>
              <a:rPr lang="en-US" dirty="0"/>
              <a:t>Measuring Degree of Monopoly Power - Old Way</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dirty="0"/>
              <a:t>Regulators have tried to measure the </a:t>
            </a:r>
            <a:r>
              <a:rPr lang="en-US" u="sng" dirty="0"/>
              <a:t>degree of monopoly power</a:t>
            </a:r>
            <a:r>
              <a:rPr lang="en-US" dirty="0"/>
              <a:t> in an industry.</a:t>
            </a:r>
          </a:p>
          <a:p>
            <a:endParaRPr lang="en-US" dirty="0"/>
          </a:p>
          <a:p>
            <a:r>
              <a:rPr lang="en-US" dirty="0"/>
              <a:t>(Four-Firm) </a:t>
            </a:r>
            <a:r>
              <a:rPr lang="en-US" b="1" dirty="0"/>
              <a:t>Concentration ratio </a:t>
            </a:r>
            <a:r>
              <a:rPr lang="en-US" dirty="0"/>
              <a:t>- an earlier tool which measures what share of the total sales in the industry are accounted for by the largest firms, typically the top four to eight firms.</a:t>
            </a:r>
          </a:p>
          <a:p>
            <a:endParaRPr lang="en-US" dirty="0"/>
          </a:p>
          <a:p>
            <a:r>
              <a:rPr lang="en-US" b="1" dirty="0"/>
              <a:t>Market share </a:t>
            </a:r>
            <a:r>
              <a:rPr lang="en-US" dirty="0"/>
              <a:t>- each firm’s proportion of total sales in that market.</a:t>
            </a:r>
          </a:p>
          <a:p>
            <a:endParaRPr lang="en-US" dirty="0"/>
          </a:p>
        </p:txBody>
      </p:sp>
    </p:spTree>
    <p:extLst>
      <p:ext uri="{BB962C8B-B14F-4D97-AF65-F5344CB8AC3E}">
        <p14:creationId xmlns:p14="http://schemas.microsoft.com/office/powerpoint/2010/main" val="3413173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The Herfindahl-</a:t>
            </a:r>
            <a:r>
              <a:rPr lang="en-US" dirty="0" err="1"/>
              <a:t>Hirshman</a:t>
            </a:r>
            <a:r>
              <a:rPr lang="en-US" dirty="0"/>
              <a:t> Index</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b="1" dirty="0"/>
              <a:t>The Herfindahl-</a:t>
            </a:r>
            <a:r>
              <a:rPr lang="en-US" b="1" dirty="0" err="1"/>
              <a:t>Hirshman</a:t>
            </a:r>
            <a:r>
              <a:rPr lang="en-US" b="1" dirty="0"/>
              <a:t> Index (HHI) </a:t>
            </a:r>
            <a:r>
              <a:rPr lang="en-US" dirty="0"/>
              <a:t>- approach to measuring market concentration by adding the square of the market share of each firm in the industry.</a:t>
            </a:r>
          </a:p>
          <a:p>
            <a:endParaRPr lang="en-US" dirty="0"/>
          </a:p>
        </p:txBody>
      </p:sp>
    </p:spTree>
    <p:extLst>
      <p:ext uri="{BB962C8B-B14F-4D97-AF65-F5344CB8AC3E}">
        <p14:creationId xmlns:p14="http://schemas.microsoft.com/office/powerpoint/2010/main" val="2313217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Defining A Market in Current Times</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dirty="0"/>
              <a:t>Now, defining a market is often difficult and controversial.</a:t>
            </a:r>
          </a:p>
          <a:p>
            <a:endParaRPr lang="en-US" dirty="0"/>
          </a:p>
          <a:p>
            <a:endParaRPr lang="en-US" dirty="0"/>
          </a:p>
          <a:p>
            <a:r>
              <a:rPr lang="en-US" dirty="0"/>
              <a:t>In recent decades, there have been two important shifts affecting how markets are defined: </a:t>
            </a:r>
          </a:p>
          <a:p>
            <a:pPr lvl="1"/>
            <a:r>
              <a:rPr lang="en-US" dirty="0"/>
              <a:t>technology</a:t>
            </a:r>
          </a:p>
          <a:p>
            <a:pPr lvl="1"/>
            <a:r>
              <a:rPr lang="en-US" dirty="0"/>
              <a:t>globalization</a:t>
            </a:r>
          </a:p>
          <a:p>
            <a:endParaRPr lang="en-US" dirty="0"/>
          </a:p>
        </p:txBody>
      </p:sp>
    </p:spTree>
    <p:extLst>
      <p:ext uri="{BB962C8B-B14F-4D97-AF65-F5344CB8AC3E}">
        <p14:creationId xmlns:p14="http://schemas.microsoft.com/office/powerpoint/2010/main" val="1094198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pPr lvl="0" rtl="0">
              <a:spcBef>
                <a:spcPts val="0"/>
              </a:spcBef>
            </a:pPr>
            <a:r>
              <a:rPr lang="en-US" dirty="0"/>
              <a:t>Measuring Degree of Monopoly Power - New Way</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normAutofit/>
          </a:bodyPr>
          <a:lstStyle/>
          <a:p>
            <a:r>
              <a:rPr lang="en-US" dirty="0"/>
              <a:t>The new approach to antitrust regulation involves detailed analysis of specific markets and companies, instead of defining a market and counting up total sales. It is done by:</a:t>
            </a:r>
          </a:p>
          <a:p>
            <a:endParaRPr lang="en-US" dirty="0"/>
          </a:p>
          <a:p>
            <a:pPr lvl="1"/>
            <a:r>
              <a:rPr lang="en-US" dirty="0"/>
              <a:t>estimating the </a:t>
            </a:r>
            <a:r>
              <a:rPr lang="en-US" u="sng" dirty="0"/>
              <a:t>demand curves</a:t>
            </a:r>
            <a:r>
              <a:rPr lang="en-US" dirty="0"/>
              <a:t> and </a:t>
            </a:r>
            <a:r>
              <a:rPr lang="en-US" u="sng" dirty="0"/>
              <a:t>supply curves</a:t>
            </a:r>
            <a:r>
              <a:rPr lang="en-US" dirty="0"/>
              <a:t> the firms proposing a merger face.</a:t>
            </a:r>
          </a:p>
          <a:p>
            <a:pPr lvl="1"/>
            <a:endParaRPr lang="en-US" dirty="0"/>
          </a:p>
          <a:p>
            <a:pPr lvl="1"/>
            <a:r>
              <a:rPr lang="en-US" dirty="0"/>
              <a:t>building a </a:t>
            </a:r>
            <a:r>
              <a:rPr lang="en-US" u="sng" dirty="0"/>
              <a:t>statistical model</a:t>
            </a:r>
            <a:r>
              <a:rPr lang="en-US" dirty="0"/>
              <a:t> that estimates the likely outcome for consumers if the two firms are allowed to merge.</a:t>
            </a:r>
          </a:p>
          <a:p>
            <a:endParaRPr lang="en-US" dirty="0"/>
          </a:p>
        </p:txBody>
      </p:sp>
    </p:spTree>
    <p:extLst>
      <p:ext uri="{BB962C8B-B14F-4D97-AF65-F5344CB8AC3E}">
        <p14:creationId xmlns:p14="http://schemas.microsoft.com/office/powerpoint/2010/main" val="4184414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11.2 Regulating Anticompetitive Behavior</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dirty="0"/>
              <a:t>Under U.S. antitrust laws, monopoly itself is not illegal.</a:t>
            </a:r>
          </a:p>
          <a:p>
            <a:endParaRPr lang="en-US" dirty="0"/>
          </a:p>
          <a:p>
            <a:r>
              <a:rPr lang="en-US" dirty="0"/>
              <a:t>But, U.S. antitrust laws include rules against </a:t>
            </a:r>
            <a:r>
              <a:rPr lang="en-US" u="sng" dirty="0"/>
              <a:t>some</a:t>
            </a:r>
            <a:r>
              <a:rPr lang="en-US" dirty="0"/>
              <a:t> restrictive practices. </a:t>
            </a:r>
          </a:p>
          <a:p>
            <a:endParaRPr lang="en-US" dirty="0"/>
          </a:p>
          <a:p>
            <a:r>
              <a:rPr lang="en-US" b="1" dirty="0"/>
              <a:t>Restrictive practices </a:t>
            </a:r>
            <a:r>
              <a:rPr lang="en-US" dirty="0"/>
              <a:t>- practices that do not involve outright agreements to raise prices or to reduce the quantity produced, but that might have the effect of reducing competition.</a:t>
            </a:r>
          </a:p>
          <a:p>
            <a:endParaRPr lang="en-US" dirty="0"/>
          </a:p>
        </p:txBody>
      </p:sp>
    </p:spTree>
    <p:extLst>
      <p:ext uri="{BB962C8B-B14F-4D97-AF65-F5344CB8AC3E}">
        <p14:creationId xmlns:p14="http://schemas.microsoft.com/office/powerpoint/2010/main" val="698730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Types of Restrictive Practices</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a:xfrm>
            <a:off x="838200" y="955964"/>
            <a:ext cx="10515600" cy="4870070"/>
          </a:xfrm>
        </p:spPr>
        <p:txBody>
          <a:bodyPr>
            <a:normAutofit fontScale="92500" lnSpcReduction="20000"/>
          </a:bodyPr>
          <a:lstStyle/>
          <a:p>
            <a:r>
              <a:rPr lang="en-US" dirty="0"/>
              <a:t>Types of </a:t>
            </a:r>
            <a:r>
              <a:rPr lang="en-US" u="sng" dirty="0"/>
              <a:t>restrictive practices</a:t>
            </a:r>
            <a:r>
              <a:rPr lang="en-US" dirty="0"/>
              <a:t>:</a:t>
            </a:r>
          </a:p>
          <a:p>
            <a:endParaRPr lang="en-US" dirty="0"/>
          </a:p>
          <a:p>
            <a:r>
              <a:rPr lang="en-US" b="1" dirty="0"/>
              <a:t>Minimum resale price maintenance agreement </a:t>
            </a:r>
            <a:r>
              <a:rPr lang="en-US" dirty="0"/>
              <a:t>- requires a dealer who buys from a manufacturer to sell for at least a certain minimum price.</a:t>
            </a:r>
          </a:p>
          <a:p>
            <a:endParaRPr lang="en-US" dirty="0"/>
          </a:p>
          <a:p>
            <a:r>
              <a:rPr lang="en-US" b="1" dirty="0"/>
              <a:t>Exclusive dealing </a:t>
            </a:r>
            <a:r>
              <a:rPr lang="en-US" dirty="0"/>
              <a:t>- an agreement that a dealer will sell only products from one manufacturer.</a:t>
            </a:r>
          </a:p>
          <a:p>
            <a:endParaRPr lang="en-US" dirty="0"/>
          </a:p>
          <a:p>
            <a:r>
              <a:rPr lang="en-US" b="1" dirty="0"/>
              <a:t>Tying sales </a:t>
            </a:r>
            <a:r>
              <a:rPr lang="en-US" dirty="0"/>
              <a:t>- a situation where a customer is allowed to buy one product only if the customer also buys another product.</a:t>
            </a:r>
          </a:p>
          <a:p>
            <a:endParaRPr lang="en-US" dirty="0"/>
          </a:p>
          <a:p>
            <a:r>
              <a:rPr lang="en-US" b="1" dirty="0"/>
              <a:t>Bundling</a:t>
            </a:r>
            <a:r>
              <a:rPr lang="en-US" dirty="0"/>
              <a:t> - a situation in which multiple products are sold as one.</a:t>
            </a:r>
          </a:p>
          <a:p>
            <a:endParaRPr lang="en-US" dirty="0"/>
          </a:p>
        </p:txBody>
      </p:sp>
    </p:spTree>
    <p:extLst>
      <p:ext uri="{BB962C8B-B14F-4D97-AF65-F5344CB8AC3E}">
        <p14:creationId xmlns:p14="http://schemas.microsoft.com/office/powerpoint/2010/main" val="3538757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Pollution as a Negative Externality</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lstStyle/>
          <a:p>
            <a:r>
              <a:rPr lang="en-US" dirty="0"/>
              <a:t>Pollution is a negative externality.</a:t>
            </a:r>
          </a:p>
          <a:p>
            <a:endParaRPr lang="en-US" dirty="0"/>
          </a:p>
          <a:p>
            <a:r>
              <a:rPr lang="en-US" b="1" dirty="0"/>
              <a:t>Additional external costs </a:t>
            </a:r>
            <a:r>
              <a:rPr lang="en-US" dirty="0"/>
              <a:t>- additional costs incurred by third parties outside the production process when a unit of output is produced. </a:t>
            </a:r>
          </a:p>
          <a:p>
            <a:endParaRPr lang="en-US" dirty="0"/>
          </a:p>
          <a:p>
            <a:r>
              <a:rPr lang="en-US" b="1" dirty="0"/>
              <a:t>Social costs </a:t>
            </a:r>
            <a:r>
              <a:rPr lang="en-US" dirty="0"/>
              <a:t>- costs that include both the private costs incurred by firms and also additional costs incurred by third parties outside the production process. </a:t>
            </a:r>
          </a:p>
          <a:p>
            <a:endParaRPr lang="en-US" dirty="0"/>
          </a:p>
        </p:txBody>
      </p:sp>
    </p:spTree>
    <p:extLst>
      <p:ext uri="{BB962C8B-B14F-4D97-AF65-F5344CB8AC3E}">
        <p14:creationId xmlns:p14="http://schemas.microsoft.com/office/powerpoint/2010/main" val="268105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11.3 Regulating Natural Monopolies</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dirty="0"/>
              <a:t>Most true monopolies today in the U.S. are regulated, natural monopolies.</a:t>
            </a:r>
          </a:p>
          <a:p>
            <a:endParaRPr lang="en-US" dirty="0"/>
          </a:p>
          <a:p>
            <a:r>
              <a:rPr lang="en-US" b="1" dirty="0"/>
              <a:t>Natural monopoly </a:t>
            </a:r>
            <a:r>
              <a:rPr lang="en-US" dirty="0"/>
              <a:t>arises when average costs are declining over the range of production that satisfies market demand.</a:t>
            </a:r>
          </a:p>
          <a:p>
            <a:endParaRPr lang="en-US" dirty="0"/>
          </a:p>
          <a:p>
            <a:r>
              <a:rPr lang="en-US" dirty="0"/>
              <a:t>Typically happens when fixed costs are large relative to variable costs.</a:t>
            </a:r>
          </a:p>
          <a:p>
            <a:endParaRPr lang="en-US" dirty="0"/>
          </a:p>
        </p:txBody>
      </p:sp>
    </p:spTree>
    <p:extLst>
      <p:ext uri="{BB962C8B-B14F-4D97-AF65-F5344CB8AC3E}">
        <p14:creationId xmlns:p14="http://schemas.microsoft.com/office/powerpoint/2010/main" val="3613534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a:bodyPr>
          <a:lstStyle/>
          <a:p>
            <a:pPr marL="0" marR="0" lvl="0" indent="0" rtl="0">
              <a:spcBef>
                <a:spcPts val="0"/>
              </a:spcBef>
            </a:pPr>
            <a:r>
              <a:rPr lang="en-US" dirty="0"/>
              <a:t>Regulatory Choices in Dealing with Natural Monopoly</a:t>
            </a:r>
          </a:p>
        </p:txBody>
      </p:sp>
      <p:sp>
        <p:nvSpPr>
          <p:cNvPr id="3" name="Content Placeholder 2">
            <a:extLst>
              <a:ext uri="{FF2B5EF4-FFF2-40B4-BE49-F238E27FC236}">
                <a16:creationId xmlns:a16="http://schemas.microsoft.com/office/drawing/2014/main" id="{DB92745A-49D1-8E30-F2DA-806F7DC66549}"/>
              </a:ext>
            </a:extLst>
          </p:cNvPr>
          <p:cNvSpPr>
            <a:spLocks noGrp="1"/>
          </p:cNvSpPr>
          <p:nvPr>
            <p:ph sz="half" idx="2"/>
          </p:nvPr>
        </p:nvSpPr>
        <p:spPr/>
        <p:txBody>
          <a:bodyPr>
            <a:normAutofit lnSpcReduction="10000"/>
          </a:bodyPr>
          <a:lstStyle/>
          <a:p>
            <a:r>
              <a:rPr lang="en-US" dirty="0"/>
              <a:t>A natural monopoly will </a:t>
            </a:r>
            <a:r>
              <a:rPr lang="en-US" u="sng" dirty="0"/>
              <a:t>maximize profits</a:t>
            </a:r>
            <a:r>
              <a:rPr lang="en-US" dirty="0"/>
              <a:t> by producing at the quantity where </a:t>
            </a:r>
            <a:r>
              <a:rPr lang="en-US" u="sng" dirty="0"/>
              <a:t>MR = MC</a:t>
            </a:r>
            <a:r>
              <a:rPr lang="en-US" dirty="0"/>
              <a:t>, and by then looking to the market demand curve to see what </a:t>
            </a:r>
            <a:r>
              <a:rPr lang="en-US" u="sng" dirty="0"/>
              <a:t>price</a:t>
            </a:r>
            <a:r>
              <a:rPr lang="en-US" dirty="0"/>
              <a:t> to charge for this quantity. </a:t>
            </a:r>
          </a:p>
          <a:p>
            <a:endParaRPr lang="en-US" dirty="0"/>
          </a:p>
          <a:p>
            <a:r>
              <a:rPr lang="en-US" dirty="0"/>
              <a:t>This monopoly will produce at point A, with a quantity of 4 and a price of 9.3. </a:t>
            </a:r>
          </a:p>
          <a:p>
            <a:endParaRPr lang="en-US" dirty="0"/>
          </a:p>
        </p:txBody>
      </p:sp>
      <p:pic>
        <p:nvPicPr>
          <p:cNvPr id="7" name="Picture 6" descr="The graph represents a natural monopoly. The graph shows four points that represent the main choices for regulation, a downward-sloping average cost curve, and a downward-sloping market demand curve.">
            <a:extLst>
              <a:ext uri="{FF2B5EF4-FFF2-40B4-BE49-F238E27FC236}">
                <a16:creationId xmlns:a16="http://schemas.microsoft.com/office/drawing/2014/main" id="{CA4C53B5-4D4D-65F2-9D73-2209F1E92F4C}"/>
              </a:ext>
            </a:extLst>
          </p:cNvPr>
          <p:cNvPicPr>
            <a:picLocks noChangeAspect="1"/>
          </p:cNvPicPr>
          <p:nvPr/>
        </p:nvPicPr>
        <p:blipFill>
          <a:blip r:embed="rId2"/>
          <a:stretch>
            <a:fillRect/>
          </a:stretch>
        </p:blipFill>
        <p:spPr>
          <a:xfrm>
            <a:off x="838200" y="1417320"/>
            <a:ext cx="5230368" cy="4023360"/>
          </a:xfrm>
          <a:prstGeom prst="rect">
            <a:avLst/>
          </a:prstGeom>
        </p:spPr>
      </p:pic>
    </p:spTree>
    <p:extLst>
      <p:ext uri="{BB962C8B-B14F-4D97-AF65-F5344CB8AC3E}">
        <p14:creationId xmlns:p14="http://schemas.microsoft.com/office/powerpoint/2010/main" val="2002948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a:bodyPr>
          <a:lstStyle/>
          <a:p>
            <a:pPr marL="0" marR="0" lvl="0" indent="0" rtl="0">
              <a:spcBef>
                <a:spcPts val="0"/>
              </a:spcBef>
            </a:pPr>
            <a:r>
              <a:rPr lang="en-US" dirty="0"/>
              <a:t>Regulatory Choices in Dealing with Natural Monopoly</a:t>
            </a:r>
          </a:p>
        </p:txBody>
      </p:sp>
      <p:sp>
        <p:nvSpPr>
          <p:cNvPr id="3" name="Content Placeholder 2">
            <a:extLst>
              <a:ext uri="{FF2B5EF4-FFF2-40B4-BE49-F238E27FC236}">
                <a16:creationId xmlns:a16="http://schemas.microsoft.com/office/drawing/2014/main" id="{8D07ADE2-93C5-BAB6-D461-58A853FB15AC}"/>
              </a:ext>
            </a:extLst>
          </p:cNvPr>
          <p:cNvSpPr>
            <a:spLocks noGrp="1"/>
          </p:cNvSpPr>
          <p:nvPr>
            <p:ph sz="half" idx="2"/>
          </p:nvPr>
        </p:nvSpPr>
        <p:spPr/>
        <p:txBody>
          <a:bodyPr>
            <a:normAutofit fontScale="70000" lnSpcReduction="20000"/>
          </a:bodyPr>
          <a:lstStyle/>
          <a:p>
            <a:r>
              <a:rPr lang="en-US" dirty="0"/>
              <a:t>If </a:t>
            </a:r>
            <a:r>
              <a:rPr lang="en-US" u="sng" dirty="0"/>
              <a:t>antitrust regulators</a:t>
            </a:r>
            <a:r>
              <a:rPr lang="en-US" dirty="0"/>
              <a:t> split this company exactly in half, then each half would produce at point B, with average costs of 9.75 and output of 2. </a:t>
            </a:r>
          </a:p>
          <a:p>
            <a:endParaRPr lang="en-US" dirty="0"/>
          </a:p>
          <a:p>
            <a:r>
              <a:rPr lang="en-US" dirty="0"/>
              <a:t>The regulators might require the firm to produce where MC = D at point C.</a:t>
            </a:r>
          </a:p>
          <a:p>
            <a:endParaRPr lang="en-US" dirty="0"/>
          </a:p>
          <a:p>
            <a:r>
              <a:rPr lang="en-US" dirty="0"/>
              <a:t>However, if the firm is required to produce at a quantity of 8 and sell at a price of 3.5, the firm will incur losses. </a:t>
            </a:r>
          </a:p>
          <a:p>
            <a:endParaRPr lang="en-US" dirty="0"/>
          </a:p>
          <a:p>
            <a:r>
              <a:rPr lang="en-US" dirty="0"/>
              <a:t>The most likely choice is point F, where the firm is required to produce a quantity of 6 and charge a price of 6.5.</a:t>
            </a:r>
          </a:p>
        </p:txBody>
      </p:sp>
      <p:pic>
        <p:nvPicPr>
          <p:cNvPr id="4" name="Picture 3" descr="The graph represents a natural monopoly. The graph shows four points that represent the main choices for regulation, a downward-sloping average cost curve, and a downward-sloping market demand curve.">
            <a:extLst>
              <a:ext uri="{FF2B5EF4-FFF2-40B4-BE49-F238E27FC236}">
                <a16:creationId xmlns:a16="http://schemas.microsoft.com/office/drawing/2014/main" id="{BAFE4F3F-BF5F-FCE4-247E-0C9B3B07BD19}"/>
              </a:ext>
            </a:extLst>
          </p:cNvPr>
          <p:cNvPicPr>
            <a:picLocks noChangeAspect="1"/>
          </p:cNvPicPr>
          <p:nvPr/>
        </p:nvPicPr>
        <p:blipFill>
          <a:blip r:embed="rId2"/>
          <a:stretch>
            <a:fillRect/>
          </a:stretch>
        </p:blipFill>
        <p:spPr>
          <a:xfrm>
            <a:off x="838200" y="1417320"/>
            <a:ext cx="5230368" cy="4023360"/>
          </a:xfrm>
          <a:prstGeom prst="rect">
            <a:avLst/>
          </a:prstGeom>
        </p:spPr>
      </p:pic>
    </p:spTree>
    <p:extLst>
      <p:ext uri="{BB962C8B-B14F-4D97-AF65-F5344CB8AC3E}">
        <p14:creationId xmlns:p14="http://schemas.microsoft.com/office/powerpoint/2010/main" val="3203731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Cost-Plus versus Price Cap Regulation</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lstStyle/>
          <a:p>
            <a:r>
              <a:rPr lang="en-US" b="1" dirty="0"/>
              <a:t>Cost-plus regulation </a:t>
            </a:r>
            <a:r>
              <a:rPr lang="en-US" dirty="0"/>
              <a:t>- when regulators permit a regulated firm to cover its costs and to make a normal level of profit. </a:t>
            </a:r>
          </a:p>
          <a:p>
            <a:endParaRPr lang="en-US" dirty="0"/>
          </a:p>
          <a:p>
            <a:r>
              <a:rPr lang="en-US" b="1" dirty="0"/>
              <a:t>Price cap regulation </a:t>
            </a:r>
            <a:r>
              <a:rPr lang="en-US" dirty="0"/>
              <a:t>- when the regulator sets a price that a firm cannot exceed over the next few years.</a:t>
            </a:r>
          </a:p>
          <a:p>
            <a:endParaRPr lang="en-US" dirty="0"/>
          </a:p>
        </p:txBody>
      </p:sp>
    </p:spTree>
    <p:extLst>
      <p:ext uri="{BB962C8B-B14F-4D97-AF65-F5344CB8AC3E}">
        <p14:creationId xmlns:p14="http://schemas.microsoft.com/office/powerpoint/2010/main" val="2040661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11.4 The Great Deregulation Experiment</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normAutofit lnSpcReduction="10000"/>
          </a:bodyPr>
          <a:lstStyle/>
          <a:p>
            <a:r>
              <a:rPr lang="en-US" b="1" dirty="0"/>
              <a:t>Deregulation</a:t>
            </a:r>
            <a:r>
              <a:rPr lang="en-US" dirty="0"/>
              <a:t> - removing government controls over prices and quantities.</a:t>
            </a:r>
          </a:p>
          <a:p>
            <a:endParaRPr lang="en-US" dirty="0"/>
          </a:p>
          <a:p>
            <a:endParaRPr lang="en-US" dirty="0"/>
          </a:p>
          <a:p>
            <a:r>
              <a:rPr lang="en-US" b="1" dirty="0"/>
              <a:t>Regulatory capture </a:t>
            </a:r>
            <a:r>
              <a:rPr lang="en-US" dirty="0"/>
              <a:t>- when the supposedly regulated firms end up playing a large role in setting the regulations that they will follow and as a result, they “capture” the people usually through the promise of a job in that “regulated” industry once their term in government has ended.</a:t>
            </a:r>
          </a:p>
          <a:p>
            <a:endParaRPr lang="en-US" dirty="0"/>
          </a:p>
        </p:txBody>
      </p:sp>
    </p:spTree>
    <p:extLst>
      <p:ext uri="{BB962C8B-B14F-4D97-AF65-F5344CB8AC3E}">
        <p14:creationId xmlns:p14="http://schemas.microsoft.com/office/powerpoint/2010/main" val="3771489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The Effects of Deregulation</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p:txBody>
          <a:bodyPr>
            <a:normAutofit lnSpcReduction="10000"/>
          </a:bodyPr>
          <a:lstStyle/>
          <a:p>
            <a:r>
              <a:rPr lang="en-US" b="1" dirty="0"/>
              <a:t>Sarbanes-Oxley Act </a:t>
            </a:r>
            <a:r>
              <a:rPr lang="en-US" dirty="0"/>
              <a:t>- designed to increase confidence in financial information provided by public corporations to protect investors from accounting fraud.</a:t>
            </a:r>
          </a:p>
          <a:p>
            <a:endParaRPr lang="en-US" dirty="0"/>
          </a:p>
          <a:p>
            <a:r>
              <a:rPr lang="en-US" b="1" dirty="0"/>
              <a:t>Dodd-Frank Act </a:t>
            </a:r>
            <a:r>
              <a:rPr lang="en-US" dirty="0"/>
              <a:t>- “To promote the financial stability of the United States by improving accountability and transparency in the financial system, to end “too big to fail,” to protect the American taxpayer by ending bailouts, [and] to protect consumers from abusive financial services practices…”</a:t>
            </a:r>
          </a:p>
          <a:p>
            <a:endParaRPr lang="en-US" dirty="0"/>
          </a:p>
        </p:txBody>
      </p:sp>
    </p:spTree>
    <p:extLst>
      <p:ext uri="{BB962C8B-B14F-4D97-AF65-F5344CB8AC3E}">
        <p14:creationId xmlns:p14="http://schemas.microsoft.com/office/powerpoint/2010/main" val="3135794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E66C1A-6D18-C398-0D64-E43AA92C37F5}"/>
              </a:ext>
            </a:extLst>
          </p:cNvPr>
          <p:cNvSpPr>
            <a:spLocks noGrp="1"/>
          </p:cNvSpPr>
          <p:nvPr>
            <p:ph type="title"/>
          </p:nvPr>
        </p:nvSpPr>
        <p:spPr/>
        <p:txBody>
          <a:bodyPr>
            <a:normAutofit fontScale="90000"/>
          </a:bodyPr>
          <a:lstStyle/>
          <a:p>
            <a:r>
              <a:rPr lang="en-US" dirty="0"/>
              <a:t>Airline Deregulation</a:t>
            </a:r>
          </a:p>
        </p:txBody>
      </p:sp>
      <p:sp>
        <p:nvSpPr>
          <p:cNvPr id="7" name="Content Placeholder 6">
            <a:extLst>
              <a:ext uri="{FF2B5EF4-FFF2-40B4-BE49-F238E27FC236}">
                <a16:creationId xmlns:a16="http://schemas.microsoft.com/office/drawing/2014/main" id="{37DA702C-114F-920B-5A10-9B89EEBFA577}"/>
              </a:ext>
            </a:extLst>
          </p:cNvPr>
          <p:cNvSpPr>
            <a:spLocks noGrp="1"/>
          </p:cNvSpPr>
          <p:nvPr>
            <p:ph idx="1"/>
          </p:nvPr>
        </p:nvSpPr>
        <p:spPr>
          <a:xfrm>
            <a:off x="838200" y="955964"/>
            <a:ext cx="10515600" cy="5144390"/>
          </a:xfrm>
        </p:spPr>
        <p:txBody>
          <a:bodyPr>
            <a:normAutofit fontScale="92500" lnSpcReduction="10000"/>
          </a:bodyPr>
          <a:lstStyle/>
          <a:p>
            <a:r>
              <a:rPr lang="en-US" b="1" dirty="0"/>
              <a:t>1926</a:t>
            </a:r>
            <a:r>
              <a:rPr lang="en-US" dirty="0"/>
              <a:t> - 1st U.S. government regulation of airline industry, giving airlines permission to fly certain routes based on mail delivery needs.</a:t>
            </a:r>
          </a:p>
          <a:p>
            <a:r>
              <a:rPr lang="en-US" b="1" dirty="0"/>
              <a:t>1934</a:t>
            </a:r>
            <a:r>
              <a:rPr lang="en-US" dirty="0"/>
              <a:t> - Antitrust authorities charged the Postmaster General with colluding with the major airlines to monopolize the nation’s airways.</a:t>
            </a:r>
          </a:p>
          <a:p>
            <a:r>
              <a:rPr lang="en-US" b="1" dirty="0"/>
              <a:t>1938 </a:t>
            </a:r>
            <a:r>
              <a:rPr lang="en-US" dirty="0"/>
              <a:t>- U.S. government created the Civil Aeronautics Board (CAB) to regulate airfares and routes instead.</a:t>
            </a:r>
          </a:p>
          <a:p>
            <a:r>
              <a:rPr lang="en-US" b="1" dirty="0"/>
              <a:t>1978</a:t>
            </a:r>
            <a:r>
              <a:rPr lang="en-US" dirty="0"/>
              <a:t> - Airline Deregulation Act took the government out of the business of determining airfares and schedules.</a:t>
            </a:r>
          </a:p>
          <a:p>
            <a:r>
              <a:rPr lang="en-US" b="1" dirty="0"/>
              <a:t>Following 30 years</a:t>
            </a:r>
            <a:r>
              <a:rPr lang="en-US" dirty="0"/>
              <a:t>: greater competition from deregulation, reduced airfares, increased efficiency, offered more service, increased jobs.</a:t>
            </a:r>
          </a:p>
          <a:p>
            <a:pPr marL="0" indent="0">
              <a:buNone/>
            </a:pPr>
            <a:r>
              <a:rPr lang="en-US" u="sng" dirty="0"/>
              <a:t>Discussion questions</a:t>
            </a:r>
            <a:r>
              <a:rPr lang="en-US" dirty="0"/>
              <a:t>: Since deregulation, how has a string of mergers raised concerns over how competition might be compromised? Has it affected the consumer product and demand for it?</a:t>
            </a:r>
          </a:p>
          <a:p>
            <a:endParaRPr lang="en-US" dirty="0"/>
          </a:p>
        </p:txBody>
      </p:sp>
    </p:spTree>
    <p:extLst>
      <p:ext uri="{BB962C8B-B14F-4D97-AF65-F5344CB8AC3E}">
        <p14:creationId xmlns:p14="http://schemas.microsoft.com/office/powerpoint/2010/main" val="333049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pPr marL="0" marR="0" lvl="0" indent="0" rtl="0">
              <a:spcBef>
                <a:spcPts val="0"/>
              </a:spcBef>
            </a:pPr>
            <a:r>
              <a:rPr lang="en-US" dirty="0"/>
              <a:t>Taking Social Costs into Account: A Supply Shift</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a:xfrm>
            <a:off x="838200" y="4721172"/>
            <a:ext cx="10515600" cy="1274358"/>
          </a:xfrm>
        </p:spPr>
        <p:txBody>
          <a:bodyPr>
            <a:normAutofit fontScale="85000" lnSpcReduction="20000"/>
          </a:bodyPr>
          <a:lstStyle/>
          <a:p>
            <a:r>
              <a:rPr lang="en-US" dirty="0"/>
              <a:t>If the firm takes only its </a:t>
            </a:r>
            <a:r>
              <a:rPr lang="en-US" u="sng" dirty="0"/>
              <a:t>own costs of production</a:t>
            </a:r>
            <a:r>
              <a:rPr lang="en-US" dirty="0"/>
              <a:t> into account, then its supply curve will be </a:t>
            </a:r>
            <a:r>
              <a:rPr lang="en-US" dirty="0" err="1"/>
              <a:t>S</a:t>
            </a:r>
            <a:r>
              <a:rPr lang="en-US" baseline="-25000" dirty="0" err="1"/>
              <a:t>private</a:t>
            </a:r>
            <a:r>
              <a:rPr lang="en-US" dirty="0"/>
              <a:t>, and the market equilibrium will occur at E</a:t>
            </a:r>
            <a:r>
              <a:rPr lang="en-US" baseline="-25000" dirty="0"/>
              <a:t>0</a:t>
            </a:r>
            <a:r>
              <a:rPr lang="en-US" dirty="0"/>
              <a:t>. </a:t>
            </a:r>
          </a:p>
          <a:p>
            <a:r>
              <a:rPr lang="en-US" dirty="0"/>
              <a:t>Accounting for </a:t>
            </a:r>
            <a:r>
              <a:rPr lang="en-US" u="sng" dirty="0"/>
              <a:t>additional external costs</a:t>
            </a:r>
            <a:r>
              <a:rPr lang="en-US" dirty="0"/>
              <a:t> of $100 for every unit produced, the firm’s supply curve will be </a:t>
            </a:r>
            <a:r>
              <a:rPr lang="en-US" dirty="0" err="1"/>
              <a:t>S</a:t>
            </a:r>
            <a:r>
              <a:rPr lang="en-US" baseline="-25000" dirty="0" err="1"/>
              <a:t>social</a:t>
            </a:r>
            <a:r>
              <a:rPr lang="en-US" dirty="0"/>
              <a:t>. The new equilibrium will occur at E</a:t>
            </a:r>
            <a:r>
              <a:rPr lang="en-US" baseline="-25000" dirty="0"/>
              <a:t>1</a:t>
            </a:r>
            <a:r>
              <a:rPr lang="en-US" dirty="0"/>
              <a:t>.</a:t>
            </a:r>
          </a:p>
          <a:p>
            <a:endParaRPr lang="en-US" dirty="0"/>
          </a:p>
        </p:txBody>
      </p:sp>
      <p:pic>
        <p:nvPicPr>
          <p:cNvPr id="4" name="Picture 3" descr="This graph shows a market with downward-sloping demand curve, and two upward-sloping supply curves. One of the supply curves is to the right of the other. The one to the right is labeled the private supply curve, and the other is labeled the social supply curve. Two equilibrium points are illustrated. One occurs at the intersection of demand and private supply, a price of 650 dollars and 45,000 quantity. The other equilibrium occurs at the intersection of demand and social supply, a price of 700 dollars and 40,000 quantity.">
            <a:extLst>
              <a:ext uri="{FF2B5EF4-FFF2-40B4-BE49-F238E27FC236}">
                <a16:creationId xmlns:a16="http://schemas.microsoft.com/office/drawing/2014/main" id="{1F09B0F8-7735-93A5-9319-5629A957D371}"/>
              </a:ext>
            </a:extLst>
          </p:cNvPr>
          <p:cNvPicPr>
            <a:picLocks noChangeAspect="1"/>
          </p:cNvPicPr>
          <p:nvPr/>
        </p:nvPicPr>
        <p:blipFill>
          <a:blip r:embed="rId2"/>
          <a:stretch>
            <a:fillRect/>
          </a:stretch>
        </p:blipFill>
        <p:spPr>
          <a:xfrm>
            <a:off x="4329987" y="896112"/>
            <a:ext cx="3532026" cy="3685014"/>
          </a:xfrm>
          <a:prstGeom prst="rect">
            <a:avLst/>
          </a:prstGeom>
        </p:spPr>
      </p:pic>
    </p:spTree>
    <p:extLst>
      <p:ext uri="{BB962C8B-B14F-4D97-AF65-F5344CB8AC3E}">
        <p14:creationId xmlns:p14="http://schemas.microsoft.com/office/powerpoint/2010/main" val="226752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Externalities in health</a:t>
            </a:r>
            <a:endParaRPr lang="en-US" dirty="0"/>
          </a:p>
        </p:txBody>
      </p:sp>
      <p:sp>
        <p:nvSpPr>
          <p:cNvPr id="3" name="Content Placeholder 2"/>
          <p:cNvSpPr>
            <a:spLocks noGrp="1"/>
          </p:cNvSpPr>
          <p:nvPr>
            <p:ph idx="1"/>
          </p:nvPr>
        </p:nvSpPr>
        <p:spPr/>
        <p:txBody>
          <a:bodyPr/>
          <a:lstStyle/>
          <a:p>
            <a:r>
              <a:rPr lang="en-US" dirty="0" smtClean="0"/>
              <a:t>What are some positive externalities in health care?</a:t>
            </a:r>
          </a:p>
          <a:p>
            <a:endParaRPr lang="en-US" dirty="0"/>
          </a:p>
          <a:p>
            <a:endParaRPr lang="en-US" dirty="0" smtClean="0"/>
          </a:p>
          <a:p>
            <a:endParaRPr lang="en-US" dirty="0"/>
          </a:p>
          <a:p>
            <a:r>
              <a:rPr lang="en-US" dirty="0"/>
              <a:t>What are some </a:t>
            </a:r>
            <a:r>
              <a:rPr lang="en-US" dirty="0" smtClean="0"/>
              <a:t>negative externalities </a:t>
            </a:r>
            <a:r>
              <a:rPr lang="en-US" dirty="0"/>
              <a:t>in health care?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09707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Market Failure</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lstStyle/>
          <a:p>
            <a:r>
              <a:rPr lang="en-US" b="1" dirty="0"/>
              <a:t>Market failure </a:t>
            </a:r>
            <a:r>
              <a:rPr lang="en-US" dirty="0"/>
              <a:t>- when the market, on its own, does not allocate resources efficiently in a way that balances social costs and benefits; externalities are one example of a market failure.</a:t>
            </a:r>
          </a:p>
          <a:p>
            <a:endParaRPr lang="en-US" dirty="0"/>
          </a:p>
          <a:p>
            <a:r>
              <a:rPr lang="en-US" dirty="0"/>
              <a:t>If firms were required to pay the social costs of pollution, they would create less pollution but produce less of the product and charge a higher price.</a:t>
            </a:r>
          </a:p>
          <a:p>
            <a:endParaRPr lang="en-US" dirty="0"/>
          </a:p>
        </p:txBody>
      </p:sp>
    </p:spTree>
    <p:extLst>
      <p:ext uri="{BB962C8B-B14F-4D97-AF65-F5344CB8AC3E}">
        <p14:creationId xmlns:p14="http://schemas.microsoft.com/office/powerpoint/2010/main" val="182204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A31C5-1BB4-4AF6-941D-22FC77F901DA}"/>
              </a:ext>
            </a:extLst>
          </p:cNvPr>
          <p:cNvSpPr>
            <a:spLocks noGrp="1"/>
          </p:cNvSpPr>
          <p:nvPr>
            <p:ph type="title"/>
          </p:nvPr>
        </p:nvSpPr>
        <p:spPr/>
        <p:txBody>
          <a:bodyPr>
            <a:normAutofit fontScale="90000"/>
          </a:bodyPr>
          <a:lstStyle/>
          <a:p>
            <a:r>
              <a:rPr lang="en-US" dirty="0"/>
              <a:t>12.2 Command-and-Control Regulation</a:t>
            </a:r>
          </a:p>
        </p:txBody>
      </p:sp>
      <p:sp>
        <p:nvSpPr>
          <p:cNvPr id="7" name="Content Placeholder 6">
            <a:extLst>
              <a:ext uri="{FF2B5EF4-FFF2-40B4-BE49-F238E27FC236}">
                <a16:creationId xmlns:a16="http://schemas.microsoft.com/office/drawing/2014/main" id="{D851E8A5-7290-7CBC-E7F5-0F4D593F52C0}"/>
              </a:ext>
            </a:extLst>
          </p:cNvPr>
          <p:cNvSpPr>
            <a:spLocks noGrp="1"/>
          </p:cNvSpPr>
          <p:nvPr>
            <p:ph idx="1"/>
          </p:nvPr>
        </p:nvSpPr>
        <p:spPr/>
        <p:txBody>
          <a:bodyPr>
            <a:normAutofit lnSpcReduction="10000"/>
          </a:bodyPr>
          <a:lstStyle/>
          <a:p>
            <a:r>
              <a:rPr lang="en-US" b="1" dirty="0"/>
              <a:t>Command-and-control regulation </a:t>
            </a:r>
            <a:r>
              <a:rPr lang="en-US" dirty="0"/>
              <a:t>- laws that specify allowable quantities of pollution and that also may detail which pollution-control technologies one must use.</a:t>
            </a:r>
          </a:p>
          <a:p>
            <a:endParaRPr lang="en-US" dirty="0"/>
          </a:p>
          <a:p>
            <a:r>
              <a:rPr lang="en-US" dirty="0"/>
              <a:t>Requires that firms </a:t>
            </a:r>
            <a:r>
              <a:rPr lang="en-US" u="sng" dirty="0"/>
              <a:t>increase their costs</a:t>
            </a:r>
            <a:r>
              <a:rPr lang="en-US" dirty="0"/>
              <a:t> by installing </a:t>
            </a:r>
            <a:r>
              <a:rPr lang="en-US" u="sng" dirty="0"/>
              <a:t>anti-pollution equipment</a:t>
            </a:r>
            <a:r>
              <a:rPr lang="en-US" dirty="0"/>
              <a:t>.</a:t>
            </a:r>
          </a:p>
          <a:p>
            <a:endParaRPr lang="en-US" dirty="0"/>
          </a:p>
          <a:p>
            <a:r>
              <a:rPr lang="en-US" dirty="0"/>
              <a:t>Thus, firms are required to </a:t>
            </a:r>
            <a:r>
              <a:rPr lang="en-US" u="sng" dirty="0"/>
              <a:t>account for the social costs of pollution</a:t>
            </a:r>
            <a:r>
              <a:rPr lang="en-US" dirty="0"/>
              <a:t> in deciding how much </a:t>
            </a:r>
            <a:r>
              <a:rPr lang="en-US" i="1" dirty="0"/>
              <a:t>output</a:t>
            </a:r>
            <a:r>
              <a:rPr lang="en-US" dirty="0"/>
              <a:t> to produce.</a:t>
            </a:r>
          </a:p>
          <a:p>
            <a:endParaRPr lang="en-US" dirty="0"/>
          </a:p>
        </p:txBody>
      </p:sp>
    </p:spTree>
    <p:extLst>
      <p:ext uri="{BB962C8B-B14F-4D97-AF65-F5344CB8AC3E}">
        <p14:creationId xmlns:p14="http://schemas.microsoft.com/office/powerpoint/2010/main" val="4284676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28c171e5b1f655a64993bad87ea3a04c">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5aedbafebac83a9e304d02db7f2d6f6e"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1C678C-43BC-457A-95F6-7D1DC53BACB8}">
  <ds:schemaRefs>
    <ds:schemaRef ds:uri="http://schemas.microsoft.com/office/2006/documentManagement/types"/>
    <ds:schemaRef ds:uri="7f18ec10-a743-4c21-91d9-69d297feae2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ce5fba22-8df0-4e59-b0bb-9a52d7395907"/>
    <ds:schemaRef ds:uri="http://www.w3.org/XML/1998/namespace"/>
    <ds:schemaRef ds:uri="http://purl.org/dc/dcmitype/"/>
  </ds:schemaRefs>
</ds:datastoreItem>
</file>

<file path=customXml/itemProps2.xml><?xml version="1.0" encoding="utf-8"?>
<ds:datastoreItem xmlns:ds="http://schemas.openxmlformats.org/officeDocument/2006/customXml" ds:itemID="{2F0DD529-80A6-429F-8AEB-CBA1DF804F5E}">
  <ds:schemaRefs>
    <ds:schemaRef ds:uri="http://schemas.microsoft.com/sharepoint/v3/contenttype/forms"/>
  </ds:schemaRefs>
</ds:datastoreItem>
</file>

<file path=customXml/itemProps3.xml><?xml version="1.0" encoding="utf-8"?>
<ds:datastoreItem xmlns:ds="http://schemas.openxmlformats.org/officeDocument/2006/customXml" ds:itemID="{69A6D419-3F4B-428B-984D-21390795B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51865</TotalTime>
  <Words>3737</Words>
  <Application>Microsoft Office PowerPoint</Application>
  <PresentationFormat>Widescreen</PresentationFormat>
  <Paragraphs>341</Paragraphs>
  <Slides>56</Slides>
  <Notes>0</Notes>
  <HiddenSlides>21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HCMI 3243: Externalities</vt:lpstr>
      <vt:lpstr>Environmental Debate</vt:lpstr>
      <vt:lpstr>12.1 The Economics of Pollution</vt:lpstr>
      <vt:lpstr>Externalities</vt:lpstr>
      <vt:lpstr>Pollution as a Negative Externality</vt:lpstr>
      <vt:lpstr>Taking Social Costs into Account: A Supply Shift</vt:lpstr>
      <vt:lpstr>Externalities in health</vt:lpstr>
      <vt:lpstr>Market Failure</vt:lpstr>
      <vt:lpstr>12.2 Command-and-Control Regulation</vt:lpstr>
      <vt:lpstr>Difficulties with Command-and-Control Environmental Regulation</vt:lpstr>
      <vt:lpstr>12.3 Market-Oriented Environmental Tools</vt:lpstr>
      <vt:lpstr>A Pollution Charge Example</vt:lpstr>
      <vt:lpstr>Marketable Permits</vt:lpstr>
      <vt:lpstr>Better-Defined Property Rights</vt:lpstr>
      <vt:lpstr>12.4 The Benefits and Costs of U.S. Environmental Laws</vt:lpstr>
      <vt:lpstr>Marginal Benefits and Marginal Costs</vt:lpstr>
      <vt:lpstr>Marginal Costs and Marginal Benefits of Environmental Protection</vt:lpstr>
      <vt:lpstr>Marginal Costs and Marginal Benefits of Environmental Protection,  Continued</vt:lpstr>
      <vt:lpstr>Marginal Costs and Marginal Benefits of Environmental Protection,  Continued</vt:lpstr>
      <vt:lpstr>12.5 International Environmental Issues</vt:lpstr>
      <vt:lpstr>Fossil Fuels and Climate Change</vt:lpstr>
      <vt:lpstr>Details of an International System</vt:lpstr>
      <vt:lpstr>13.1 Investments in Innovation</vt:lpstr>
      <vt:lpstr>The Positive Externalities of New Technology</vt:lpstr>
      <vt:lpstr>Positive Externalities and Technology</vt:lpstr>
      <vt:lpstr>Positive Externalities and Technology, Continued</vt:lpstr>
      <vt:lpstr>Why Invest in Human Capital?</vt:lpstr>
      <vt:lpstr>Society Gains When People Learn</vt:lpstr>
      <vt:lpstr>Positive Externalities Response</vt:lpstr>
      <vt:lpstr>The Market for Flu Shots with Spillover Benefits (A Positive Externality)</vt:lpstr>
      <vt:lpstr>The Market for Flu Shots with Spillover Benefits (A Positive Externality),  Cont.</vt:lpstr>
      <vt:lpstr>13.2 How Governments Can Encourage Innovation</vt:lpstr>
      <vt:lpstr>Patents Filed and Granted, 1990–2020</vt:lpstr>
      <vt:lpstr>Government Spending on Research and Development</vt:lpstr>
      <vt:lpstr>Tax Breaks for Research and Development</vt:lpstr>
      <vt:lpstr>Cooperative Research</vt:lpstr>
      <vt:lpstr>13.3 Public Goods</vt:lpstr>
      <vt:lpstr>The Free Rider Problem of Public Goods</vt:lpstr>
      <vt:lpstr>The Role of Government in Paying for Public Goods</vt:lpstr>
      <vt:lpstr>Positive Externalities in Public Health Programs</vt:lpstr>
      <vt:lpstr>11.1 Corporate Mergers</vt:lpstr>
      <vt:lpstr>Number and Size of Mergers</vt:lpstr>
      <vt:lpstr>Regulations for Approving Mergers</vt:lpstr>
      <vt:lpstr>Measuring Degree of Monopoly Power - Old Way</vt:lpstr>
      <vt:lpstr>The Herfindahl-Hirshman Index</vt:lpstr>
      <vt:lpstr>Defining A Market in Current Times</vt:lpstr>
      <vt:lpstr>Measuring Degree of Monopoly Power - New Way</vt:lpstr>
      <vt:lpstr>11.2 Regulating Anticompetitive Behavior</vt:lpstr>
      <vt:lpstr>Types of Restrictive Practices</vt:lpstr>
      <vt:lpstr>11.3 Regulating Natural Monopolies</vt:lpstr>
      <vt:lpstr>Regulatory Choices in Dealing with Natural Monopoly</vt:lpstr>
      <vt:lpstr>Regulatory Choices in Dealing with Natural Monopoly</vt:lpstr>
      <vt:lpstr>Cost-Plus versus Price Cap Regulation</vt:lpstr>
      <vt:lpstr>11.4 The Great Deregulation Experiment</vt:lpstr>
      <vt:lpstr>The Effects of Deregulation</vt:lpstr>
      <vt:lpstr>Airline Deregulation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147</cp:revision>
  <dcterms:created xsi:type="dcterms:W3CDTF">2018-08-26T19:46:47Z</dcterms:created>
  <dcterms:modified xsi:type="dcterms:W3CDTF">2024-02-15T17:05:47Z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