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sldIdLst>
    <p:sldId id="256" r:id="rId5"/>
    <p:sldId id="273" r:id="rId6"/>
    <p:sldId id="257" r:id="rId7"/>
    <p:sldId id="259" r:id="rId8"/>
    <p:sldId id="261" r:id="rId9"/>
    <p:sldId id="262" r:id="rId10"/>
    <p:sldId id="264" r:id="rId11"/>
    <p:sldId id="263" r:id="rId12"/>
    <p:sldId id="265" r:id="rId13"/>
    <p:sldId id="260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5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4022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175D60-EF9F-4A47-A49B-5396FE52555C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053351-50FF-4FC9-AAD8-5F7C0C19B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983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624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300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574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951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384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371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660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753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081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380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528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49735-988B-45E5-827E-09C983918F5F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343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shane@uconn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560832" y="1195515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/>
              <a:t>HCMI </a:t>
            </a:r>
            <a:r>
              <a:rPr lang="en-US" dirty="0" smtClean="0"/>
              <a:t>3243: </a:t>
            </a:r>
            <a:r>
              <a:rPr lang="en-US" dirty="0" smtClean="0"/>
              <a:t>Econometrics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560832" y="3675190"/>
            <a:ext cx="9144000" cy="1655762"/>
          </a:xfrm>
        </p:spPr>
        <p:txBody>
          <a:bodyPr/>
          <a:lstStyle/>
          <a:p>
            <a:r>
              <a:rPr lang="en-US" dirty="0"/>
              <a:t>BUSN </a:t>
            </a:r>
            <a:r>
              <a:rPr lang="en-US" dirty="0" smtClean="0"/>
              <a:t>106: Tue/</a:t>
            </a:r>
            <a:r>
              <a:rPr lang="en-US" dirty="0" err="1" smtClean="0"/>
              <a:t>Thur</a:t>
            </a:r>
            <a:r>
              <a:rPr lang="en-US" dirty="0" smtClean="0"/>
              <a:t> </a:t>
            </a:r>
            <a:r>
              <a:rPr lang="en-US" dirty="0"/>
              <a:t>9</a:t>
            </a:r>
            <a:r>
              <a:rPr lang="en-US" dirty="0" smtClean="0"/>
              <a:t>:30 AM </a:t>
            </a:r>
            <a:r>
              <a:rPr lang="en-US" dirty="0"/>
              <a:t>– </a:t>
            </a:r>
            <a:r>
              <a:rPr lang="en-US" dirty="0" smtClean="0"/>
              <a:t>10:45 AM</a:t>
            </a:r>
            <a:endParaRPr lang="en-US" dirty="0"/>
          </a:p>
          <a:p>
            <a:r>
              <a:rPr lang="en-US" dirty="0"/>
              <a:t>Shane Murphy – </a:t>
            </a:r>
            <a:r>
              <a:rPr lang="en-US" dirty="0">
                <a:hlinkClick r:id="rId2"/>
              </a:rPr>
              <a:t>shane@uconn.edu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8537" y="871446"/>
            <a:ext cx="4093463" cy="546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512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illustration is (almost?) always graphica</a:t>
            </a:r>
            <a:r>
              <a:rPr lang="en-US" dirty="0"/>
              <a:t>l</a:t>
            </a:r>
          </a:p>
        </p:txBody>
      </p:sp>
      <p:pic>
        <p:nvPicPr>
          <p:cNvPr id="2050" name="Picture 2" descr="An external file that holds a picture, illustration, etc.&#10;Object name is nihms84841f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1825625"/>
            <a:ext cx="7143750" cy="48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818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9093"/>
            <a:ext cx="10515600" cy="1325563"/>
          </a:xfrm>
        </p:spPr>
        <p:txBody>
          <a:bodyPr/>
          <a:lstStyle/>
          <a:p>
            <a:r>
              <a:rPr lang="en-US" dirty="0" smtClean="0"/>
              <a:t>Let’s look at table 1: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05584"/>
            <a:ext cx="6739128" cy="5352415"/>
          </a:xfrm>
        </p:spPr>
        <p:txBody>
          <a:bodyPr/>
          <a:lstStyle/>
          <a:p>
            <a:r>
              <a:rPr lang="en-US" dirty="0" smtClean="0"/>
              <a:t>Main thing being shown is coefficients</a:t>
            </a:r>
          </a:p>
          <a:p>
            <a:pPr lvl="1"/>
            <a:r>
              <a:rPr lang="en-US" dirty="0" smtClean="0"/>
              <a:t>0.026, 0.024, 0.023m 0.019, …</a:t>
            </a:r>
          </a:p>
          <a:p>
            <a:r>
              <a:rPr lang="en-US" dirty="0" smtClean="0"/>
              <a:t>Number of observations</a:t>
            </a:r>
          </a:p>
          <a:p>
            <a:r>
              <a:rPr lang="en-US" dirty="0" smtClean="0"/>
              <a:t>Uncertainty</a:t>
            </a:r>
          </a:p>
          <a:p>
            <a:pPr lvl="1"/>
            <a:r>
              <a:rPr lang="en-US" dirty="0" smtClean="0"/>
              <a:t>Standard errors</a:t>
            </a:r>
          </a:p>
          <a:p>
            <a:r>
              <a:rPr lang="en-US" dirty="0" smtClean="0"/>
              <a:t>Note:</a:t>
            </a:r>
          </a:p>
          <a:p>
            <a:pPr lvl="1"/>
            <a:r>
              <a:rPr lang="en-US" dirty="0" smtClean="0"/>
              <a:t>Describes model, data</a:t>
            </a:r>
          </a:p>
          <a:p>
            <a:pPr lvl="2"/>
            <a:r>
              <a:rPr lang="en-US" dirty="0" smtClean="0"/>
              <a:t>Control variables, sample methodology</a:t>
            </a:r>
          </a:p>
          <a:p>
            <a:pPr lvl="2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9128" y="41911"/>
            <a:ext cx="5452872" cy="6816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327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variables in model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b="0" dirty="0" smtClean="0"/>
                  <a:t>   vs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 smtClean="0"/>
                  <a:t>Multiple regression or multivariate regression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b="0" dirty="0" smtClean="0"/>
                  <a:t> may be an additional factor to take into consideration when trying to understand the relationship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b="0" dirty="0" smtClean="0"/>
                  <a:t>and Y.</a:t>
                </a:r>
              </a:p>
              <a:p>
                <a:r>
                  <a:rPr lang="en-US" dirty="0" smtClean="0"/>
                  <a:t>Control variables in the height-income relationship included in the paper:</a:t>
                </a:r>
              </a:p>
              <a:p>
                <a:pPr lvl="1"/>
                <a:r>
                  <a:rPr lang="en-US" b="0" dirty="0" smtClean="0"/>
                  <a:t>Gender, ethnicity, age</a:t>
                </a:r>
              </a:p>
              <a:p>
                <a:pPr lvl="1"/>
                <a:r>
                  <a:rPr lang="en-US" dirty="0" smtClean="0"/>
                  <a:t>Others?</a:t>
                </a:r>
                <a:endParaRPr lang="en-US" b="0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2772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Uncertainty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 statistic is an estimate derived from data</a:t>
                </a:r>
              </a:p>
              <a:p>
                <a:pPr lvl="1"/>
                <a:r>
                  <a:rPr lang="en-US" dirty="0" smtClean="0"/>
                  <a:t>Average (mean, median, mode), correlation</a:t>
                </a:r>
              </a:p>
              <a:p>
                <a:pPr lvl="1"/>
                <a:r>
                  <a:rPr lang="en-US" dirty="0" smtClean="0"/>
                  <a:t>We may be interested in how applicable the estimate is to a different situation</a:t>
                </a:r>
              </a:p>
              <a:p>
                <a:pPr lvl="2"/>
                <a:r>
                  <a:rPr lang="en-US" dirty="0" smtClean="0"/>
                  <a:t>So we estimate uncertainty</a:t>
                </a:r>
              </a:p>
              <a:p>
                <a:pPr lvl="2"/>
                <a:r>
                  <a:rPr lang="en-US" dirty="0" smtClean="0"/>
                  <a:t>(Uncertainty is also a statistic, we’ll ignore this wrinkle)</a:t>
                </a:r>
              </a:p>
              <a:p>
                <a:pPr lvl="1"/>
                <a:r>
                  <a:rPr lang="en-US" dirty="0" smtClean="0"/>
                  <a:t>More data means less uncertainty</a:t>
                </a:r>
              </a:p>
              <a:p>
                <a:pPr lvl="1"/>
                <a:r>
                  <a:rPr lang="en-US" dirty="0" smtClean="0"/>
                  <a:t>More uniform population means less uncertainty estimated from sample</a:t>
                </a:r>
              </a:p>
              <a:p>
                <a:r>
                  <a:rPr lang="en-US" dirty="0" smtClean="0"/>
                  <a:t>Standard error</a:t>
                </a:r>
              </a:p>
              <a:p>
                <a:pPr lvl="1"/>
                <a:r>
                  <a:rPr lang="en-US" dirty="0" smtClean="0"/>
                  <a:t>Can be used to express confidence in estimated relationships,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2864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-1"/>
            <a:ext cx="4716787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3570" y="-1"/>
            <a:ext cx="418023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4467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919630"/>
            <a:ext cx="4428272" cy="48325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5129" y="1"/>
            <a:ext cx="58092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0030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811" y="861355"/>
            <a:ext cx="9297698" cy="519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7518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310" y="-48110"/>
            <a:ext cx="7735380" cy="695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4453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Case, Anne, and Christina </a:t>
            </a:r>
            <a:r>
              <a:rPr lang="en-US" dirty="0" err="1"/>
              <a:t>Paxson</a:t>
            </a:r>
            <a:r>
              <a:rPr lang="en-US" dirty="0"/>
              <a:t>. "Stature and status: Height, ability, and labor market outcomes." </a:t>
            </a:r>
            <a:r>
              <a:rPr lang="en-US" i="1" dirty="0"/>
              <a:t>Journal of political Economy</a:t>
            </a:r>
            <a:r>
              <a:rPr lang="en-US" dirty="0"/>
              <a:t> 116, no. 3 (2008): 499-532</a:t>
            </a:r>
            <a:r>
              <a:rPr lang="en-US" dirty="0" smtClean="0"/>
              <a:t>.</a:t>
            </a:r>
          </a:p>
          <a:p>
            <a:r>
              <a:rPr lang="en-US" dirty="0"/>
              <a:t>Angrist, Joshua, and William N. Evans. "Children and their parents' labor supply: Evidence from exogenous variation in family size." (1996).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490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Task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Subject this week is productivity – health and productivity – fertility relationships</a:t>
            </a:r>
          </a:p>
          <a:p>
            <a:r>
              <a:rPr lang="en-US" dirty="0" smtClean="0"/>
              <a:t>But the task is to understand how economic models are tested in academic papers</a:t>
            </a:r>
          </a:p>
          <a:p>
            <a:r>
              <a:rPr lang="en-US" dirty="0" smtClean="0"/>
              <a:t>Today we will try to understand the statistical output and how it is expressed in a paper</a:t>
            </a:r>
          </a:p>
          <a:p>
            <a:r>
              <a:rPr lang="en-US" dirty="0" smtClean="0"/>
              <a:t>Thursday we will use statistical software and data to replicate parts of an academic paper</a:t>
            </a:r>
          </a:p>
          <a:p>
            <a:pPr lvl="1"/>
            <a:r>
              <a:rPr lang="en-US" dirty="0" smtClean="0"/>
              <a:t>So Thursday bring your computers or sit next to someone </a:t>
            </a:r>
            <a:r>
              <a:rPr lang="en-US" smtClean="0"/>
              <a:t>with theirs!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490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Stature and status: Height, ability, and labor market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Income and height are positively correlated</a:t>
            </a:r>
          </a:p>
          <a:p>
            <a:pPr lvl="1"/>
            <a:r>
              <a:rPr lang="en-US" dirty="0" smtClean="0"/>
              <a:t>Height difference between men and women does not explain difference in incomes</a:t>
            </a:r>
          </a:p>
          <a:p>
            <a:r>
              <a:rPr lang="en-US" dirty="0" smtClean="0"/>
              <a:t>Height is a marker or </a:t>
            </a:r>
            <a:r>
              <a:rPr lang="en-US" b="1" dirty="0" smtClean="0"/>
              <a:t>proxy</a:t>
            </a:r>
            <a:r>
              <a:rPr lang="en-US" dirty="0" smtClean="0"/>
              <a:t> for other variables</a:t>
            </a:r>
          </a:p>
          <a:p>
            <a:pPr lvl="1"/>
            <a:r>
              <a:rPr lang="en-US" dirty="0" smtClean="0"/>
              <a:t>Height and cognitive ability are positively correlated</a:t>
            </a:r>
          </a:p>
          <a:p>
            <a:pPr lvl="1"/>
            <a:r>
              <a:rPr lang="en-US" dirty="0" smtClean="0"/>
              <a:t>Height and economic status of father are positively correlated</a:t>
            </a:r>
          </a:p>
          <a:p>
            <a:pPr lvl="1"/>
            <a:r>
              <a:rPr lang="en-US" dirty="0" smtClean="0"/>
              <a:t>Height and early growth spirt are positively effected</a:t>
            </a:r>
          </a:p>
          <a:p>
            <a:endParaRPr lang="en-US" dirty="0" smtClean="0"/>
          </a:p>
          <a:p>
            <a:r>
              <a:rPr lang="en-US" dirty="0" smtClean="0"/>
              <a:t>Conclusion/Discussion</a:t>
            </a:r>
            <a:endParaRPr lang="en-US" dirty="0"/>
          </a:p>
          <a:p>
            <a:pPr lvl="1"/>
            <a:r>
              <a:rPr lang="en-US" dirty="0" smtClean="0"/>
              <a:t>Health and nutrition interventions have the biggest impact in utero</a:t>
            </a:r>
            <a:endParaRPr lang="en-US" dirty="0"/>
          </a:p>
          <a:p>
            <a:pPr lvl="1"/>
            <a:r>
              <a:rPr lang="en-US" dirty="0" smtClean="0"/>
              <a:t>Policy relevance – growth hormones are not a solution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11078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result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both men and women, the relationship is striking: a one-inch increase in height is associated on average with a 1.4 percent to 2.9 percent increase in weekly earnings, and a 1.0 percent to 2.3 percent increase in average hourly earnings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Height </a:t>
            </a:r>
            <a:r>
              <a:rPr lang="en-US" dirty="0"/>
              <a:t>is associated positively with work hours, so that the height coefficient for weekly earnings is somewhat larger than that for average hourly earnings.</a:t>
            </a:r>
          </a:p>
        </p:txBody>
      </p:sp>
    </p:spTree>
    <p:extLst>
      <p:ext uri="{BB962C8B-B14F-4D97-AF65-F5344CB8AC3E}">
        <p14:creationId xmlns:p14="http://schemas.microsoft.com/office/powerpoint/2010/main" val="3106707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b="0" dirty="0" smtClean="0"/>
              </a:p>
              <a:p>
                <a:pPr lvl="1"/>
                <a:r>
                  <a:rPr lang="en-US" dirty="0" smtClean="0"/>
                  <a:t>Intercept, Coefficient (effect), error term</a:t>
                </a:r>
              </a:p>
              <a:p>
                <a:pPr lvl="1"/>
                <a:r>
                  <a:rPr lang="en-US" dirty="0" smtClean="0"/>
                  <a:t>Error term – uncertainty in model</a:t>
                </a:r>
              </a:p>
              <a:p>
                <a:pPr lvl="2"/>
                <a:r>
                  <a:rPr lang="en-US" dirty="0" smtClean="0"/>
                  <a:t>Missing variables</a:t>
                </a:r>
              </a:p>
              <a:p>
                <a:pPr lvl="1"/>
                <a:r>
                  <a:rPr lang="en-US" b="1" dirty="0" smtClean="0"/>
                  <a:t>A change of 1 in X is associated with a change in Y of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endParaRPr lang="en-US" b="1" dirty="0" smtClean="0"/>
              </a:p>
              <a:p>
                <a:endParaRPr lang="en-US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𝛽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f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What happens if we transform a variable?</a:t>
                </a:r>
              </a:p>
              <a:p>
                <a:pPr lvl="1"/>
                <a:r>
                  <a:rPr lang="en-US" dirty="0" smtClean="0"/>
                  <a:t>It depends, maybe we want to take the square root of X, maybe we want to change its units (from inches to meters), </a:t>
                </a:r>
                <a:r>
                  <a:rPr lang="en-US" dirty="0" err="1" smtClean="0"/>
                  <a:t>etc</a:t>
                </a:r>
                <a:endParaRPr lang="en-US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1181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Logarithms in models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922647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𝛽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dirty="0"/>
              </a:p>
              <a:p>
                <a:pPr lvl="1"/>
                <a:r>
                  <a:rPr lang="en-US" b="1" dirty="0" smtClean="0"/>
                  <a:t>A </a:t>
                </a:r>
                <a:r>
                  <a:rPr lang="en-US" b="1" dirty="0"/>
                  <a:t>change of </a:t>
                </a:r>
                <a:r>
                  <a:rPr lang="en-US" b="1" dirty="0" smtClean="0"/>
                  <a:t>1% </a:t>
                </a:r>
                <a:r>
                  <a:rPr lang="en-US" b="1" dirty="0"/>
                  <a:t>in X is associated with a change in Y of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endParaRPr lang="en-US" b="1" dirty="0" smtClean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ln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dirty="0"/>
              </a:p>
              <a:p>
                <a:pPr lvl="1"/>
                <a:r>
                  <a:rPr lang="en-US" b="1" dirty="0"/>
                  <a:t>A </a:t>
                </a:r>
                <a:r>
                  <a:rPr lang="en-US" b="1" dirty="0"/>
                  <a:t>change of </a:t>
                </a:r>
                <a:r>
                  <a:rPr lang="en-US" b="1" dirty="0" smtClean="0"/>
                  <a:t>1 </a:t>
                </a:r>
                <a:r>
                  <a:rPr lang="en-US" b="1" dirty="0"/>
                  <a:t>in X is associated with a change in Y of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𝜷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𝒑𝒆𝒓𝒄𝒆𝒏𝒕</m:t>
                    </m:r>
                  </m:oMath>
                </a14:m>
                <a:endParaRPr lang="en-US" b="1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ln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𝛽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dirty="0"/>
              </a:p>
              <a:p>
                <a:pPr lvl="1"/>
                <a:r>
                  <a:rPr lang="en-US" b="1" dirty="0" smtClean="0"/>
                  <a:t>A </a:t>
                </a:r>
                <a:r>
                  <a:rPr lang="en-US" b="1" dirty="0"/>
                  <a:t>change of </a:t>
                </a:r>
                <a:r>
                  <a:rPr lang="en-US" b="1" dirty="0"/>
                  <a:t>1% </a:t>
                </a:r>
                <a:r>
                  <a:rPr lang="en-US" b="1" dirty="0"/>
                  <a:t>in X is associated with a change in Y of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𝜷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𝒑𝒆𝒓𝒄𝒆𝒏𝒕</m:t>
                    </m:r>
                  </m:oMath>
                </a14:m>
                <a:endParaRPr lang="en-US" b="1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US" b="1" dirty="0" smtClean="0"/>
                  <a:t> is the elasticity between X and Y!</a:t>
                </a:r>
              </a:p>
              <a:p>
                <a:r>
                  <a:rPr lang="en-US" dirty="0" smtClean="0"/>
                  <a:t>What variables is percent change important?</a:t>
                </a: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922647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3856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Logarithms in models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922647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𝛽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dirty="0"/>
              </a:p>
              <a:p>
                <a:pPr lvl="1"/>
                <a:r>
                  <a:rPr lang="en-US" b="1" dirty="0" smtClean="0"/>
                  <a:t>A </a:t>
                </a:r>
                <a:r>
                  <a:rPr lang="en-US" b="1" dirty="0"/>
                  <a:t>change of </a:t>
                </a:r>
                <a:r>
                  <a:rPr lang="en-US" b="1" dirty="0" smtClean="0"/>
                  <a:t>1% </a:t>
                </a:r>
                <a:r>
                  <a:rPr lang="en-US" b="1" dirty="0"/>
                  <a:t>in X is associated with a change in Y of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endParaRPr lang="en-US" b="1" dirty="0" smtClean="0"/>
              </a:p>
              <a:p>
                <a:endParaRPr lang="en-US" b="0" dirty="0" smtClean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92264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0098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Logarithms in models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922647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𝛽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dirty="0"/>
              </a:p>
              <a:p>
                <a:pPr lvl="1"/>
                <a:r>
                  <a:rPr lang="en-US" b="1" dirty="0" smtClean="0"/>
                  <a:t>A </a:t>
                </a:r>
                <a:r>
                  <a:rPr lang="en-US" b="1" dirty="0"/>
                  <a:t>change of </a:t>
                </a:r>
                <a:r>
                  <a:rPr lang="en-US" b="1" dirty="0" smtClean="0"/>
                  <a:t>1% </a:t>
                </a:r>
                <a:r>
                  <a:rPr lang="en-US" b="1" dirty="0"/>
                  <a:t>in X is associated with a change in Y of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endParaRPr lang="en-US" b="1" dirty="0" smtClean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ln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dirty="0"/>
              </a:p>
              <a:p>
                <a:pPr lvl="1"/>
                <a:r>
                  <a:rPr lang="en-US" b="1" dirty="0"/>
                  <a:t>A </a:t>
                </a:r>
                <a:r>
                  <a:rPr lang="en-US" b="1" dirty="0"/>
                  <a:t>change of </a:t>
                </a:r>
                <a:r>
                  <a:rPr lang="en-US" b="1" dirty="0" smtClean="0"/>
                  <a:t>1 </a:t>
                </a:r>
                <a:r>
                  <a:rPr lang="en-US" b="1" dirty="0"/>
                  <a:t>in X is associated with a change in Y of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𝜷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𝒑𝒆𝒓𝒄𝒆𝒏𝒕</m:t>
                    </m:r>
                  </m:oMath>
                </a14:m>
                <a:endParaRPr lang="en-US" b="1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ln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𝛽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dirty="0"/>
              </a:p>
              <a:p>
                <a:pPr lvl="1"/>
                <a:r>
                  <a:rPr lang="en-US" b="1" dirty="0" smtClean="0"/>
                  <a:t>A </a:t>
                </a:r>
                <a:r>
                  <a:rPr lang="en-US" b="1" dirty="0"/>
                  <a:t>change of </a:t>
                </a:r>
                <a:r>
                  <a:rPr lang="en-US" b="1" dirty="0"/>
                  <a:t>1% </a:t>
                </a:r>
                <a:r>
                  <a:rPr lang="en-US" b="1" dirty="0"/>
                  <a:t>in X is associated with a change in Y of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𝜷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𝒑𝒆𝒓𝒄𝒆𝒏𝒕</m:t>
                    </m:r>
                  </m:oMath>
                </a14:m>
                <a:endParaRPr lang="en-US" b="1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US" b="1" dirty="0" smtClean="0"/>
                  <a:t> is the elasticity between X and Y!</a:t>
                </a:r>
              </a:p>
              <a:p>
                <a:r>
                  <a:rPr lang="en-US" dirty="0" smtClean="0"/>
                  <a:t>What variables is percent change important?</a:t>
                </a:r>
                <a:endParaRPr lang="en-US" dirty="0"/>
              </a:p>
              <a:p>
                <a:pPr lvl="1"/>
                <a:r>
                  <a:rPr lang="en-US" dirty="0" smtClean="0"/>
                  <a:t>Usually: Money (income, wealth), Long Distances</a:t>
                </a:r>
              </a:p>
              <a:p>
                <a:pPr lvl="1"/>
                <a:r>
                  <a:rPr lang="en-US" dirty="0" smtClean="0"/>
                  <a:t>Maybe: Weight, Height, </a:t>
                </a:r>
              </a:p>
              <a:p>
                <a:pPr lvl="1"/>
                <a:r>
                  <a:rPr lang="en-US" dirty="0" smtClean="0"/>
                  <a:t>Binary variables are handled differently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922647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52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result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both men and women, the relationship is striking: a one-inch increase in height is associated on average with a 1.4 percent to 2.9 percent increase in weekly earnings, and a 1.0 percent to 2.3 percent increase in average hourly earnings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Height </a:t>
            </a:r>
            <a:r>
              <a:rPr lang="en-US" dirty="0"/>
              <a:t>is associated positively with work hours, so that the height coefficient for weekly earnings is somewhat larger than that for average hourly earnings.</a:t>
            </a:r>
          </a:p>
        </p:txBody>
      </p:sp>
    </p:spTree>
    <p:extLst>
      <p:ext uri="{BB962C8B-B14F-4D97-AF65-F5344CB8AC3E}">
        <p14:creationId xmlns:p14="http://schemas.microsoft.com/office/powerpoint/2010/main" val="19201792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f18ec10-a743-4c21-91d9-69d297feae2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7DDB884101BF43AD36487F06175C6C" ma:contentTypeVersion="18" ma:contentTypeDescription="Create a new document." ma:contentTypeScope="" ma:versionID="28c171e5b1f655a64993bad87ea3a04c">
  <xsd:schema xmlns:xsd="http://www.w3.org/2001/XMLSchema" xmlns:xs="http://www.w3.org/2001/XMLSchema" xmlns:p="http://schemas.microsoft.com/office/2006/metadata/properties" xmlns:ns3="7f18ec10-a743-4c21-91d9-69d297feae23" xmlns:ns4="ce5fba22-8df0-4e59-b0bb-9a52d7395907" targetNamespace="http://schemas.microsoft.com/office/2006/metadata/properties" ma:root="true" ma:fieldsID="5aedbafebac83a9e304d02db7f2d6f6e" ns3:_="" ns4:_="">
    <xsd:import namespace="7f18ec10-a743-4c21-91d9-69d297feae23"/>
    <xsd:import namespace="ce5fba22-8df0-4e59-b0bb-9a52d739590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MediaServiceSearchProperties" minOccurs="0"/>
                <xsd:element ref="ns3:_activity" minOccurs="0"/>
                <xsd:element ref="ns3:MediaServiceObjectDetectorVersion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18ec10-a743-4c21-91d9-69d297feae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23" nillable="true" ma:displayName="_activity" ma:hidden="true" ma:internalName="_activity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5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5fba22-8df0-4e59-b0bb-9a52d739590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F0DD529-80A6-429F-8AEB-CBA1DF804F5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A1C678C-43BC-457A-95F6-7D1DC53BACB8}">
  <ds:schemaRefs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dcmitype/"/>
    <ds:schemaRef ds:uri="7f18ec10-a743-4c21-91d9-69d297feae23"/>
    <ds:schemaRef ds:uri="http://schemas.microsoft.com/office/infopath/2007/PartnerControls"/>
    <ds:schemaRef ds:uri="http://schemas.openxmlformats.org/package/2006/metadata/core-properties"/>
    <ds:schemaRef ds:uri="ce5fba22-8df0-4e59-b0bb-9a52d7395907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9A6D419-3F4B-428B-984D-21390795B3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f18ec10-a743-4c21-91d9-69d297feae23"/>
    <ds:schemaRef ds:uri="ce5fba22-8df0-4e59-b0bb-9a52d73959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52038</TotalTime>
  <Words>970</Words>
  <Application>Microsoft Office PowerPoint</Application>
  <PresentationFormat>Widescreen</PresentationFormat>
  <Paragraphs>90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Office Theme</vt:lpstr>
      <vt:lpstr>HCMI 3243: Econometrics</vt:lpstr>
      <vt:lpstr>Today’s Task</vt:lpstr>
      <vt:lpstr>Stature and status: Height, ability, and labor market outcomes</vt:lpstr>
      <vt:lpstr>Key result</vt:lpstr>
      <vt:lpstr>Models</vt:lpstr>
      <vt:lpstr>Logarithms in models</vt:lpstr>
      <vt:lpstr>Logarithms in models</vt:lpstr>
      <vt:lpstr>Logarithms in models</vt:lpstr>
      <vt:lpstr>Key result</vt:lpstr>
      <vt:lpstr>Best illustration is (almost?) always graphical</vt:lpstr>
      <vt:lpstr>Let’s look at table 1:</vt:lpstr>
      <vt:lpstr>Control variables in model</vt:lpstr>
      <vt:lpstr>Uncertainty</vt:lpstr>
      <vt:lpstr>PowerPoint Presentation</vt:lpstr>
      <vt:lpstr>PowerPoint Presentation</vt:lpstr>
      <vt:lpstr>PowerPoint Presentation</vt:lpstr>
      <vt:lpstr>PowerPoint Presentation</vt:lpstr>
      <vt:lpstr>Sources</vt:lpstr>
    </vt:vector>
  </TitlesOfParts>
  <Company>D10222WCAH07IT1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HCMI 4225: Health and Social Insurance</dc:title>
  <dc:creator>Shane Murphy</dc:creator>
  <cp:lastModifiedBy>Shane Murphy</cp:lastModifiedBy>
  <cp:revision>154</cp:revision>
  <dcterms:created xsi:type="dcterms:W3CDTF">2018-08-26T19:46:47Z</dcterms:created>
  <dcterms:modified xsi:type="dcterms:W3CDTF">2024-02-20T17:07:59Z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0x010100ED7DDB884101BF43AD36487F06175C6C</vt:lpwstr>
  </property>
</Properties>
</file>