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8"/>
  </p:notesMasterIdLst>
  <p:sldIdLst>
    <p:sldId id="256" r:id="rId2"/>
    <p:sldId id="282" r:id="rId3"/>
    <p:sldId id="283" r:id="rId4"/>
    <p:sldId id="275" r:id="rId5"/>
    <p:sldId id="273" r:id="rId6"/>
    <p:sldId id="284" r:id="rId7"/>
    <p:sldId id="274" r:id="rId8"/>
    <p:sldId id="257" r:id="rId9"/>
    <p:sldId id="262" r:id="rId10"/>
    <p:sldId id="277" r:id="rId11"/>
    <p:sldId id="278" r:id="rId12"/>
    <p:sldId id="258" r:id="rId13"/>
    <p:sldId id="259" r:id="rId14"/>
    <p:sldId id="269" r:id="rId15"/>
    <p:sldId id="271" r:id="rId16"/>
    <p:sldId id="264" r:id="rId17"/>
    <p:sldId id="260" r:id="rId18"/>
    <p:sldId id="268" r:id="rId19"/>
    <p:sldId id="270" r:id="rId20"/>
    <p:sldId id="266" r:id="rId21"/>
    <p:sldId id="265" r:id="rId22"/>
    <p:sldId id="261" r:id="rId23"/>
    <p:sldId id="263" r:id="rId24"/>
    <p:sldId id="267" r:id="rId25"/>
    <p:sldId id="285" r:id="rId26"/>
    <p:sldId id="279" r:id="rId27"/>
    <p:sldId id="280" r:id="rId28"/>
    <p:sldId id="272" r:id="rId29"/>
    <p:sldId id="286" r:id="rId30"/>
    <p:sldId id="287" r:id="rId31"/>
    <p:sldId id="320" r:id="rId32"/>
    <p:sldId id="288" r:id="rId33"/>
    <p:sldId id="289" r:id="rId34"/>
    <p:sldId id="300" r:id="rId35"/>
    <p:sldId id="301" r:id="rId36"/>
    <p:sldId id="302" r:id="rId37"/>
    <p:sldId id="303" r:id="rId38"/>
    <p:sldId id="304" r:id="rId39"/>
    <p:sldId id="305" r:id="rId40"/>
    <p:sldId id="306" r:id="rId41"/>
    <p:sldId id="307" r:id="rId42"/>
    <p:sldId id="308" r:id="rId43"/>
    <p:sldId id="309" r:id="rId44"/>
    <p:sldId id="310" r:id="rId45"/>
    <p:sldId id="311" r:id="rId46"/>
    <p:sldId id="312" r:id="rId47"/>
    <p:sldId id="313" r:id="rId48"/>
    <p:sldId id="314" r:id="rId49"/>
    <p:sldId id="315" r:id="rId50"/>
    <p:sldId id="316" r:id="rId51"/>
    <p:sldId id="317" r:id="rId52"/>
    <p:sldId id="318" r:id="rId53"/>
    <p:sldId id="332" r:id="rId54"/>
    <p:sldId id="333" r:id="rId55"/>
    <p:sldId id="334" r:id="rId56"/>
    <p:sldId id="321" r:id="rId57"/>
    <p:sldId id="322" r:id="rId58"/>
    <p:sldId id="323" r:id="rId59"/>
    <p:sldId id="324" r:id="rId60"/>
    <p:sldId id="325" r:id="rId61"/>
    <p:sldId id="326" r:id="rId62"/>
    <p:sldId id="327" r:id="rId63"/>
    <p:sldId id="328" r:id="rId64"/>
    <p:sldId id="329" r:id="rId65"/>
    <p:sldId id="330" r:id="rId66"/>
    <p:sldId id="319" r:id="rId6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4" autoAdjust="0"/>
    <p:restoredTop sz="72482" autoAdjust="0"/>
  </p:normalViewPr>
  <p:slideViewPr>
    <p:cSldViewPr snapToGrid="0">
      <p:cViewPr varScale="1">
        <p:scale>
          <a:sx n="80" d="100"/>
          <a:sy n="80" d="100"/>
        </p:scale>
        <p:origin x="1170" y="90"/>
      </p:cViewPr>
      <p:guideLst/>
    </p:cSldViewPr>
  </p:slideViewPr>
  <p:notesTextViewPr>
    <p:cViewPr>
      <p:scale>
        <a:sx n="1" d="1"/>
        <a:sy n="1" d="1"/>
      </p:scale>
      <p:origin x="0" y="0"/>
    </p:cViewPr>
  </p:notesTextViewPr>
  <p:notesViewPr>
    <p:cSldViewPr snapToGrid="0">
      <p:cViewPr varScale="1">
        <p:scale>
          <a:sx n="96" d="100"/>
          <a:sy n="96" d="100"/>
        </p:scale>
        <p:origin x="4022" y="6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175D60-EF9F-4A47-A49B-5396FE52555C}" type="datetimeFigureOut">
              <a:rPr lang="en-US" smtClean="0"/>
              <a:t>2/8/2024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053351-50FF-4FC9-AAD8-5F7C0C19B1C5}" type="slidenum">
              <a:rPr lang="en-US" smtClean="0"/>
              <a:t>‹#›</a:t>
            </a:fld>
            <a:endParaRPr lang="en-US"/>
          </a:p>
        </p:txBody>
      </p:sp>
    </p:spTree>
    <p:extLst>
      <p:ext uri="{BB962C8B-B14F-4D97-AF65-F5344CB8AC3E}">
        <p14:creationId xmlns:p14="http://schemas.microsoft.com/office/powerpoint/2010/main" val="23589836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pbs.org/wgbh/frontline/film/obamasdeal/"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www.youtube.com/watch?v=w_Q_x3BaY6U&amp;t=41s"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youtube.com/watch?v=KoTOzNRw8bg"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hlinkClick r:id="rId3"/>
              </a:rPr>
              <a:t>https://www.pbs.org/wgbh/frontline/film/obamasdeal/</a:t>
            </a:r>
            <a:endParaRPr lang="en-US" dirty="0" smtClean="0">
              <a:hlinkClick r:id="rId4"/>
            </a:endParaRPr>
          </a:p>
          <a:p>
            <a:r>
              <a:rPr lang="en-US" dirty="0" smtClean="0">
                <a:hlinkClick r:id="rId4"/>
              </a:rPr>
              <a:t>https://www.youtube.com/watch?v=w_Q_x3BaY6U&amp;t=41s</a:t>
            </a:r>
            <a:endParaRPr lang="en-US" dirty="0"/>
          </a:p>
        </p:txBody>
      </p:sp>
      <p:sp>
        <p:nvSpPr>
          <p:cNvPr id="4" name="Slide Number Placeholder 3"/>
          <p:cNvSpPr>
            <a:spLocks noGrp="1"/>
          </p:cNvSpPr>
          <p:nvPr>
            <p:ph type="sldNum" sz="quarter" idx="10"/>
          </p:nvPr>
        </p:nvSpPr>
        <p:spPr/>
        <p:txBody>
          <a:bodyPr/>
          <a:lstStyle/>
          <a:p>
            <a:fld id="{54053351-50FF-4FC9-AAD8-5F7C0C19B1C5}" type="slidenum">
              <a:rPr lang="en-US" smtClean="0"/>
              <a:t>4</a:t>
            </a:fld>
            <a:endParaRPr lang="en-US"/>
          </a:p>
        </p:txBody>
      </p:sp>
    </p:spTree>
    <p:extLst>
      <p:ext uri="{BB962C8B-B14F-4D97-AF65-F5344CB8AC3E}">
        <p14:creationId xmlns:p14="http://schemas.microsoft.com/office/powerpoint/2010/main" val="17371443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hlinkClick r:id="rId3"/>
              </a:rPr>
              <a:t>https://www.youtube.com/watch?v=KoTOzNRw8bg</a:t>
            </a:r>
            <a:endParaRPr lang="en-US" dirty="0"/>
          </a:p>
        </p:txBody>
      </p:sp>
      <p:sp>
        <p:nvSpPr>
          <p:cNvPr id="4" name="Slide Number Placeholder 3"/>
          <p:cNvSpPr>
            <a:spLocks noGrp="1"/>
          </p:cNvSpPr>
          <p:nvPr>
            <p:ph type="sldNum" sz="quarter" idx="10"/>
          </p:nvPr>
        </p:nvSpPr>
        <p:spPr/>
        <p:txBody>
          <a:bodyPr/>
          <a:lstStyle/>
          <a:p>
            <a:fld id="{54053351-50FF-4FC9-AAD8-5F7C0C19B1C5}" type="slidenum">
              <a:rPr lang="en-US" smtClean="0"/>
              <a:t>6</a:t>
            </a:fld>
            <a:endParaRPr lang="en-US"/>
          </a:p>
        </p:txBody>
      </p:sp>
    </p:spTree>
    <p:extLst>
      <p:ext uri="{BB962C8B-B14F-4D97-AF65-F5344CB8AC3E}">
        <p14:creationId xmlns:p14="http://schemas.microsoft.com/office/powerpoint/2010/main" val="30020378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historic three days of oral arguments back in March of 2012 over President Obama's major domestic achievement this this law the Affordable Care Act that was signed in March of 2010 so they </a:t>
            </a:r>
            <a:r>
              <a:rPr lang="en-US" dirty="0" err="1" smtClean="0"/>
              <a:t>they</a:t>
            </a:r>
            <a:r>
              <a:rPr lang="en-US" dirty="0" smtClean="0"/>
              <a:t> have these arguments they go into their private conference and the initial vote led by the chief is five to four to strike down what we've all called the individual mandate and that was the requirement that everyone buy health insurance so that the </a:t>
            </a:r>
            <a:r>
              <a:rPr lang="en-US" dirty="0" err="1" smtClean="0"/>
              <a:t>the</a:t>
            </a:r>
            <a:r>
              <a:rPr lang="en-US" dirty="0" smtClean="0"/>
              <a:t> health insurance structure is supported by people who are healthy not just people who are ill you know it's the </a:t>
            </a:r>
            <a:r>
              <a:rPr lang="en-US" dirty="0" err="1" smtClean="0"/>
              <a:t>the</a:t>
            </a:r>
            <a:r>
              <a:rPr lang="en-US" dirty="0" smtClean="0"/>
              <a:t> idea that this cost should be borne by everyone and the </a:t>
            </a:r>
            <a:r>
              <a:rPr lang="en-US" dirty="0" err="1" smtClean="0"/>
              <a:t>the</a:t>
            </a:r>
            <a:r>
              <a:rPr lang="en-US" dirty="0" smtClean="0"/>
              <a:t> law established the new marketplaces and had many </a:t>
            </a:r>
            <a:r>
              <a:rPr lang="en-US" dirty="0" err="1" smtClean="0"/>
              <a:t>many</a:t>
            </a:r>
            <a:r>
              <a:rPr lang="en-US" dirty="0" smtClean="0"/>
              <a:t> other provisions another provision was the Medicaid expansion for people near the poverty line so there are two major planks of this thing and they vote 5-2 for that Congress lacked the power under its Commerce Clause power to </a:t>
            </a:r>
            <a:r>
              <a:rPr lang="en-US" dirty="0" err="1" smtClean="0"/>
              <a:t>to</a:t>
            </a:r>
            <a:r>
              <a:rPr lang="en-US" dirty="0" smtClean="0"/>
              <a:t> demand this individual insurance requirement and that's where everybody was paying attention all the attention at the time was on and there were the five conservatives led by the chief voted to strike it down and the four liberals said no but meanwhile they also took a vote on the Medicaid expansion and they voted to uphold it and the chief was with them to uphold it they don't vote in any way on this taxing power issue which again becomes relative becomes relevant in the very end because that's what the chief hangs on the question coming out of the conference </a:t>
            </a:r>
            <a:r>
              <a:rPr lang="en-US" dirty="0" err="1" smtClean="0"/>
              <a:t>conference</a:t>
            </a:r>
            <a:r>
              <a:rPr lang="en-US" dirty="0" smtClean="0"/>
              <a:t> as they call their private sessions is what's going to fall with the individual mandate because all these different parts were intertwined and Justice Kennedy who's normally in the middle on these things was adamant that the whole law had to fall this major you know nearly a thousand page law that had all sorts of other provisions that were popular with people would have to would have to be overturned because of how intertwined it was and Congress had not written in any kind of so-called severability clause and the Chief Justice starts having second thoughts about that the consequences of that and you remember this was an election year there's so much pressure on the court and there's a presumption among some commentators that the Republican controlled Supreme Court is going to invalidate the signature domestic achievement of President Barack Obama and the chief the chief is trying to figure out a middle ground on this and he's not getting any cooperation or assistance or you know help it all from Anthony Kennedy who he usually deals with who he was usually dealing with any kind of compromise meanwhile over to the far right our justices Alito Scalia and Clarence Thomas and they're </a:t>
            </a:r>
            <a:r>
              <a:rPr lang="en-US" dirty="0" err="1" smtClean="0"/>
              <a:t>they're</a:t>
            </a:r>
            <a:r>
              <a:rPr lang="en-US" dirty="0" smtClean="0"/>
              <a:t> not going to play they're not in play at all on the far left Justice Ginsburg and justice Sotomayor are not going to be in play either and they </a:t>
            </a:r>
            <a:r>
              <a:rPr lang="en-US" dirty="0" err="1" smtClean="0"/>
              <a:t>they</a:t>
            </a:r>
            <a:r>
              <a:rPr lang="en-US" dirty="0" smtClean="0"/>
              <a:t> are traditionally the ones who are always over to the far left and not working with the chief that much but justices Kagan and Breyer on the left but open to trying to take down the temperature try to find some compromise with the chief begin to work with him after he decides that he can find legitimate grounds for the individual mandate to be upheld on taxing power and what makes the conservative so angry is first of all even though the taxing power was completely briefed by the Obama administration it was even subject to arguments it was never voted on in conference they </a:t>
            </a:r>
            <a:r>
              <a:rPr lang="en-US" dirty="0" err="1" smtClean="0"/>
              <a:t>they</a:t>
            </a:r>
            <a:r>
              <a:rPr lang="en-US" dirty="0" smtClean="0"/>
              <a:t> never took an up or down vote on that so they were they felt you know in Scalia's word that it was you know fly-by-night briefing that was just was not a fair </a:t>
            </a:r>
            <a:r>
              <a:rPr lang="en-US" dirty="0" err="1" smtClean="0"/>
              <a:t>fair</a:t>
            </a:r>
            <a:r>
              <a:rPr lang="en-US" dirty="0" smtClean="0"/>
              <a:t> thing to suddenly turn to and the </a:t>
            </a:r>
            <a:r>
              <a:rPr lang="en-US" dirty="0" err="1" smtClean="0"/>
              <a:t>the</a:t>
            </a:r>
            <a:r>
              <a:rPr lang="en-US" dirty="0" smtClean="0"/>
              <a:t> liberal justices our want </a:t>
            </a:r>
            <a:r>
              <a:rPr lang="en-US" dirty="0" err="1" smtClean="0"/>
              <a:t>want</a:t>
            </a:r>
            <a:r>
              <a:rPr lang="en-US" dirty="0" smtClean="0"/>
              <a:t> this to unfold this way but they're also worried that the chief is going to you know possibly shift back again because you know they're </a:t>
            </a:r>
            <a:r>
              <a:rPr lang="en-US" dirty="0" err="1" smtClean="0"/>
              <a:t>they're</a:t>
            </a:r>
            <a:r>
              <a:rPr lang="en-US" dirty="0" smtClean="0"/>
              <a:t> feeling their original feeling coming out of that conference was complete de moron </a:t>
            </a:r>
            <a:r>
              <a:rPr lang="en-US" dirty="0" err="1" smtClean="0"/>
              <a:t>demoralisation</a:t>
            </a:r>
            <a:r>
              <a:rPr lang="en-US" dirty="0" smtClean="0"/>
              <a:t> because they're thinking it's </a:t>
            </a:r>
            <a:r>
              <a:rPr lang="en-US" dirty="0" err="1" smtClean="0"/>
              <a:t>gonna</a:t>
            </a:r>
            <a:r>
              <a:rPr lang="en-US" dirty="0" smtClean="0"/>
              <a:t> be five to four this big law is </a:t>
            </a:r>
            <a:r>
              <a:rPr lang="en-US" dirty="0" err="1" smtClean="0"/>
              <a:t>gonna</a:t>
            </a:r>
            <a:r>
              <a:rPr lang="en-US" dirty="0" smtClean="0"/>
              <a:t> go down and there's nothing we can do about it but all of a sudden the Chiefs show some flexibility but at the same time that he decides to find grounds to pull the mandate he decides that the Medicaid expansion should be killed and this is again and what didn't get a lot of attention at the time but this was really important for millions of Americans near the poverty line but the problem with it as the chief then decided was that the way Congress had written the expansion law it was it was essentially coercing the states into doing this program Medicaid is almost entirely funded by the federal government but it with that comes a lot of strings and the federal government was Congress said in the Medicaid expansion if you're if you don't expand the clientele the reach of the Medicaid all of your Medicaid funding is going to disappear and as the chief ends up writing this was essentially like holding a gun to the head of the state's the justices Breyer and Kagan decide to change their votes and go with the chief on that to show a certain amount of cooperation and feeling that the chief himself was making this big compromise that was going to get lots of criticism among his conservative brethren which it did so as a show of cooperation and sort of moving toward him that's why they changed their votes but they also figured that this was essentially free money for the state's weren't all the states going to adopt the expansion but lo and behold so many Republican governors did not want anything to do with the Obama expansion there and said no it that that has changed over the years but that turned out to be a bit of a surprise to the justices I'm left ok so I'm </a:t>
            </a:r>
            <a:r>
              <a:rPr lang="en-US" dirty="0" err="1" smtClean="0"/>
              <a:t>gonna</a:t>
            </a:r>
            <a:r>
              <a:rPr lang="en-US" dirty="0" smtClean="0"/>
              <a:t> make a strong statement just for the sake of it I'd like your reaction yeah John Roberts gets huge credit for this decision yes his hero is John Marshall Chief Justice John Marshall who he admires for committing acts of judicial jujitsu engaging in judicial statesmanship avoiding battles in the short term in order to shore up the courts power in the long term and by visibly struggling with the most polarized question of his age by pulling the court back from the point of really narrowing federal power in the most significant way since the New Deal he preserved the courts bipartisan legitimacy and proved that he meant when he said when he cared said that he would put legitimacy above politics discuss that's right no I think he should he people come up to him still and thank him and that decision has again you know going with that part of the decision that decision has really held in people's minds to define John Roberts as a moderate it's a one-of-a-kind decision but it was a hugely important decision and Charles freed a Reagan Solicitor General who succeeded Rex Lee who was seen as much more ideological actually gives him credit to says look it wasn't pretty the </a:t>
            </a:r>
            <a:r>
              <a:rPr lang="en-US" dirty="0" err="1" smtClean="0"/>
              <a:t>the</a:t>
            </a:r>
            <a:r>
              <a:rPr lang="en-US" dirty="0" smtClean="0"/>
              <a:t> ruling was shot through with uh with all sorts of problems people could rightly complain about the taxing rationale because it wasn't consistent with other parts of the ruling but it </a:t>
            </a:r>
            <a:r>
              <a:rPr lang="en-US" dirty="0" err="1" smtClean="0"/>
              <a:t>it</a:t>
            </a:r>
            <a:r>
              <a:rPr lang="en-US" dirty="0" smtClean="0"/>
              <a:t> got the job done it got the job done so I would say that yes this was an important ruling that he did and that the </a:t>
            </a:r>
            <a:r>
              <a:rPr lang="en-US" dirty="0" err="1" smtClean="0"/>
              <a:t>the</a:t>
            </a:r>
            <a:r>
              <a:rPr lang="en-US" dirty="0" smtClean="0"/>
              <a:t> grief he has gotten and continues to get from conservatives and </a:t>
            </a:r>
            <a:r>
              <a:rPr lang="en-US" dirty="0" err="1" smtClean="0"/>
              <a:t>and</a:t>
            </a:r>
            <a:r>
              <a:rPr lang="en-US" dirty="0" smtClean="0"/>
              <a:t> got at the time from then businessman Donald Trump and continues to get from President Donald Trump probably for the country was worth it but inside the way he went about it I think it still puzzles and confuses his colleagues but your point is well-taken for the country it's it made a big difference in people's lives and it still does and </a:t>
            </a:r>
            <a:r>
              <a:rPr lang="en-US" dirty="0" err="1" smtClean="0"/>
              <a:t>and</a:t>
            </a:r>
            <a:r>
              <a:rPr lang="en-US" dirty="0" smtClean="0"/>
              <a:t> the </a:t>
            </a:r>
            <a:r>
              <a:rPr lang="en-US" dirty="0" err="1" smtClean="0"/>
              <a:t>the</a:t>
            </a:r>
            <a:r>
              <a:rPr lang="en-US" dirty="0" smtClean="0"/>
              <a:t> Affordable Care Act is coming back to the court and I cannot imagine that John Roberts would now suddenly want to do what a judge down in Texas did invalidates the whole thing all over again</a:t>
            </a:r>
            <a:endParaRPr lang="en-US" dirty="0"/>
          </a:p>
        </p:txBody>
      </p:sp>
      <p:sp>
        <p:nvSpPr>
          <p:cNvPr id="4" name="Slide Number Placeholder 3"/>
          <p:cNvSpPr>
            <a:spLocks noGrp="1"/>
          </p:cNvSpPr>
          <p:nvPr>
            <p:ph type="sldNum" sz="quarter" idx="10"/>
          </p:nvPr>
        </p:nvSpPr>
        <p:spPr/>
        <p:txBody>
          <a:bodyPr/>
          <a:lstStyle/>
          <a:p>
            <a:fld id="{54053351-50FF-4FC9-AAD8-5F7C0C19B1C5}" type="slidenum">
              <a:rPr lang="en-US" smtClean="0"/>
              <a:t>12</a:t>
            </a:fld>
            <a:endParaRPr lang="en-US"/>
          </a:p>
        </p:txBody>
      </p:sp>
    </p:spTree>
    <p:extLst>
      <p:ext uri="{BB962C8B-B14F-4D97-AF65-F5344CB8AC3E}">
        <p14:creationId xmlns:p14="http://schemas.microsoft.com/office/powerpoint/2010/main" val="39528007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053351-50FF-4FC9-AAD8-5F7C0C19B1C5}" type="slidenum">
              <a:rPr lang="en-US" smtClean="0"/>
              <a:t>31</a:t>
            </a:fld>
            <a:endParaRPr lang="en-US"/>
          </a:p>
        </p:txBody>
      </p:sp>
    </p:spTree>
    <p:extLst>
      <p:ext uri="{BB962C8B-B14F-4D97-AF65-F5344CB8AC3E}">
        <p14:creationId xmlns:p14="http://schemas.microsoft.com/office/powerpoint/2010/main" val="3300742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053351-50FF-4FC9-AAD8-5F7C0C19B1C5}" type="slidenum">
              <a:rPr lang="en-US" smtClean="0"/>
              <a:t>54</a:t>
            </a:fld>
            <a:endParaRPr lang="en-US"/>
          </a:p>
        </p:txBody>
      </p:sp>
    </p:spTree>
    <p:extLst>
      <p:ext uri="{BB962C8B-B14F-4D97-AF65-F5344CB8AC3E}">
        <p14:creationId xmlns:p14="http://schemas.microsoft.com/office/powerpoint/2010/main" val="3012610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9549735-988B-45E5-827E-09C983918F5F}" type="datetimeFigureOut">
              <a:rPr lang="en-US" smtClean="0"/>
              <a:t>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26435C-A113-48B9-8703-DEF8FE17A6AF}" type="slidenum">
              <a:rPr lang="en-US" smtClean="0"/>
              <a:t>‹#›</a:t>
            </a:fld>
            <a:endParaRPr lang="en-US"/>
          </a:p>
        </p:txBody>
      </p:sp>
    </p:spTree>
    <p:extLst>
      <p:ext uri="{BB962C8B-B14F-4D97-AF65-F5344CB8AC3E}">
        <p14:creationId xmlns:p14="http://schemas.microsoft.com/office/powerpoint/2010/main" val="7766242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549735-988B-45E5-827E-09C983918F5F}" type="datetimeFigureOut">
              <a:rPr lang="en-US" smtClean="0"/>
              <a:t>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26435C-A113-48B9-8703-DEF8FE17A6AF}" type="slidenum">
              <a:rPr lang="en-US" smtClean="0"/>
              <a:t>‹#›</a:t>
            </a:fld>
            <a:endParaRPr lang="en-US"/>
          </a:p>
        </p:txBody>
      </p:sp>
    </p:spTree>
    <p:extLst>
      <p:ext uri="{BB962C8B-B14F-4D97-AF65-F5344CB8AC3E}">
        <p14:creationId xmlns:p14="http://schemas.microsoft.com/office/powerpoint/2010/main" val="26973008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549735-988B-45E5-827E-09C983918F5F}" type="datetimeFigureOut">
              <a:rPr lang="en-US" smtClean="0"/>
              <a:t>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26435C-A113-48B9-8703-DEF8FE17A6AF}" type="slidenum">
              <a:rPr lang="en-US" smtClean="0"/>
              <a:t>‹#›</a:t>
            </a:fld>
            <a:endParaRPr lang="en-US"/>
          </a:p>
        </p:txBody>
      </p:sp>
    </p:spTree>
    <p:extLst>
      <p:ext uri="{BB962C8B-B14F-4D97-AF65-F5344CB8AC3E}">
        <p14:creationId xmlns:p14="http://schemas.microsoft.com/office/powerpoint/2010/main" val="28055742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549735-988B-45E5-827E-09C983918F5F}" type="datetimeFigureOut">
              <a:rPr lang="en-US" smtClean="0"/>
              <a:t>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26435C-A113-48B9-8703-DEF8FE17A6AF}" type="slidenum">
              <a:rPr lang="en-US" smtClean="0"/>
              <a:t>‹#›</a:t>
            </a:fld>
            <a:endParaRPr lang="en-US"/>
          </a:p>
        </p:txBody>
      </p:sp>
    </p:spTree>
    <p:extLst>
      <p:ext uri="{BB962C8B-B14F-4D97-AF65-F5344CB8AC3E}">
        <p14:creationId xmlns:p14="http://schemas.microsoft.com/office/powerpoint/2010/main" val="35009510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9549735-988B-45E5-827E-09C983918F5F}" type="datetimeFigureOut">
              <a:rPr lang="en-US" smtClean="0"/>
              <a:t>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26435C-A113-48B9-8703-DEF8FE17A6AF}" type="slidenum">
              <a:rPr lang="en-US" smtClean="0"/>
              <a:t>‹#›</a:t>
            </a:fld>
            <a:endParaRPr lang="en-US"/>
          </a:p>
        </p:txBody>
      </p:sp>
    </p:spTree>
    <p:extLst>
      <p:ext uri="{BB962C8B-B14F-4D97-AF65-F5344CB8AC3E}">
        <p14:creationId xmlns:p14="http://schemas.microsoft.com/office/powerpoint/2010/main" val="5293846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9549735-988B-45E5-827E-09C983918F5F}" type="datetimeFigureOut">
              <a:rPr lang="en-US" smtClean="0"/>
              <a:t>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26435C-A113-48B9-8703-DEF8FE17A6AF}" type="slidenum">
              <a:rPr lang="en-US" smtClean="0"/>
              <a:t>‹#›</a:t>
            </a:fld>
            <a:endParaRPr lang="en-US"/>
          </a:p>
        </p:txBody>
      </p:sp>
    </p:spTree>
    <p:extLst>
      <p:ext uri="{BB962C8B-B14F-4D97-AF65-F5344CB8AC3E}">
        <p14:creationId xmlns:p14="http://schemas.microsoft.com/office/powerpoint/2010/main" val="39453713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9549735-988B-45E5-827E-09C983918F5F}" type="datetimeFigureOut">
              <a:rPr lang="en-US" smtClean="0"/>
              <a:t>2/8/2024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26435C-A113-48B9-8703-DEF8FE17A6AF}" type="slidenum">
              <a:rPr lang="en-US" smtClean="0"/>
              <a:t>‹#›</a:t>
            </a:fld>
            <a:endParaRPr lang="en-US"/>
          </a:p>
        </p:txBody>
      </p:sp>
    </p:spTree>
    <p:extLst>
      <p:ext uri="{BB962C8B-B14F-4D97-AF65-F5344CB8AC3E}">
        <p14:creationId xmlns:p14="http://schemas.microsoft.com/office/powerpoint/2010/main" val="18146607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9549735-988B-45E5-827E-09C983918F5F}" type="datetimeFigureOut">
              <a:rPr lang="en-US" smtClean="0"/>
              <a:t>2/8/2024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26435C-A113-48B9-8703-DEF8FE17A6AF}" type="slidenum">
              <a:rPr lang="en-US" smtClean="0"/>
              <a:t>‹#›</a:t>
            </a:fld>
            <a:endParaRPr lang="en-US"/>
          </a:p>
        </p:txBody>
      </p:sp>
    </p:spTree>
    <p:extLst>
      <p:ext uri="{BB962C8B-B14F-4D97-AF65-F5344CB8AC3E}">
        <p14:creationId xmlns:p14="http://schemas.microsoft.com/office/powerpoint/2010/main" val="14827534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549735-988B-45E5-827E-09C983918F5F}" type="datetimeFigureOut">
              <a:rPr lang="en-US" smtClean="0"/>
              <a:t>2/8/2024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826435C-A113-48B9-8703-DEF8FE17A6AF}" type="slidenum">
              <a:rPr lang="en-US" smtClean="0"/>
              <a:t>‹#›</a:t>
            </a:fld>
            <a:endParaRPr lang="en-US"/>
          </a:p>
        </p:txBody>
      </p:sp>
    </p:spTree>
    <p:extLst>
      <p:ext uri="{BB962C8B-B14F-4D97-AF65-F5344CB8AC3E}">
        <p14:creationId xmlns:p14="http://schemas.microsoft.com/office/powerpoint/2010/main" val="30350819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9549735-988B-45E5-827E-09C983918F5F}" type="datetimeFigureOut">
              <a:rPr lang="en-US" smtClean="0"/>
              <a:t>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26435C-A113-48B9-8703-DEF8FE17A6AF}" type="slidenum">
              <a:rPr lang="en-US" smtClean="0"/>
              <a:t>‹#›</a:t>
            </a:fld>
            <a:endParaRPr lang="en-US"/>
          </a:p>
        </p:txBody>
      </p:sp>
    </p:spTree>
    <p:extLst>
      <p:ext uri="{BB962C8B-B14F-4D97-AF65-F5344CB8AC3E}">
        <p14:creationId xmlns:p14="http://schemas.microsoft.com/office/powerpoint/2010/main" val="18073801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9549735-988B-45E5-827E-09C983918F5F}" type="datetimeFigureOut">
              <a:rPr lang="en-US" smtClean="0"/>
              <a:t>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26435C-A113-48B9-8703-DEF8FE17A6AF}" type="slidenum">
              <a:rPr lang="en-US" smtClean="0"/>
              <a:t>‹#›</a:t>
            </a:fld>
            <a:endParaRPr lang="en-US"/>
          </a:p>
        </p:txBody>
      </p:sp>
    </p:spTree>
    <p:extLst>
      <p:ext uri="{BB962C8B-B14F-4D97-AF65-F5344CB8AC3E}">
        <p14:creationId xmlns:p14="http://schemas.microsoft.com/office/powerpoint/2010/main" val="28765280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549735-988B-45E5-827E-09C983918F5F}" type="datetimeFigureOut">
              <a:rPr lang="en-US" smtClean="0"/>
              <a:t>2/8/2024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26435C-A113-48B9-8703-DEF8FE17A6AF}" type="slidenum">
              <a:rPr lang="en-US" smtClean="0"/>
              <a:t>‹#›</a:t>
            </a:fld>
            <a:endParaRPr lang="en-US"/>
          </a:p>
        </p:txBody>
      </p:sp>
    </p:spTree>
    <p:extLst>
      <p:ext uri="{BB962C8B-B14F-4D97-AF65-F5344CB8AC3E}">
        <p14:creationId xmlns:p14="http://schemas.microsoft.com/office/powerpoint/2010/main" val="5273433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shane@uconn.edu"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mailto:shane@uconn.edu"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hyperlink" Target="https://www.kff.org/medicaid/report/the-effects-of-medicaid-expansion-under-the-aca-updated-findings-from-a-literature-review/"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www.youtube.com/watch?v=MQsaAuwYAfE"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HCMI 4225:	The ACA and legal and legislative challenges to the ACA</a:t>
            </a:r>
            <a:endParaRPr lang="en-US" dirty="0"/>
          </a:p>
        </p:txBody>
      </p:sp>
      <p:sp>
        <p:nvSpPr>
          <p:cNvPr id="3" name="Subtitle 2"/>
          <p:cNvSpPr>
            <a:spLocks noGrp="1"/>
          </p:cNvSpPr>
          <p:nvPr>
            <p:ph type="subTitle" idx="1"/>
          </p:nvPr>
        </p:nvSpPr>
        <p:spPr/>
        <p:txBody>
          <a:bodyPr/>
          <a:lstStyle/>
          <a:p>
            <a:r>
              <a:rPr lang="en-US" dirty="0" smtClean="0"/>
              <a:t>Tue/</a:t>
            </a:r>
            <a:r>
              <a:rPr lang="en-US" dirty="0" err="1" smtClean="0"/>
              <a:t>Thur</a:t>
            </a:r>
            <a:r>
              <a:rPr lang="en-US" dirty="0" smtClean="0"/>
              <a:t> 9:30 AM – 10:45AM</a:t>
            </a:r>
          </a:p>
          <a:p>
            <a:r>
              <a:rPr lang="en-US" dirty="0" smtClean="0"/>
              <a:t>Shane Murphy – </a:t>
            </a:r>
            <a:r>
              <a:rPr lang="en-US" dirty="0" smtClean="0">
                <a:hlinkClick r:id="rId2"/>
              </a:rPr>
              <a:t>shane@uconn.edu</a:t>
            </a:r>
            <a:endParaRPr lang="en-US" dirty="0" smtClean="0"/>
          </a:p>
          <a:p>
            <a:endParaRPr lang="en-US" dirty="0" smtClean="0"/>
          </a:p>
        </p:txBody>
      </p:sp>
    </p:spTree>
    <p:extLst>
      <p:ext uri="{BB962C8B-B14F-4D97-AF65-F5344CB8AC3E}">
        <p14:creationId xmlns:p14="http://schemas.microsoft.com/office/powerpoint/2010/main" val="14785127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a:t>National Federation of Independent Business v. </a:t>
            </a:r>
            <a:r>
              <a:rPr lang="en-US" i="1" dirty="0" err="1"/>
              <a:t>Sebelius</a:t>
            </a:r>
            <a:r>
              <a:rPr lang="en-US" dirty="0"/>
              <a:t/>
            </a:r>
            <a:br>
              <a:rPr lang="en-US" dirty="0"/>
            </a:br>
            <a:r>
              <a:rPr lang="en-US" dirty="0" smtClean="0"/>
              <a:t> (2012)</a:t>
            </a:r>
            <a:endParaRPr lang="en-US" dirty="0"/>
          </a:p>
        </p:txBody>
      </p:sp>
      <p:sp>
        <p:nvSpPr>
          <p:cNvPr id="3" name="Content Placeholder 2"/>
          <p:cNvSpPr>
            <a:spLocks noGrp="1"/>
          </p:cNvSpPr>
          <p:nvPr>
            <p:ph idx="1"/>
          </p:nvPr>
        </p:nvSpPr>
        <p:spPr/>
        <p:txBody>
          <a:bodyPr/>
          <a:lstStyle/>
          <a:p>
            <a:r>
              <a:rPr lang="en-US" dirty="0" smtClean="0"/>
              <a:t>Consolidated suits by the NFIB and by the State of Florida</a:t>
            </a:r>
          </a:p>
          <a:p>
            <a:r>
              <a:rPr lang="en-US" dirty="0" smtClean="0"/>
              <a:t>Other suits by the state of Virginia, Liberty University (Liberty University v. Geithner), a group of people with religious objections in DC (Mead V. Holder), a law group in Michigan (Thomas More Law Center v. Obama), </a:t>
            </a:r>
            <a:r>
              <a:rPr lang="en-US" dirty="0"/>
              <a:t>and Seven-Sky v. </a:t>
            </a:r>
            <a:r>
              <a:rPr lang="en-US" dirty="0" smtClean="0"/>
              <a:t>Holder (as CoA judge, </a:t>
            </a:r>
            <a:r>
              <a:rPr lang="en-US" dirty="0" err="1" smtClean="0"/>
              <a:t>Kavanaugh</a:t>
            </a:r>
            <a:r>
              <a:rPr lang="en-US" dirty="0"/>
              <a:t> dissented – see http://www.scotusblog.com/2018/07/kavanaugh-on-the-affordable-care-act-seven-sky-v-holder/)</a:t>
            </a:r>
            <a:endParaRPr lang="en-US" dirty="0" smtClean="0"/>
          </a:p>
          <a:p>
            <a:r>
              <a:rPr lang="en-US" dirty="0" smtClean="0"/>
              <a:t>Kathleen </a:t>
            </a:r>
            <a:r>
              <a:rPr lang="en-US" dirty="0" err="1" smtClean="0"/>
              <a:t>Sebelius</a:t>
            </a:r>
            <a:endParaRPr lang="en-US" dirty="0" smtClean="0"/>
          </a:p>
          <a:p>
            <a:pPr lvl="1"/>
            <a:r>
              <a:rPr lang="en-US" dirty="0" smtClean="0"/>
              <a:t>Secretary of Health and Human Services (2009-2014)</a:t>
            </a:r>
            <a:endParaRPr lang="en-US" dirty="0"/>
          </a:p>
        </p:txBody>
      </p:sp>
    </p:spTree>
    <p:extLst>
      <p:ext uri="{BB962C8B-B14F-4D97-AF65-F5344CB8AC3E}">
        <p14:creationId xmlns:p14="http://schemas.microsoft.com/office/powerpoint/2010/main" val="9132709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a:t>National Federation of Independent Business v. </a:t>
            </a:r>
            <a:r>
              <a:rPr lang="en-US" i="1" dirty="0" err="1"/>
              <a:t>Sebelius</a:t>
            </a:r>
            <a:r>
              <a:rPr lang="en-US" dirty="0"/>
              <a:t/>
            </a:r>
            <a:br>
              <a:rPr lang="en-US" dirty="0"/>
            </a:br>
            <a:r>
              <a:rPr lang="en-US" dirty="0" smtClean="0"/>
              <a:t> (2012)</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Constitutional:</a:t>
            </a:r>
          </a:p>
          <a:p>
            <a:pPr lvl="1"/>
            <a:r>
              <a:rPr lang="en-US" dirty="0" smtClean="0"/>
              <a:t>Anti-Injunction Act – individuals can’t sue to avoid paying taxes</a:t>
            </a:r>
          </a:p>
          <a:p>
            <a:pPr lvl="2"/>
            <a:r>
              <a:rPr lang="en-US" dirty="0" smtClean="0"/>
              <a:t>Court found that since the act is a penalty and not a tax, suits were allowed</a:t>
            </a:r>
          </a:p>
          <a:p>
            <a:pPr lvl="1"/>
            <a:r>
              <a:rPr lang="en-US" dirty="0" smtClean="0"/>
              <a:t>Congress taxing power</a:t>
            </a:r>
          </a:p>
          <a:p>
            <a:pPr lvl="2"/>
            <a:r>
              <a:rPr lang="en-US" dirty="0" smtClean="0"/>
              <a:t>The individual mandate was a valid exercise of taxing power</a:t>
            </a:r>
          </a:p>
          <a:p>
            <a:r>
              <a:rPr lang="en-US" dirty="0" smtClean="0"/>
              <a:t>Medicaid Expansion</a:t>
            </a:r>
          </a:p>
          <a:p>
            <a:pPr lvl="1"/>
            <a:r>
              <a:rPr lang="en-US" dirty="0" smtClean="0"/>
              <a:t>Roberts, Breyer, and Kagan felt states should be allowed to opt out</a:t>
            </a:r>
          </a:p>
          <a:p>
            <a:pPr lvl="1"/>
            <a:r>
              <a:rPr lang="en-US" dirty="0" smtClean="0"/>
              <a:t>Scalia, Kennedy, Thomas, and Alito felt Medicaid expansion (and the entire ACA) was unconstitutional</a:t>
            </a:r>
          </a:p>
          <a:p>
            <a:pPr lvl="1"/>
            <a:r>
              <a:rPr lang="en-US" dirty="0" smtClean="0"/>
              <a:t>Ginsburg and Sotomayor dissented, would have upheld Medicaid expansion in all states</a:t>
            </a:r>
          </a:p>
          <a:p>
            <a:pPr lvl="1"/>
            <a:r>
              <a:rPr lang="en-US" dirty="0"/>
              <a:t>Commerce Clause and the Necessary and Proper </a:t>
            </a:r>
            <a:r>
              <a:rPr lang="en-US" dirty="0" smtClean="0"/>
              <a:t>Clause</a:t>
            </a:r>
          </a:p>
          <a:p>
            <a:pPr lvl="1"/>
            <a:r>
              <a:rPr lang="en-US" dirty="0"/>
              <a:t>“As for the Medicaid expansion, that portion of the Affordable Care Act violates the Constitution by threatening existing Medicaid funding. Congress has no authority to order the States to regulate according to its instructions. Congress may offer the States grants and require the States to comply with accompanying conditions, but the States must have a genuine choice whether to accept the offer</a:t>
            </a:r>
            <a:r>
              <a:rPr lang="en-US" dirty="0" smtClean="0"/>
              <a:t>.” – John Roberts</a:t>
            </a:r>
            <a:endParaRPr lang="en-US" dirty="0"/>
          </a:p>
        </p:txBody>
      </p:sp>
    </p:spTree>
    <p:extLst>
      <p:ext uri="{BB962C8B-B14F-4D97-AF65-F5344CB8AC3E}">
        <p14:creationId xmlns:p14="http://schemas.microsoft.com/office/powerpoint/2010/main" val="12405425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NFIB v Sibelius, 2012</a:t>
            </a:r>
            <a:endParaRPr lang="en-US" dirty="0"/>
          </a:p>
        </p:txBody>
      </p:sp>
      <p:sp>
        <p:nvSpPr>
          <p:cNvPr id="3" name="Content Placeholder 2"/>
          <p:cNvSpPr>
            <a:spLocks noGrp="1"/>
          </p:cNvSpPr>
          <p:nvPr>
            <p:ph idx="1"/>
          </p:nvPr>
        </p:nvSpPr>
        <p:spPr/>
        <p:txBody>
          <a:bodyPr/>
          <a:lstStyle/>
          <a:p>
            <a:r>
              <a:rPr lang="en-US" dirty="0" smtClean="0"/>
              <a:t>John Roberts Biography: The Chief by Joan </a:t>
            </a:r>
            <a:r>
              <a:rPr lang="en-US" dirty="0" err="1" smtClean="0"/>
              <a:t>Biskupic</a:t>
            </a:r>
            <a:endParaRPr lang="en-US" dirty="0" smtClean="0"/>
          </a:p>
          <a:p>
            <a:r>
              <a:rPr lang="en-US" dirty="0" smtClean="0"/>
              <a:t>https</a:t>
            </a:r>
            <a:r>
              <a:rPr lang="en-US" dirty="0"/>
              <a:t>://</a:t>
            </a:r>
            <a:r>
              <a:rPr lang="en-US" dirty="0" smtClean="0"/>
              <a:t>youtu.be/ESse04SnSU0?t=2038</a:t>
            </a:r>
            <a:endParaRPr lang="en-US" dirty="0"/>
          </a:p>
        </p:txBody>
      </p:sp>
    </p:spTree>
    <p:extLst>
      <p:ext uri="{BB962C8B-B14F-4D97-AF65-F5344CB8AC3E}">
        <p14:creationId xmlns:p14="http://schemas.microsoft.com/office/powerpoint/2010/main" val="28210217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Employer mandate delays, 2013-2016</a:t>
            </a:r>
            <a:endParaRPr lang="en-US" dirty="0"/>
          </a:p>
        </p:txBody>
      </p:sp>
      <p:sp>
        <p:nvSpPr>
          <p:cNvPr id="3" name="Content Placeholder 2"/>
          <p:cNvSpPr>
            <a:spLocks noGrp="1"/>
          </p:cNvSpPr>
          <p:nvPr>
            <p:ph idx="1"/>
          </p:nvPr>
        </p:nvSpPr>
        <p:spPr/>
        <p:txBody>
          <a:bodyPr/>
          <a:lstStyle/>
          <a:p>
            <a:r>
              <a:rPr lang="en-US" dirty="0" smtClean="0"/>
              <a:t>Play or Pay</a:t>
            </a:r>
          </a:p>
          <a:p>
            <a:pPr lvl="1"/>
            <a:r>
              <a:rPr lang="en-US" dirty="0" smtClean="0"/>
              <a:t>Obama decision to delay mandate until 2016</a:t>
            </a:r>
          </a:p>
          <a:p>
            <a:r>
              <a:rPr lang="en-US" dirty="0" smtClean="0"/>
              <a:t>Attempted further delays</a:t>
            </a:r>
          </a:p>
          <a:p>
            <a:pPr lvl="1"/>
            <a:r>
              <a:rPr lang="en-US" dirty="0" smtClean="0"/>
              <a:t>Authority </a:t>
            </a:r>
            <a:r>
              <a:rPr lang="en-US" dirty="0"/>
              <a:t>for Mandate Delay Act of 2013</a:t>
            </a:r>
          </a:p>
          <a:p>
            <a:pPr lvl="1"/>
            <a:r>
              <a:rPr lang="en-US" dirty="0" smtClean="0"/>
              <a:t>Save </a:t>
            </a:r>
            <a:r>
              <a:rPr lang="en-US" dirty="0"/>
              <a:t>American Workers Act of </a:t>
            </a:r>
            <a:r>
              <a:rPr lang="en-US" dirty="0" smtClean="0"/>
              <a:t>2013, 2014, 2015, 2017, 2018</a:t>
            </a:r>
          </a:p>
          <a:p>
            <a:endParaRPr lang="en-US" dirty="0" smtClean="0"/>
          </a:p>
          <a:p>
            <a:r>
              <a:rPr lang="en-US" dirty="0" smtClean="0"/>
              <a:t>Additional compliance mandates delayed since 2014</a:t>
            </a:r>
          </a:p>
        </p:txBody>
      </p:sp>
    </p:spTree>
    <p:extLst>
      <p:ext uri="{BB962C8B-B14F-4D97-AF65-F5344CB8AC3E}">
        <p14:creationId xmlns:p14="http://schemas.microsoft.com/office/powerpoint/2010/main" val="6149499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Cadillac Tax delays</a:t>
            </a:r>
            <a:endParaRPr lang="en-US" dirty="0"/>
          </a:p>
        </p:txBody>
      </p:sp>
      <p:sp>
        <p:nvSpPr>
          <p:cNvPr id="3" name="Content Placeholder 2"/>
          <p:cNvSpPr>
            <a:spLocks noGrp="1"/>
          </p:cNvSpPr>
          <p:nvPr>
            <p:ph idx="1"/>
          </p:nvPr>
        </p:nvSpPr>
        <p:spPr/>
        <p:txBody>
          <a:bodyPr/>
          <a:lstStyle/>
          <a:p>
            <a:r>
              <a:rPr lang="en-US" dirty="0"/>
              <a:t>designed to </a:t>
            </a:r>
            <a:r>
              <a:rPr lang="en-US" dirty="0" err="1"/>
              <a:t>disincentivize</a:t>
            </a:r>
            <a:r>
              <a:rPr lang="en-US" dirty="0"/>
              <a:t> high-cost employer-sponsored </a:t>
            </a:r>
            <a:r>
              <a:rPr lang="en-US" dirty="0" smtClean="0"/>
              <a:t>coverage</a:t>
            </a:r>
          </a:p>
          <a:p>
            <a:r>
              <a:rPr lang="en-US" dirty="0" smtClean="0"/>
              <a:t>Would have created a </a:t>
            </a:r>
            <a:r>
              <a:rPr lang="en-US" dirty="0"/>
              <a:t>40 percent excise tax on employer plans that exceed an estimated $10,800 in annual premiums for individuals and $29,050 for families </a:t>
            </a:r>
            <a:endParaRPr lang="en-US" dirty="0" smtClean="0"/>
          </a:p>
          <a:p>
            <a:r>
              <a:rPr lang="en-US" dirty="0"/>
              <a:t>Protecting Americans from Tax Hikes (PATH) Act of </a:t>
            </a:r>
            <a:r>
              <a:rPr lang="en-US" dirty="0" smtClean="0"/>
              <a:t>2015 delayed implementation from 2018 to 2020.</a:t>
            </a:r>
          </a:p>
          <a:p>
            <a:pPr lvl="1"/>
            <a:r>
              <a:rPr lang="en-US" dirty="0" smtClean="0"/>
              <a:t>Also made tax deductible</a:t>
            </a:r>
          </a:p>
          <a:p>
            <a:r>
              <a:rPr lang="en-US" dirty="0" smtClean="0"/>
              <a:t>Further postponed to 2022 </a:t>
            </a:r>
            <a:r>
              <a:rPr lang="en-US" dirty="0"/>
              <a:t>by The Tax Cut and Jobs </a:t>
            </a:r>
            <a:r>
              <a:rPr lang="en-US" dirty="0" smtClean="0"/>
              <a:t>Act of 2018</a:t>
            </a:r>
            <a:endParaRPr lang="en-US" dirty="0"/>
          </a:p>
        </p:txBody>
      </p:sp>
    </p:spTree>
    <p:extLst>
      <p:ext uri="{BB962C8B-B14F-4D97-AF65-F5344CB8AC3E}">
        <p14:creationId xmlns:p14="http://schemas.microsoft.com/office/powerpoint/2010/main" val="35634376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Burwell v. Hobby Lobby Stores, Inc</a:t>
            </a:r>
            <a:r>
              <a:rPr lang="en-US" dirty="0" smtClean="0"/>
              <a:t>. 2014</a:t>
            </a:r>
            <a:endParaRPr lang="en-US" dirty="0"/>
          </a:p>
        </p:txBody>
      </p:sp>
      <p:sp>
        <p:nvSpPr>
          <p:cNvPr id="3" name="Content Placeholder 2"/>
          <p:cNvSpPr>
            <a:spLocks noGrp="1"/>
          </p:cNvSpPr>
          <p:nvPr>
            <p:ph idx="1"/>
          </p:nvPr>
        </p:nvSpPr>
        <p:spPr/>
        <p:txBody>
          <a:bodyPr/>
          <a:lstStyle/>
          <a:p>
            <a:r>
              <a:rPr lang="en-US" dirty="0" smtClean="0"/>
              <a:t>Allowing </a:t>
            </a:r>
            <a:r>
              <a:rPr lang="en-US" dirty="0"/>
              <a:t>closely held for-profit corporations to be exempt from a regulation its owners religiously object to, if there is a less restrictive means of furthering the law's interest, according to the provisions of the Religious Freedom Restoration Act (RFRA</a:t>
            </a:r>
            <a:r>
              <a:rPr lang="en-US" dirty="0" smtClean="0"/>
              <a:t>) of 1993</a:t>
            </a:r>
          </a:p>
          <a:p>
            <a:r>
              <a:rPr lang="en-US" dirty="0" smtClean="0"/>
              <a:t>Struck </a:t>
            </a:r>
            <a:r>
              <a:rPr lang="en-US" dirty="0"/>
              <a:t>down the contraceptive </a:t>
            </a:r>
            <a:r>
              <a:rPr lang="en-US" dirty="0" smtClean="0"/>
              <a:t>mandate in the ACA</a:t>
            </a:r>
          </a:p>
          <a:p>
            <a:pPr lvl="1"/>
            <a:r>
              <a:rPr lang="en-US" dirty="0" smtClean="0"/>
              <a:t>May have broader implications for RFRA applications</a:t>
            </a:r>
          </a:p>
          <a:p>
            <a:r>
              <a:rPr lang="en-US" dirty="0" smtClean="0"/>
              <a:t>Definition of “closely held” has possible liability implications</a:t>
            </a:r>
            <a:endParaRPr lang="en-US" dirty="0"/>
          </a:p>
        </p:txBody>
      </p:sp>
    </p:spTree>
    <p:extLst>
      <p:ext uri="{BB962C8B-B14F-4D97-AF65-F5344CB8AC3E}">
        <p14:creationId xmlns:p14="http://schemas.microsoft.com/office/powerpoint/2010/main" val="4620128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Compliance of employer-provided plans delays, 2014-present</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6361219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Transitional Risk Corridor Program, 2014-2016</a:t>
            </a:r>
            <a:endParaRPr lang="en-US" dirty="0"/>
          </a:p>
        </p:txBody>
      </p:sp>
      <p:sp>
        <p:nvSpPr>
          <p:cNvPr id="3" name="Content Placeholder 2"/>
          <p:cNvSpPr>
            <a:spLocks noGrp="1"/>
          </p:cNvSpPr>
          <p:nvPr>
            <p:ph idx="1"/>
          </p:nvPr>
        </p:nvSpPr>
        <p:spPr/>
        <p:txBody>
          <a:bodyPr>
            <a:normAutofit fontScale="92500"/>
          </a:bodyPr>
          <a:lstStyle/>
          <a:p>
            <a:r>
              <a:rPr lang="en-US" dirty="0"/>
              <a:t>The Risk Corridors program set a target for exchange participating insurers to spend 80% of premium dollars on health care and quality </a:t>
            </a:r>
            <a:r>
              <a:rPr lang="en-US" dirty="0" smtClean="0"/>
              <a:t>improvement.</a:t>
            </a:r>
          </a:p>
          <a:p>
            <a:pPr lvl="2"/>
            <a:r>
              <a:rPr lang="en-US" dirty="0" smtClean="0"/>
              <a:t>Medical Loss Ratio</a:t>
            </a:r>
          </a:p>
          <a:p>
            <a:pPr lvl="1"/>
            <a:r>
              <a:rPr lang="en-US" dirty="0" smtClean="0"/>
              <a:t>Insurers </a:t>
            </a:r>
            <a:r>
              <a:rPr lang="en-US" dirty="0"/>
              <a:t>with costs less than 3% of the target amount must pay into the risk corridors </a:t>
            </a:r>
            <a:r>
              <a:rPr lang="en-US" dirty="0" smtClean="0"/>
              <a:t>program;</a:t>
            </a:r>
          </a:p>
          <a:p>
            <a:pPr lvl="1"/>
            <a:r>
              <a:rPr lang="en-US" dirty="0" smtClean="0"/>
              <a:t>the </a:t>
            </a:r>
            <a:r>
              <a:rPr lang="en-US" dirty="0"/>
              <a:t>funds collected were used to reimburse plans with costs that exceed 3% of the target amount</a:t>
            </a:r>
            <a:r>
              <a:rPr lang="en-US" dirty="0" smtClean="0"/>
              <a:t>.</a:t>
            </a:r>
          </a:p>
          <a:p>
            <a:r>
              <a:rPr lang="en-US" dirty="0" smtClean="0"/>
              <a:t>No provision for excess high cost insurers</a:t>
            </a:r>
          </a:p>
          <a:p>
            <a:r>
              <a:rPr lang="en-US" dirty="0" err="1"/>
              <a:t>Moda</a:t>
            </a:r>
            <a:r>
              <a:rPr lang="en-US" dirty="0"/>
              <a:t> Health Plan v. United </a:t>
            </a:r>
            <a:r>
              <a:rPr lang="en-US" dirty="0" smtClean="0"/>
              <a:t>States (2018) – Federal circuit court found:</a:t>
            </a:r>
          </a:p>
          <a:p>
            <a:pPr lvl="1"/>
            <a:r>
              <a:rPr lang="en-US" dirty="0"/>
              <a:t>government does not have to pay health insurers that offered qualified health plans (QHPs) the full amount owed to them in risk corridors payments.</a:t>
            </a:r>
          </a:p>
        </p:txBody>
      </p:sp>
    </p:spTree>
    <p:extLst>
      <p:ext uri="{BB962C8B-B14F-4D97-AF65-F5344CB8AC3E}">
        <p14:creationId xmlns:p14="http://schemas.microsoft.com/office/powerpoint/2010/main" val="26319959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Medicare Access and CHIP Reauthorization Act of 2015</a:t>
            </a:r>
          </a:p>
        </p:txBody>
      </p:sp>
      <p:sp>
        <p:nvSpPr>
          <p:cNvPr id="3" name="Content Placeholder 2"/>
          <p:cNvSpPr>
            <a:spLocks noGrp="1"/>
          </p:cNvSpPr>
          <p:nvPr>
            <p:ph idx="1"/>
          </p:nvPr>
        </p:nvSpPr>
        <p:spPr/>
        <p:txBody>
          <a:bodyPr/>
          <a:lstStyle/>
          <a:p>
            <a:r>
              <a:rPr lang="en-US" dirty="0" smtClean="0"/>
              <a:t>Repealed </a:t>
            </a:r>
            <a:r>
              <a:rPr lang="en-US" dirty="0"/>
              <a:t>Sustainable Growth </a:t>
            </a:r>
            <a:r>
              <a:rPr lang="en-US" dirty="0" smtClean="0"/>
              <a:t>Rate model for controlling growth in physician payments</a:t>
            </a:r>
          </a:p>
          <a:p>
            <a:r>
              <a:rPr lang="en-US" dirty="0" smtClean="0"/>
              <a:t>Significant effect on payment models</a:t>
            </a:r>
          </a:p>
          <a:p>
            <a:pPr lvl="1"/>
            <a:r>
              <a:rPr lang="en-US" dirty="0" smtClean="0"/>
              <a:t>Beginning </a:t>
            </a:r>
            <a:r>
              <a:rPr lang="en-US" dirty="0"/>
              <a:t>July 1, 2015, clinicians will begin receiving a 0.5 percent payment increase to Medicare </a:t>
            </a:r>
            <a:r>
              <a:rPr lang="en-US" dirty="0" smtClean="0"/>
              <a:t>payments.</a:t>
            </a:r>
          </a:p>
          <a:p>
            <a:pPr lvl="1"/>
            <a:r>
              <a:rPr lang="en-US" dirty="0" smtClean="0"/>
              <a:t>This </a:t>
            </a:r>
            <a:r>
              <a:rPr lang="en-US" dirty="0"/>
              <a:t>payment increase will continue annually until Dec. 31, </a:t>
            </a:r>
            <a:r>
              <a:rPr lang="en-US" dirty="0" smtClean="0"/>
              <a:t>2018.</a:t>
            </a:r>
          </a:p>
          <a:p>
            <a:pPr lvl="1"/>
            <a:r>
              <a:rPr lang="en-US" dirty="0" smtClean="0"/>
              <a:t>Starting </a:t>
            </a:r>
            <a:r>
              <a:rPr lang="en-US" dirty="0"/>
              <a:t>in 2019, clinicians will choose from one of two pathways: the Merit-based Incentive Payment System (MIPS) or Alternative Payment Models (APMs</a:t>
            </a:r>
            <a:r>
              <a:rPr lang="en-US" dirty="0" smtClean="0"/>
              <a:t>).</a:t>
            </a:r>
          </a:p>
          <a:p>
            <a:endParaRPr lang="en-US" dirty="0"/>
          </a:p>
        </p:txBody>
      </p:sp>
    </p:spTree>
    <p:extLst>
      <p:ext uri="{BB962C8B-B14F-4D97-AF65-F5344CB8AC3E}">
        <p14:creationId xmlns:p14="http://schemas.microsoft.com/office/powerpoint/2010/main" val="24169670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King v. </a:t>
            </a:r>
            <a:r>
              <a:rPr lang="en-US" dirty="0" smtClean="0"/>
              <a:t>Burwell, 2015</a:t>
            </a:r>
            <a:endParaRPr lang="en-US" dirty="0"/>
          </a:p>
        </p:txBody>
      </p:sp>
      <p:sp>
        <p:nvSpPr>
          <p:cNvPr id="3" name="Content Placeholder 2"/>
          <p:cNvSpPr>
            <a:spLocks noGrp="1"/>
          </p:cNvSpPr>
          <p:nvPr>
            <p:ph idx="1"/>
          </p:nvPr>
        </p:nvSpPr>
        <p:spPr/>
        <p:txBody>
          <a:bodyPr/>
          <a:lstStyle/>
          <a:p>
            <a:r>
              <a:rPr lang="en-US" dirty="0" smtClean="0"/>
              <a:t>Challenged subsidies to plans purchased on national exchanges</a:t>
            </a:r>
          </a:p>
          <a:p>
            <a:pPr lvl="1"/>
            <a:r>
              <a:rPr lang="en-US" dirty="0" smtClean="0"/>
              <a:t>Theory that ACA meant only to subsidize state exchanges</a:t>
            </a:r>
          </a:p>
          <a:p>
            <a:r>
              <a:rPr lang="en-US" dirty="0" smtClean="0"/>
              <a:t>Standing</a:t>
            </a:r>
          </a:p>
          <a:p>
            <a:pPr lvl="1"/>
            <a:r>
              <a:rPr lang="en-US" dirty="0"/>
              <a:t>Plaintiffs argue that they have standing because, without the subsidies, they would be exempt from the individual mandate because the cost of the cheapest insurance plan exceeded 8% of their income, but, with the subsidies, the subsidized cost was low enough to require plaintiffs to purchase insurance or pay a penalty</a:t>
            </a:r>
            <a:r>
              <a:rPr lang="en-US" dirty="0" smtClean="0"/>
              <a:t>.</a:t>
            </a:r>
          </a:p>
          <a:p>
            <a:pPr lvl="1"/>
            <a:r>
              <a:rPr lang="en-US" dirty="0" smtClean="0"/>
              <a:t>Plaintiffs may have been eligible for free care or otherwise exempt</a:t>
            </a:r>
          </a:p>
          <a:p>
            <a:r>
              <a:rPr lang="en-US" dirty="0" smtClean="0"/>
              <a:t>Plaintiffs won in circuit court, lost in supreme court (6-3)</a:t>
            </a:r>
          </a:p>
          <a:p>
            <a:endParaRPr lang="en-US" dirty="0" smtClean="0"/>
          </a:p>
          <a:p>
            <a:endParaRPr lang="en-US" dirty="0"/>
          </a:p>
        </p:txBody>
      </p:sp>
    </p:spTree>
    <p:extLst>
      <p:ext uri="{BB962C8B-B14F-4D97-AF65-F5344CB8AC3E}">
        <p14:creationId xmlns:p14="http://schemas.microsoft.com/office/powerpoint/2010/main" val="15762295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1990s Medicaid expansion</a:t>
            </a:r>
            <a:endParaRPr lang="en-US" dirty="0"/>
          </a:p>
        </p:txBody>
      </p:sp>
      <p:sp>
        <p:nvSpPr>
          <p:cNvPr id="3" name="Content Placeholder 2"/>
          <p:cNvSpPr>
            <a:spLocks noGrp="1"/>
          </p:cNvSpPr>
          <p:nvPr>
            <p:ph idx="1"/>
          </p:nvPr>
        </p:nvSpPr>
        <p:spPr/>
        <p:txBody>
          <a:bodyPr/>
          <a:lstStyle/>
          <a:p>
            <a:r>
              <a:rPr lang="en-US" dirty="0" smtClean="0"/>
              <a:t>After failing to get extensive health care reform passed, the Clinton administration promoted more insurance regulation (HIPAA 1996) and worked with states to expand Medicaid under existing law</a:t>
            </a:r>
          </a:p>
          <a:p>
            <a:pPr lvl="1"/>
            <a:r>
              <a:rPr lang="en-US" dirty="0" smtClean="0"/>
              <a:t>Ex. Oregon expanded to all individuals under FPL</a:t>
            </a:r>
          </a:p>
          <a:p>
            <a:pPr lvl="1"/>
            <a:r>
              <a:rPr lang="en-US" dirty="0" smtClean="0"/>
              <a:t>Tennessee expanded to all families under 400% FPL</a:t>
            </a:r>
          </a:p>
          <a:p>
            <a:r>
              <a:rPr lang="en-US" dirty="0" smtClean="0"/>
              <a:t>This increased interest in cutting Medicaid by fiscal conservatives</a:t>
            </a:r>
          </a:p>
          <a:p>
            <a:r>
              <a:rPr lang="en-US" dirty="0"/>
              <a:t>SCHIP/CHIP - State Children’s Health Insurance Program </a:t>
            </a:r>
            <a:r>
              <a:rPr lang="en-US" dirty="0" smtClean="0"/>
              <a:t>of 1997</a:t>
            </a:r>
          </a:p>
          <a:p>
            <a:pPr lvl="1"/>
            <a:r>
              <a:rPr lang="en-US" dirty="0" smtClean="0"/>
              <a:t>Provide insurance to children in families earning up to 200% of FPL (with more generosity allowed)</a:t>
            </a:r>
            <a:endParaRPr lang="en-US" dirty="0"/>
          </a:p>
        </p:txBody>
      </p:sp>
    </p:spTree>
    <p:extLst>
      <p:ext uri="{BB962C8B-B14F-4D97-AF65-F5344CB8AC3E}">
        <p14:creationId xmlns:p14="http://schemas.microsoft.com/office/powerpoint/2010/main" val="18747974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Trump (2017-2020) policy overview</a:t>
            </a:r>
            <a:endParaRPr lang="en-US" dirty="0"/>
          </a:p>
        </p:txBody>
      </p:sp>
      <p:sp>
        <p:nvSpPr>
          <p:cNvPr id="3" name="Content Placeholder 2"/>
          <p:cNvSpPr>
            <a:spLocks noGrp="1"/>
          </p:cNvSpPr>
          <p:nvPr>
            <p:ph idx="1"/>
          </p:nvPr>
        </p:nvSpPr>
        <p:spPr/>
        <p:txBody>
          <a:bodyPr>
            <a:normAutofit fontScale="92500"/>
          </a:bodyPr>
          <a:lstStyle/>
          <a:p>
            <a:pPr marL="0" indent="0">
              <a:buNone/>
            </a:pPr>
            <a:r>
              <a:rPr lang="en-US" dirty="0" smtClean="0"/>
              <a:t>1 – Frequent overt criticism of ACA</a:t>
            </a:r>
          </a:p>
          <a:p>
            <a:pPr marL="0" indent="0">
              <a:buNone/>
            </a:pPr>
            <a:r>
              <a:rPr lang="en-US" dirty="0" smtClean="0"/>
              <a:t>2 – Enforcement of letter of law</a:t>
            </a:r>
          </a:p>
          <a:p>
            <a:pPr marL="0" indent="0">
              <a:buNone/>
            </a:pPr>
            <a:r>
              <a:rPr lang="en-US" dirty="0" smtClean="0"/>
              <a:t>	Example: Refusal to let Idaho authorize plans in violation</a:t>
            </a:r>
          </a:p>
          <a:p>
            <a:pPr marL="0" indent="0">
              <a:buNone/>
            </a:pPr>
            <a:r>
              <a:rPr lang="en-US" dirty="0" smtClean="0"/>
              <a:t>3 – Improving parts of the law</a:t>
            </a:r>
          </a:p>
          <a:p>
            <a:pPr marL="0" indent="0">
              <a:buNone/>
            </a:pPr>
            <a:r>
              <a:rPr lang="en-US" dirty="0"/>
              <a:t>	</a:t>
            </a:r>
            <a:r>
              <a:rPr lang="en-US" dirty="0" smtClean="0"/>
              <a:t>Example: </a:t>
            </a:r>
            <a:r>
              <a:rPr lang="en-US" dirty="0"/>
              <a:t>Political appointees not interfering with CMS civil services</a:t>
            </a:r>
            <a:endParaRPr lang="en-US" dirty="0" smtClean="0"/>
          </a:p>
          <a:p>
            <a:pPr marL="0" indent="0">
              <a:buNone/>
            </a:pPr>
            <a:r>
              <a:rPr lang="en-US" dirty="0" smtClean="0"/>
              <a:t>4 – Prioritize individual options</a:t>
            </a:r>
          </a:p>
          <a:p>
            <a:pPr marL="0" indent="0">
              <a:buNone/>
            </a:pPr>
            <a:r>
              <a:rPr lang="en-US" dirty="0"/>
              <a:t>	</a:t>
            </a:r>
            <a:r>
              <a:rPr lang="en-US" dirty="0" smtClean="0"/>
              <a:t>Example: Supported short-term plans</a:t>
            </a:r>
          </a:p>
          <a:p>
            <a:pPr marL="0" indent="0">
              <a:buNone/>
            </a:pPr>
            <a:r>
              <a:rPr lang="en-US" dirty="0" smtClean="0"/>
              <a:t>5 – Undermined law where possible</a:t>
            </a:r>
          </a:p>
          <a:p>
            <a:pPr marL="0" indent="0">
              <a:buNone/>
            </a:pPr>
            <a:r>
              <a:rPr lang="en-US" dirty="0"/>
              <a:t>	</a:t>
            </a:r>
            <a:r>
              <a:rPr lang="en-US" dirty="0" smtClean="0"/>
              <a:t>Example: Terminating cost-sharing payments</a:t>
            </a:r>
            <a:endParaRPr lang="en-US" dirty="0"/>
          </a:p>
        </p:txBody>
      </p:sp>
    </p:spTree>
    <p:extLst>
      <p:ext uri="{BB962C8B-B14F-4D97-AF65-F5344CB8AC3E}">
        <p14:creationId xmlns:p14="http://schemas.microsoft.com/office/powerpoint/2010/main" val="156121468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Trump inauguration day executive order, 2017</a:t>
            </a:r>
            <a:endParaRPr lang="en-US" dirty="0"/>
          </a:p>
        </p:txBody>
      </p:sp>
      <p:sp>
        <p:nvSpPr>
          <p:cNvPr id="3" name="Content Placeholder 2"/>
          <p:cNvSpPr>
            <a:spLocks noGrp="1"/>
          </p:cNvSpPr>
          <p:nvPr>
            <p:ph idx="1"/>
          </p:nvPr>
        </p:nvSpPr>
        <p:spPr/>
        <p:txBody>
          <a:bodyPr/>
          <a:lstStyle/>
          <a:p>
            <a:r>
              <a:rPr lang="en-US" dirty="0" smtClean="0"/>
              <a:t>"</a:t>
            </a:r>
            <a:r>
              <a:rPr lang="en-US" dirty="0"/>
              <a:t>It is the policy of my Administration to seek the prompt </a:t>
            </a:r>
            <a:r>
              <a:rPr lang="en-US" dirty="0" smtClean="0"/>
              <a:t>repeal“</a:t>
            </a:r>
          </a:p>
          <a:p>
            <a:endParaRPr lang="en-US" dirty="0"/>
          </a:p>
          <a:p>
            <a:r>
              <a:rPr lang="en-US" dirty="0"/>
              <a:t>"exercise all authority and discretion available to them to waive, defer, grant exemptions from, or </a:t>
            </a:r>
            <a:r>
              <a:rPr lang="en-US" dirty="0" smtClean="0"/>
              <a:t>delay“</a:t>
            </a:r>
          </a:p>
          <a:p>
            <a:endParaRPr lang="en-US" dirty="0"/>
          </a:p>
          <a:p>
            <a:r>
              <a:rPr lang="en-US" dirty="0"/>
              <a:t>"minimizing the economic </a:t>
            </a:r>
            <a:r>
              <a:rPr lang="en-US" dirty="0" smtClean="0"/>
              <a:t>burden [of Obamacare] pending repeal”</a:t>
            </a:r>
            <a:endParaRPr lang="en-US" dirty="0"/>
          </a:p>
        </p:txBody>
      </p:sp>
    </p:spTree>
    <p:extLst>
      <p:ext uri="{BB962C8B-B14F-4D97-AF65-F5344CB8AC3E}">
        <p14:creationId xmlns:p14="http://schemas.microsoft.com/office/powerpoint/2010/main" val="385643463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Tax Cuts and Jobs Act of 2017</a:t>
            </a:r>
          </a:p>
        </p:txBody>
      </p:sp>
      <p:sp>
        <p:nvSpPr>
          <p:cNvPr id="3" name="Content Placeholder 2"/>
          <p:cNvSpPr>
            <a:spLocks noGrp="1"/>
          </p:cNvSpPr>
          <p:nvPr>
            <p:ph idx="1"/>
          </p:nvPr>
        </p:nvSpPr>
        <p:spPr/>
        <p:txBody>
          <a:bodyPr/>
          <a:lstStyle/>
          <a:p>
            <a:r>
              <a:rPr lang="en-US" dirty="0" smtClean="0"/>
              <a:t>Zeroed the penalty of the individual mandate – left all other provisions in place</a:t>
            </a:r>
          </a:p>
          <a:p>
            <a:r>
              <a:rPr lang="en-US" dirty="0"/>
              <a:t>Massachusetts has had it own health coverage mandate since 2006 </a:t>
            </a:r>
          </a:p>
          <a:p>
            <a:r>
              <a:rPr lang="en-US" dirty="0" smtClean="0"/>
              <a:t>New </a:t>
            </a:r>
            <a:r>
              <a:rPr lang="en-US" dirty="0"/>
              <a:t>Jersey passed a state-wide mandate that took effect in </a:t>
            </a:r>
            <a:r>
              <a:rPr lang="en-US" dirty="0" smtClean="0"/>
              <a:t>2019</a:t>
            </a:r>
          </a:p>
          <a:p>
            <a:r>
              <a:rPr lang="en-US" dirty="0" smtClean="0"/>
              <a:t>Vermont </a:t>
            </a:r>
            <a:r>
              <a:rPr lang="en-US" dirty="0"/>
              <a:t>passed a health coverage mandate that will take effect in 2020</a:t>
            </a:r>
          </a:p>
        </p:txBody>
      </p:sp>
    </p:spTree>
    <p:extLst>
      <p:ext uri="{BB962C8B-B14F-4D97-AF65-F5344CB8AC3E}">
        <p14:creationId xmlns:p14="http://schemas.microsoft.com/office/powerpoint/2010/main" val="106686246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Cases </a:t>
            </a:r>
            <a:r>
              <a:rPr lang="en-US" dirty="0"/>
              <a:t>challenging the ACA risk adjustment transfer </a:t>
            </a:r>
            <a:r>
              <a:rPr lang="en-US" dirty="0" smtClean="0"/>
              <a:t>formula</a:t>
            </a:r>
            <a:endParaRPr lang="en-US" dirty="0"/>
          </a:p>
        </p:txBody>
      </p:sp>
      <p:sp>
        <p:nvSpPr>
          <p:cNvPr id="3" name="Content Placeholder 2"/>
          <p:cNvSpPr>
            <a:spLocks noGrp="1"/>
          </p:cNvSpPr>
          <p:nvPr>
            <p:ph idx="1"/>
          </p:nvPr>
        </p:nvSpPr>
        <p:spPr/>
        <p:txBody>
          <a:bodyPr/>
          <a:lstStyle/>
          <a:p>
            <a:r>
              <a:rPr lang="en-US" dirty="0"/>
              <a:t>Minuteman Health, </a:t>
            </a:r>
            <a:r>
              <a:rPr lang="en-US" dirty="0" err="1"/>
              <a:t>Inc</a:t>
            </a:r>
            <a:r>
              <a:rPr lang="en-US" dirty="0"/>
              <a:t> v. U.S. </a:t>
            </a:r>
            <a:r>
              <a:rPr lang="en-US" dirty="0" err="1"/>
              <a:t>Dept</a:t>
            </a:r>
            <a:r>
              <a:rPr lang="en-US" dirty="0"/>
              <a:t> of HHS et al. </a:t>
            </a:r>
            <a:endParaRPr lang="en-US" dirty="0" smtClean="0"/>
          </a:p>
          <a:p>
            <a:r>
              <a:rPr lang="en-US" dirty="0" smtClean="0"/>
              <a:t>New </a:t>
            </a:r>
            <a:r>
              <a:rPr lang="en-US" dirty="0"/>
              <a:t>Mexico Health Connections et al. v. U.S. </a:t>
            </a:r>
            <a:r>
              <a:rPr lang="en-US" dirty="0" err="1"/>
              <a:t>Dept</a:t>
            </a:r>
            <a:r>
              <a:rPr lang="en-US" dirty="0"/>
              <a:t> of HHS et al</a:t>
            </a:r>
            <a:r>
              <a:rPr lang="en-US" dirty="0" smtClean="0"/>
              <a:t>.</a:t>
            </a:r>
          </a:p>
          <a:p>
            <a:r>
              <a:rPr lang="en-US" dirty="0" smtClean="0"/>
              <a:t>Evergreen </a:t>
            </a:r>
            <a:r>
              <a:rPr lang="en-US" dirty="0"/>
              <a:t>Health Cooperative, Inc. v. U.S. Dep’t. of Health and Human Services et </a:t>
            </a:r>
            <a:r>
              <a:rPr lang="en-US" dirty="0" smtClean="0"/>
              <a:t>al.</a:t>
            </a:r>
            <a:endParaRPr lang="en-US" dirty="0"/>
          </a:p>
          <a:p>
            <a:endParaRPr lang="en-US" dirty="0" smtClean="0"/>
          </a:p>
          <a:p>
            <a:r>
              <a:rPr lang="en-US" dirty="0" smtClean="0"/>
              <a:t>Cases in progress</a:t>
            </a:r>
          </a:p>
          <a:p>
            <a:r>
              <a:rPr lang="en-US" dirty="0" smtClean="0"/>
              <a:t>Challenges risk adjustment methods</a:t>
            </a:r>
          </a:p>
          <a:p>
            <a:r>
              <a:rPr lang="en-US" dirty="0" smtClean="0"/>
              <a:t>Court rarely overturns administrative decisions of this nature</a:t>
            </a:r>
          </a:p>
        </p:txBody>
      </p:sp>
    </p:spTree>
    <p:extLst>
      <p:ext uri="{BB962C8B-B14F-4D97-AF65-F5344CB8AC3E}">
        <p14:creationId xmlns:p14="http://schemas.microsoft.com/office/powerpoint/2010/main" val="144044041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Texas v Azar, 2018-present</a:t>
            </a:r>
            <a:br>
              <a:rPr lang="en-US" dirty="0" smtClean="0"/>
            </a:br>
            <a:endParaRPr lang="en-US" dirty="0"/>
          </a:p>
        </p:txBody>
      </p:sp>
      <p:sp>
        <p:nvSpPr>
          <p:cNvPr id="3" name="Content Placeholder 2"/>
          <p:cNvSpPr>
            <a:spLocks noGrp="1"/>
          </p:cNvSpPr>
          <p:nvPr>
            <p:ph idx="1"/>
          </p:nvPr>
        </p:nvSpPr>
        <p:spPr/>
        <p:txBody>
          <a:bodyPr/>
          <a:lstStyle/>
          <a:p>
            <a:r>
              <a:rPr lang="en-US" dirty="0"/>
              <a:t>Judge Reed O’Connor of the Northern District of </a:t>
            </a:r>
            <a:r>
              <a:rPr lang="en-US" dirty="0" smtClean="0"/>
              <a:t>Texas holds that the ACA is unconstitutional in its entirety</a:t>
            </a:r>
          </a:p>
          <a:p>
            <a:r>
              <a:rPr lang="en-US" dirty="0" smtClean="0"/>
              <a:t>Removal of mandate invalidates the law</a:t>
            </a:r>
          </a:p>
          <a:p>
            <a:r>
              <a:rPr lang="en-US" dirty="0" smtClean="0"/>
              <a:t>AG </a:t>
            </a:r>
            <a:r>
              <a:rPr lang="en-US" dirty="0" err="1" smtClean="0"/>
              <a:t>Willian</a:t>
            </a:r>
            <a:r>
              <a:rPr lang="en-US" dirty="0" smtClean="0"/>
              <a:t> Barr suggested the DOJ may not defend the ACA in appeal</a:t>
            </a:r>
          </a:p>
          <a:p>
            <a:pPr lvl="1"/>
            <a:r>
              <a:rPr lang="en-US" dirty="0" smtClean="0"/>
              <a:t>In a letter signed by assistant AG Joseph H. Hunt, the DOJ confirmed its decision to do just that</a:t>
            </a:r>
          </a:p>
          <a:p>
            <a:r>
              <a:rPr lang="en-US" dirty="0"/>
              <a:t>California Attorney General Xavier </a:t>
            </a:r>
            <a:r>
              <a:rPr lang="en-US" dirty="0" smtClean="0"/>
              <a:t>Becerra is now leading the defense of the ACA as the case moves to the circuit level.</a:t>
            </a:r>
            <a:endParaRPr lang="en-US" dirty="0"/>
          </a:p>
        </p:txBody>
      </p:sp>
    </p:spTree>
    <p:extLst>
      <p:ext uri="{BB962C8B-B14F-4D97-AF65-F5344CB8AC3E}">
        <p14:creationId xmlns:p14="http://schemas.microsoft.com/office/powerpoint/2010/main" val="8108683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Biden Marketplace expansion</a:t>
            </a:r>
            <a:endParaRPr lang="en-US" dirty="0"/>
          </a:p>
        </p:txBody>
      </p:sp>
      <p:sp>
        <p:nvSpPr>
          <p:cNvPr id="3" name="Content Placeholder 2"/>
          <p:cNvSpPr>
            <a:spLocks noGrp="1"/>
          </p:cNvSpPr>
          <p:nvPr>
            <p:ph idx="1"/>
          </p:nvPr>
        </p:nvSpPr>
        <p:spPr>
          <a:xfrm>
            <a:off x="838200" y="1825625"/>
            <a:ext cx="6391940" cy="4351338"/>
          </a:xfrm>
        </p:spPr>
        <p:txBody>
          <a:bodyPr/>
          <a:lstStyle/>
          <a:p>
            <a:r>
              <a:rPr lang="en-US" dirty="0"/>
              <a:t>American Rescue Plan Act of </a:t>
            </a:r>
            <a:r>
              <a:rPr lang="en-US" dirty="0" smtClean="0"/>
              <a:t>2021</a:t>
            </a:r>
          </a:p>
          <a:p>
            <a:pPr lvl="1"/>
            <a:r>
              <a:rPr lang="en-US" dirty="0" smtClean="0"/>
              <a:t>Marketplace subsidy expansion</a:t>
            </a:r>
          </a:p>
          <a:p>
            <a:pPr lvl="2"/>
            <a:r>
              <a:rPr lang="en-US" dirty="0"/>
              <a:t>Medicaid private </a:t>
            </a:r>
            <a:r>
              <a:rPr lang="en-US" dirty="0" smtClean="0"/>
              <a:t>option</a:t>
            </a:r>
          </a:p>
          <a:p>
            <a:pPr lvl="2"/>
            <a:r>
              <a:rPr lang="en-US" dirty="0" smtClean="0"/>
              <a:t>Increased subsidy</a:t>
            </a:r>
          </a:p>
          <a:p>
            <a:pPr lvl="2"/>
            <a:r>
              <a:rPr lang="en-US" dirty="0" smtClean="0"/>
              <a:t>More people eligible for subsidy</a:t>
            </a:r>
          </a:p>
          <a:p>
            <a:pPr lvl="2"/>
            <a:r>
              <a:rPr lang="en-US" dirty="0" smtClean="0"/>
              <a:t>Expire at end of 2022</a:t>
            </a:r>
          </a:p>
          <a:p>
            <a:pPr lvl="1"/>
            <a:r>
              <a:rPr lang="en-US" dirty="0" smtClean="0"/>
              <a:t>Medicaid expansion covers up to 138% FPL</a:t>
            </a:r>
          </a:p>
          <a:p>
            <a:pPr lvl="1"/>
            <a:r>
              <a:rPr lang="en-US" dirty="0" smtClean="0"/>
              <a:t>Non-Medicaid expansion state residents now eligible for subsidized marketplace insurance coverage</a:t>
            </a:r>
          </a:p>
          <a:p>
            <a:pPr lvl="1"/>
            <a:r>
              <a:rPr lang="en-US" dirty="0" smtClean="0"/>
              <a:t>No subsidy cliff at 400% FPL</a:t>
            </a:r>
          </a:p>
          <a:p>
            <a:pPr lvl="1"/>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345907481"/>
              </p:ext>
            </p:extLst>
          </p:nvPr>
        </p:nvGraphicFramePr>
        <p:xfrm>
          <a:off x="8103120" y="2175331"/>
          <a:ext cx="4088880" cy="4672148"/>
        </p:xfrm>
        <a:graphic>
          <a:graphicData uri="http://schemas.openxmlformats.org/drawingml/2006/table">
            <a:tbl>
              <a:tblPr/>
              <a:tblGrid>
                <a:gridCol w="1204259">
                  <a:extLst>
                    <a:ext uri="{9D8B030D-6E8A-4147-A177-3AD203B41FA5}">
                      <a16:colId xmlns:a16="http://schemas.microsoft.com/office/drawing/2014/main" val="3712026999"/>
                    </a:ext>
                  </a:extLst>
                </a:gridCol>
                <a:gridCol w="1204259">
                  <a:extLst>
                    <a:ext uri="{9D8B030D-6E8A-4147-A177-3AD203B41FA5}">
                      <a16:colId xmlns:a16="http://schemas.microsoft.com/office/drawing/2014/main" val="143465328"/>
                    </a:ext>
                  </a:extLst>
                </a:gridCol>
                <a:gridCol w="1680362">
                  <a:extLst>
                    <a:ext uri="{9D8B030D-6E8A-4147-A177-3AD203B41FA5}">
                      <a16:colId xmlns:a16="http://schemas.microsoft.com/office/drawing/2014/main" val="2133135609"/>
                    </a:ext>
                  </a:extLst>
                </a:gridCol>
              </a:tblGrid>
              <a:tr h="342513">
                <a:tc gridSpan="3">
                  <a:txBody>
                    <a:bodyPr/>
                    <a:lstStyle/>
                    <a:p>
                      <a:pPr algn="ctr" fontAlgn="ctr"/>
                      <a:r>
                        <a:rPr lang="en-US" sz="1000" b="1">
                          <a:solidFill>
                            <a:srgbClr val="FFFFFF"/>
                          </a:solidFill>
                          <a:effectLst/>
                          <a:latin typeface="inherit"/>
                        </a:rPr>
                        <a:t>Table 1: Percent of Income Paid for Marketplace Benchmark Silver Premium, by Income</a:t>
                      </a:r>
                    </a:p>
                  </a:txBody>
                  <a:tcPr marL="25334" marR="25334" marT="25334" marB="25334" anchor="ctr">
                    <a:lnL>
                      <a:noFill/>
                    </a:lnL>
                    <a:lnR>
                      <a:noFill/>
                    </a:lnR>
                    <a:lnT>
                      <a:noFill/>
                    </a:lnT>
                    <a:lnB>
                      <a:noFill/>
                    </a:lnB>
                    <a:solidFill>
                      <a:srgbClr val="0072C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920388278"/>
                  </a:ext>
                </a:extLst>
              </a:tr>
              <a:tr h="488436">
                <a:tc>
                  <a:txBody>
                    <a:bodyPr/>
                    <a:lstStyle/>
                    <a:p>
                      <a:pPr fontAlgn="ctr"/>
                      <a:r>
                        <a:rPr lang="en-US" sz="1000" b="1" dirty="0">
                          <a:effectLst/>
                          <a:latin typeface="inherit"/>
                        </a:rPr>
                        <a:t>Income </a:t>
                      </a:r>
                      <a:r>
                        <a:rPr lang="en-US" sz="1000" b="0" dirty="0">
                          <a:effectLst/>
                          <a:latin typeface="inherit"/>
                        </a:rPr>
                        <a:t>(% of poverty)</a:t>
                      </a:r>
                    </a:p>
                  </a:txBody>
                  <a:tcPr marL="25334" marR="25334" marT="25334" marB="25334" anchor="ctr">
                    <a:lnL>
                      <a:noFill/>
                    </a:lnL>
                    <a:lnR w="9525" cap="flat" cmpd="sng" algn="ctr">
                      <a:solidFill>
                        <a:srgbClr val="CCCCCC"/>
                      </a:solidFill>
                      <a:prstDash val="solid"/>
                      <a:round/>
                      <a:headEnd type="none" w="med" len="med"/>
                      <a:tailEnd type="none" w="med" len="med"/>
                    </a:lnR>
                    <a:lnT>
                      <a:noFill/>
                    </a:lnT>
                    <a:lnB w="9525" cap="flat" cmpd="sng" algn="ctr">
                      <a:solidFill>
                        <a:srgbClr val="CCCCCC"/>
                      </a:solidFill>
                      <a:prstDash val="solid"/>
                      <a:round/>
                      <a:headEnd type="none" w="med" len="med"/>
                      <a:tailEnd type="none" w="med" len="med"/>
                    </a:lnB>
                    <a:solidFill>
                      <a:srgbClr val="D6D6D6"/>
                    </a:solidFill>
                  </a:tcPr>
                </a:tc>
                <a:tc>
                  <a:txBody>
                    <a:bodyPr/>
                    <a:lstStyle/>
                    <a:p>
                      <a:pPr algn="ctr" fontAlgn="ctr"/>
                      <a:r>
                        <a:rPr lang="en-US" sz="1000" b="1" dirty="0">
                          <a:effectLst/>
                          <a:latin typeface="inherit"/>
                        </a:rPr>
                        <a:t>Affordable Care Act</a:t>
                      </a:r>
                      <a:br>
                        <a:rPr lang="en-US" sz="1000" b="1" dirty="0">
                          <a:effectLst/>
                          <a:latin typeface="inherit"/>
                        </a:rPr>
                      </a:br>
                      <a:r>
                        <a:rPr lang="en-US" sz="1000" b="0" dirty="0">
                          <a:effectLst/>
                          <a:latin typeface="inherit"/>
                        </a:rPr>
                        <a:t>(before legislative change)</a:t>
                      </a:r>
                    </a:p>
                  </a:txBody>
                  <a:tcPr marL="25334" marR="25334" marT="25334" marB="2533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a:noFill/>
                    </a:lnT>
                    <a:lnB w="9525" cap="flat" cmpd="sng" algn="ctr">
                      <a:solidFill>
                        <a:srgbClr val="CCCCCC"/>
                      </a:solidFill>
                      <a:prstDash val="solid"/>
                      <a:round/>
                      <a:headEnd type="none" w="med" len="med"/>
                      <a:tailEnd type="none" w="med" len="med"/>
                    </a:lnB>
                    <a:solidFill>
                      <a:srgbClr val="D6D6D6"/>
                    </a:solidFill>
                  </a:tcPr>
                </a:tc>
                <a:tc>
                  <a:txBody>
                    <a:bodyPr/>
                    <a:lstStyle/>
                    <a:p>
                      <a:pPr algn="ctr" fontAlgn="ctr"/>
                      <a:r>
                        <a:rPr lang="en-US" sz="1000" b="1" dirty="0">
                          <a:effectLst/>
                          <a:latin typeface="inherit"/>
                        </a:rPr>
                        <a:t>COVID-19 Relief (current law 2021-2022)</a:t>
                      </a:r>
                      <a:endParaRPr lang="en-US" sz="1000" b="0" dirty="0">
                        <a:effectLst/>
                        <a:latin typeface="inherit"/>
                      </a:endParaRPr>
                    </a:p>
                  </a:txBody>
                  <a:tcPr marL="25334" marR="25334" marT="25334" marB="25334" anchor="ctr">
                    <a:lnL w="9525" cap="flat" cmpd="sng" algn="ctr">
                      <a:solidFill>
                        <a:srgbClr val="CCCCCC"/>
                      </a:solidFill>
                      <a:prstDash val="solid"/>
                      <a:round/>
                      <a:headEnd type="none" w="med" len="med"/>
                      <a:tailEnd type="none" w="med" len="med"/>
                    </a:lnL>
                    <a:lnR>
                      <a:noFill/>
                    </a:lnR>
                    <a:lnT>
                      <a:noFill/>
                    </a:lnT>
                    <a:lnB w="9525" cap="flat" cmpd="sng" algn="ctr">
                      <a:solidFill>
                        <a:srgbClr val="CCCCCC"/>
                      </a:solidFill>
                      <a:prstDash val="solid"/>
                      <a:round/>
                      <a:headEnd type="none" w="med" len="med"/>
                      <a:tailEnd type="none" w="med" len="med"/>
                    </a:lnB>
                    <a:solidFill>
                      <a:srgbClr val="D6D6D6"/>
                    </a:solidFill>
                  </a:tcPr>
                </a:tc>
                <a:extLst>
                  <a:ext uri="{0D108BD9-81ED-4DB2-BD59-A6C34878D82A}">
                    <a16:rowId xmlns:a16="http://schemas.microsoft.com/office/drawing/2014/main" val="2021563392"/>
                  </a:ext>
                </a:extLst>
              </a:tr>
              <a:tr h="342513">
                <a:tc>
                  <a:txBody>
                    <a:bodyPr/>
                    <a:lstStyle/>
                    <a:p>
                      <a:pPr fontAlgn="ctr"/>
                      <a:r>
                        <a:rPr lang="en-US" sz="1000" b="0">
                          <a:effectLst/>
                          <a:latin typeface="inherit"/>
                        </a:rPr>
                        <a:t>Under 100%</a:t>
                      </a:r>
                    </a:p>
                  </a:txBody>
                  <a:tcPr marL="25334" marR="25334" marT="25334" marB="25334" anchor="ctr">
                    <a:lnL>
                      <a:noFill/>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ctr" fontAlgn="ctr"/>
                      <a:r>
                        <a:rPr lang="en-US" sz="1000" b="0">
                          <a:effectLst/>
                          <a:latin typeface="inherit"/>
                        </a:rPr>
                        <a:t>Not eligible for subsidies*</a:t>
                      </a:r>
                    </a:p>
                  </a:txBody>
                  <a:tcPr marL="25334" marR="25334" marT="25334" marB="2533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ctr" fontAlgn="ctr"/>
                      <a:r>
                        <a:rPr lang="en-US" sz="1000" b="0" dirty="0">
                          <a:effectLst/>
                          <a:latin typeface="inherit"/>
                        </a:rPr>
                        <a:t>Not eligible for subsidies**</a:t>
                      </a:r>
                    </a:p>
                  </a:txBody>
                  <a:tcPr marL="25334" marR="25334" marT="25334" marB="25334" anchor="ctr">
                    <a:lnL w="9525" cap="flat" cmpd="sng" algn="ctr">
                      <a:solidFill>
                        <a:srgbClr val="CCCCCC"/>
                      </a:solidFill>
                      <a:prstDash val="solid"/>
                      <a:round/>
                      <a:headEnd type="none" w="med" len="med"/>
                      <a:tailEnd type="none" w="med" len="med"/>
                    </a:lnL>
                    <a:lnR>
                      <a:noFill/>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3565272239"/>
                  </a:ext>
                </a:extLst>
              </a:tr>
              <a:tr h="196590">
                <a:tc>
                  <a:txBody>
                    <a:bodyPr/>
                    <a:lstStyle/>
                    <a:p>
                      <a:pPr fontAlgn="ctr"/>
                      <a:r>
                        <a:rPr lang="en-US" sz="1000" b="0">
                          <a:effectLst/>
                          <a:latin typeface="inherit"/>
                        </a:rPr>
                        <a:t>100% – 138%</a:t>
                      </a:r>
                    </a:p>
                  </a:txBody>
                  <a:tcPr marL="25334" marR="25334" marT="25334" marB="25334" anchor="ctr">
                    <a:lnL>
                      <a:noFill/>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ctr" fontAlgn="ctr"/>
                      <a:r>
                        <a:rPr lang="en-US" sz="1000" b="0">
                          <a:effectLst/>
                          <a:latin typeface="inherit"/>
                        </a:rPr>
                        <a:t>2.07%</a:t>
                      </a:r>
                    </a:p>
                  </a:txBody>
                  <a:tcPr marL="25334" marR="25334" marT="25334" marB="2533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ctr" fontAlgn="ctr"/>
                      <a:r>
                        <a:rPr lang="en-US" sz="1000" b="0">
                          <a:effectLst/>
                          <a:latin typeface="inherit"/>
                        </a:rPr>
                        <a:t>0.0%</a:t>
                      </a:r>
                    </a:p>
                  </a:txBody>
                  <a:tcPr marL="25334" marR="25334" marT="25334" marB="25334" anchor="ctr">
                    <a:lnL w="9525" cap="flat" cmpd="sng" algn="ctr">
                      <a:solidFill>
                        <a:srgbClr val="CCCCCC"/>
                      </a:solidFill>
                      <a:prstDash val="solid"/>
                      <a:round/>
                      <a:headEnd type="none" w="med" len="med"/>
                      <a:tailEnd type="none" w="med" len="med"/>
                    </a:lnL>
                    <a:lnR>
                      <a:noFill/>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3651093889"/>
                  </a:ext>
                </a:extLst>
              </a:tr>
              <a:tr h="196590">
                <a:tc>
                  <a:txBody>
                    <a:bodyPr/>
                    <a:lstStyle/>
                    <a:p>
                      <a:pPr fontAlgn="ctr"/>
                      <a:r>
                        <a:rPr lang="en-US" sz="1000" b="0">
                          <a:effectLst/>
                          <a:latin typeface="inherit"/>
                        </a:rPr>
                        <a:t>138% – 150%</a:t>
                      </a:r>
                    </a:p>
                  </a:txBody>
                  <a:tcPr marL="25334" marR="25334" marT="25334" marB="25334" anchor="ctr">
                    <a:lnL>
                      <a:noFill/>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ctr" fontAlgn="ctr"/>
                      <a:r>
                        <a:rPr lang="en-US" sz="1000" b="0">
                          <a:effectLst/>
                          <a:latin typeface="inherit"/>
                        </a:rPr>
                        <a:t>3.10% – 4.14%</a:t>
                      </a:r>
                    </a:p>
                  </a:txBody>
                  <a:tcPr marL="25334" marR="25334" marT="25334" marB="2533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ctr" fontAlgn="ctr"/>
                      <a:r>
                        <a:rPr lang="en-US" sz="1000" b="0">
                          <a:effectLst/>
                          <a:latin typeface="inherit"/>
                        </a:rPr>
                        <a:t>0.0%</a:t>
                      </a:r>
                    </a:p>
                  </a:txBody>
                  <a:tcPr marL="25334" marR="25334" marT="25334" marB="25334" anchor="ctr">
                    <a:lnL w="9525" cap="flat" cmpd="sng" algn="ctr">
                      <a:solidFill>
                        <a:srgbClr val="CCCCCC"/>
                      </a:solidFill>
                      <a:prstDash val="solid"/>
                      <a:round/>
                      <a:headEnd type="none" w="med" len="med"/>
                      <a:tailEnd type="none" w="med" len="med"/>
                    </a:lnL>
                    <a:lnR>
                      <a:noFill/>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982986543"/>
                  </a:ext>
                </a:extLst>
              </a:tr>
              <a:tr h="196590">
                <a:tc>
                  <a:txBody>
                    <a:bodyPr/>
                    <a:lstStyle/>
                    <a:p>
                      <a:pPr fontAlgn="ctr"/>
                      <a:r>
                        <a:rPr lang="en-US" sz="1000" b="0">
                          <a:effectLst/>
                          <a:latin typeface="inherit"/>
                        </a:rPr>
                        <a:t>150% – 200%</a:t>
                      </a:r>
                    </a:p>
                  </a:txBody>
                  <a:tcPr marL="25334" marR="25334" marT="25334" marB="25334" anchor="ctr">
                    <a:lnL>
                      <a:noFill/>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ctr" fontAlgn="ctr"/>
                      <a:r>
                        <a:rPr lang="en-US" sz="1000" b="0">
                          <a:effectLst/>
                          <a:latin typeface="inherit"/>
                        </a:rPr>
                        <a:t>4.14% – 6.52%</a:t>
                      </a:r>
                    </a:p>
                  </a:txBody>
                  <a:tcPr marL="25334" marR="25334" marT="25334" marB="2533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ctr" fontAlgn="ctr"/>
                      <a:r>
                        <a:rPr lang="en-US" sz="1000" b="0">
                          <a:effectLst/>
                          <a:latin typeface="inherit"/>
                        </a:rPr>
                        <a:t>0.0% – 2.0%</a:t>
                      </a:r>
                    </a:p>
                  </a:txBody>
                  <a:tcPr marL="25334" marR="25334" marT="25334" marB="25334" anchor="ctr">
                    <a:lnL w="9525" cap="flat" cmpd="sng" algn="ctr">
                      <a:solidFill>
                        <a:srgbClr val="CCCCCC"/>
                      </a:solidFill>
                      <a:prstDash val="solid"/>
                      <a:round/>
                      <a:headEnd type="none" w="med" len="med"/>
                      <a:tailEnd type="none" w="med" len="med"/>
                    </a:lnL>
                    <a:lnR>
                      <a:noFill/>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4048682589"/>
                  </a:ext>
                </a:extLst>
              </a:tr>
              <a:tr h="196590">
                <a:tc>
                  <a:txBody>
                    <a:bodyPr/>
                    <a:lstStyle/>
                    <a:p>
                      <a:pPr fontAlgn="ctr"/>
                      <a:r>
                        <a:rPr lang="en-US" sz="1000" b="0">
                          <a:effectLst/>
                          <a:latin typeface="inherit"/>
                        </a:rPr>
                        <a:t>200% – 250%</a:t>
                      </a:r>
                    </a:p>
                  </a:txBody>
                  <a:tcPr marL="25334" marR="25334" marT="25334" marB="25334" anchor="ctr">
                    <a:lnL>
                      <a:noFill/>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ctr" fontAlgn="ctr"/>
                      <a:r>
                        <a:rPr lang="en-US" sz="1000" b="0">
                          <a:effectLst/>
                          <a:latin typeface="inherit"/>
                        </a:rPr>
                        <a:t>6.52% – 8.33%</a:t>
                      </a:r>
                    </a:p>
                  </a:txBody>
                  <a:tcPr marL="25334" marR="25334" marT="25334" marB="2533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ctr" fontAlgn="ctr"/>
                      <a:r>
                        <a:rPr lang="en-US" sz="1000" b="0">
                          <a:effectLst/>
                          <a:latin typeface="inherit"/>
                        </a:rPr>
                        <a:t>2.0% – 4.0%</a:t>
                      </a:r>
                    </a:p>
                  </a:txBody>
                  <a:tcPr marL="25334" marR="25334" marT="25334" marB="25334" anchor="ctr">
                    <a:lnL w="9525" cap="flat" cmpd="sng" algn="ctr">
                      <a:solidFill>
                        <a:srgbClr val="CCCCCC"/>
                      </a:solidFill>
                      <a:prstDash val="solid"/>
                      <a:round/>
                      <a:headEnd type="none" w="med" len="med"/>
                      <a:tailEnd type="none" w="med" len="med"/>
                    </a:lnL>
                    <a:lnR>
                      <a:noFill/>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1034939963"/>
                  </a:ext>
                </a:extLst>
              </a:tr>
              <a:tr h="196590">
                <a:tc>
                  <a:txBody>
                    <a:bodyPr/>
                    <a:lstStyle/>
                    <a:p>
                      <a:pPr fontAlgn="ctr"/>
                      <a:r>
                        <a:rPr lang="en-US" sz="1000" b="0">
                          <a:effectLst/>
                          <a:latin typeface="inherit"/>
                        </a:rPr>
                        <a:t>250% – 300%</a:t>
                      </a:r>
                    </a:p>
                  </a:txBody>
                  <a:tcPr marL="25334" marR="25334" marT="25334" marB="25334" anchor="ctr">
                    <a:lnL>
                      <a:noFill/>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ctr" fontAlgn="ctr"/>
                      <a:r>
                        <a:rPr lang="en-US" sz="1000" b="0">
                          <a:effectLst/>
                          <a:latin typeface="inherit"/>
                        </a:rPr>
                        <a:t>8.33% – 9.83%</a:t>
                      </a:r>
                    </a:p>
                  </a:txBody>
                  <a:tcPr marL="25334" marR="25334" marT="25334" marB="2533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ctr" fontAlgn="ctr"/>
                      <a:r>
                        <a:rPr lang="en-US" sz="1000" b="0">
                          <a:effectLst/>
                          <a:latin typeface="inherit"/>
                        </a:rPr>
                        <a:t>4.0% – 6.0%</a:t>
                      </a:r>
                    </a:p>
                  </a:txBody>
                  <a:tcPr marL="25334" marR="25334" marT="25334" marB="25334" anchor="ctr">
                    <a:lnL w="9525" cap="flat" cmpd="sng" algn="ctr">
                      <a:solidFill>
                        <a:srgbClr val="CCCCCC"/>
                      </a:solidFill>
                      <a:prstDash val="solid"/>
                      <a:round/>
                      <a:headEnd type="none" w="med" len="med"/>
                      <a:tailEnd type="none" w="med" len="med"/>
                    </a:lnL>
                    <a:lnR>
                      <a:noFill/>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2563712784"/>
                  </a:ext>
                </a:extLst>
              </a:tr>
              <a:tr h="196590">
                <a:tc>
                  <a:txBody>
                    <a:bodyPr/>
                    <a:lstStyle/>
                    <a:p>
                      <a:pPr fontAlgn="ctr"/>
                      <a:r>
                        <a:rPr lang="en-US" sz="1000" b="0">
                          <a:effectLst/>
                          <a:latin typeface="inherit"/>
                        </a:rPr>
                        <a:t>300% – 400%</a:t>
                      </a:r>
                    </a:p>
                  </a:txBody>
                  <a:tcPr marL="25334" marR="25334" marT="25334" marB="25334" anchor="ctr">
                    <a:lnL>
                      <a:noFill/>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ctr" fontAlgn="ctr"/>
                      <a:r>
                        <a:rPr lang="en-US" sz="1000" b="0">
                          <a:effectLst/>
                          <a:latin typeface="inherit"/>
                        </a:rPr>
                        <a:t>9.83%</a:t>
                      </a:r>
                    </a:p>
                  </a:txBody>
                  <a:tcPr marL="25334" marR="25334" marT="25334" marB="2533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ctr" fontAlgn="ctr"/>
                      <a:r>
                        <a:rPr lang="en-US" sz="1000" b="0">
                          <a:effectLst/>
                          <a:latin typeface="inherit"/>
                        </a:rPr>
                        <a:t>6.0% – 8.5%</a:t>
                      </a:r>
                    </a:p>
                  </a:txBody>
                  <a:tcPr marL="25334" marR="25334" marT="25334" marB="25334" anchor="ctr">
                    <a:lnL w="9525" cap="flat" cmpd="sng" algn="ctr">
                      <a:solidFill>
                        <a:srgbClr val="CCCCCC"/>
                      </a:solidFill>
                      <a:prstDash val="solid"/>
                      <a:round/>
                      <a:headEnd type="none" w="med" len="med"/>
                      <a:tailEnd type="none" w="med" len="med"/>
                    </a:lnL>
                    <a:lnR>
                      <a:noFill/>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765567001"/>
                  </a:ext>
                </a:extLst>
              </a:tr>
              <a:tr h="342513">
                <a:tc>
                  <a:txBody>
                    <a:bodyPr/>
                    <a:lstStyle/>
                    <a:p>
                      <a:pPr fontAlgn="ctr"/>
                      <a:r>
                        <a:rPr lang="en-US" sz="1000" b="0">
                          <a:effectLst/>
                          <a:latin typeface="inherit"/>
                        </a:rPr>
                        <a:t>Over 400%</a:t>
                      </a:r>
                    </a:p>
                  </a:txBody>
                  <a:tcPr marL="25334" marR="25334" marT="25334" marB="25334" anchor="ctr">
                    <a:lnL>
                      <a:noFill/>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ctr" fontAlgn="ctr"/>
                      <a:r>
                        <a:rPr lang="en-US" sz="1000" b="0">
                          <a:effectLst/>
                          <a:latin typeface="inherit"/>
                        </a:rPr>
                        <a:t>Not eligible for subsidies</a:t>
                      </a:r>
                    </a:p>
                  </a:txBody>
                  <a:tcPr marL="25334" marR="25334" marT="25334" marB="2533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ctr" fontAlgn="ctr"/>
                      <a:r>
                        <a:rPr lang="en-US" sz="1000" b="0">
                          <a:effectLst/>
                          <a:latin typeface="inherit"/>
                        </a:rPr>
                        <a:t>8.5%</a:t>
                      </a:r>
                    </a:p>
                  </a:txBody>
                  <a:tcPr marL="25334" marR="25334" marT="25334" marB="25334" anchor="ctr">
                    <a:lnL w="9525" cap="flat" cmpd="sng" algn="ctr">
                      <a:solidFill>
                        <a:srgbClr val="CCCCCC"/>
                      </a:solidFill>
                      <a:prstDash val="solid"/>
                      <a:round/>
                      <a:headEnd type="none" w="med" len="med"/>
                      <a:tailEnd type="none" w="med" len="med"/>
                    </a:lnL>
                    <a:lnR>
                      <a:noFill/>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1201235851"/>
                  </a:ext>
                </a:extLst>
              </a:tr>
              <a:tr h="1655819">
                <a:tc gridSpan="3">
                  <a:txBody>
                    <a:bodyPr/>
                    <a:lstStyle/>
                    <a:p>
                      <a:pPr fontAlgn="ctr"/>
                      <a:r>
                        <a:rPr lang="en-US" sz="1000" b="0" dirty="0">
                          <a:effectLst/>
                          <a:latin typeface="inherit"/>
                        </a:rPr>
                        <a:t>NOTES: *Lawfully present immigrants whose household incomes are below 100% FPL and are not otherwise eligible for Medicaid are eligible for tax subsidies through the Marketplace if they meet all other eligibility requirements.</a:t>
                      </a:r>
                      <a:br>
                        <a:rPr lang="en-US" sz="1000" b="0" dirty="0">
                          <a:effectLst/>
                          <a:latin typeface="inherit"/>
                        </a:rPr>
                      </a:br>
                      <a:r>
                        <a:rPr lang="en-US" sz="1000" b="0" dirty="0">
                          <a:effectLst/>
                          <a:latin typeface="inherit"/>
                        </a:rPr>
                        <a:t>**In the COVID-19 relief law, lawfully present immigrants in states that have not expanded Medicaid would continue to be eligible for marketplace subsidies. In addition, people receiving Unemployment Insurance (UI) are treated as though their income is no more than 133% of poverty for the purposes of the premium tax credit. This could extend premium tax credits to some individuals with incomes below poverty.</a:t>
                      </a:r>
                      <a:br>
                        <a:rPr lang="en-US" sz="1000" b="0" dirty="0">
                          <a:effectLst/>
                          <a:latin typeface="inherit"/>
                        </a:rPr>
                      </a:br>
                      <a:r>
                        <a:rPr lang="en-US" sz="1000" b="0" dirty="0">
                          <a:effectLst/>
                          <a:latin typeface="inherit"/>
                        </a:rPr>
                        <a:t>SOURCE: KFF</a:t>
                      </a:r>
                    </a:p>
                  </a:txBody>
                  <a:tcPr marL="25334" marR="25334" marT="25334" marB="25334" anchor="ctr">
                    <a:lnL>
                      <a:noFill/>
                    </a:lnL>
                    <a:lnR>
                      <a:noFill/>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522046630"/>
                  </a:ext>
                </a:extLst>
              </a:tr>
            </a:tbl>
          </a:graphicData>
        </a:graphic>
      </p:graphicFrame>
    </p:spTree>
    <p:extLst>
      <p:ext uri="{BB962C8B-B14F-4D97-AF65-F5344CB8AC3E}">
        <p14:creationId xmlns:p14="http://schemas.microsoft.com/office/powerpoint/2010/main" val="35805630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1374"/>
            <a:ext cx="10515600" cy="1325563"/>
          </a:xfrm>
        </p:spPr>
        <p:txBody>
          <a:bodyPr/>
          <a:lstStyle/>
          <a:p>
            <a:r>
              <a:rPr lang="en-US" dirty="0" smtClean="0"/>
              <a:t>Bonus slide: Pre-existing conditions</a:t>
            </a:r>
            <a:endParaRPr lang="en-US" dirty="0"/>
          </a:p>
        </p:txBody>
      </p:sp>
      <p:sp>
        <p:nvSpPr>
          <p:cNvPr id="3" name="Content Placeholder 2"/>
          <p:cNvSpPr>
            <a:spLocks noGrp="1"/>
          </p:cNvSpPr>
          <p:nvPr>
            <p:ph idx="1"/>
          </p:nvPr>
        </p:nvSpPr>
        <p:spPr/>
        <p:txBody>
          <a:bodyPr/>
          <a:lstStyle/>
          <a:p>
            <a:endParaRPr lang="en-US" dirty="0"/>
          </a:p>
        </p:txBody>
      </p:sp>
      <p:pic>
        <p:nvPicPr>
          <p:cNvPr id="1026" name="Picture 2" descr="https://avalere.com/wp-content/uploads/2018/10/preexisting-conditions-201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4081" y="804991"/>
            <a:ext cx="9587062" cy="60530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359792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1374"/>
            <a:ext cx="10515600" cy="1325563"/>
          </a:xfrm>
        </p:spPr>
        <p:txBody>
          <a:bodyPr/>
          <a:lstStyle/>
          <a:p>
            <a:r>
              <a:rPr lang="en-US" dirty="0" smtClean="0"/>
              <a:t>Bonus slide: Pre-existing conditions</a:t>
            </a:r>
            <a:endParaRPr lang="en-US" dirty="0"/>
          </a:p>
        </p:txBody>
      </p:sp>
      <p:sp>
        <p:nvSpPr>
          <p:cNvPr id="3" name="Content Placeholder 2"/>
          <p:cNvSpPr>
            <a:spLocks noGrp="1"/>
          </p:cNvSpPr>
          <p:nvPr>
            <p:ph idx="1"/>
          </p:nvPr>
        </p:nvSpPr>
        <p:spPr/>
        <p:txBody>
          <a:bodyPr/>
          <a:lstStyle/>
          <a:p>
            <a:endParaRPr lang="en-US" dirty="0"/>
          </a:p>
        </p:txBody>
      </p:sp>
      <p:pic>
        <p:nvPicPr>
          <p:cNvPr id="5" name="Picture 4" descr="Image result for pre existing condition li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1317" y="1304189"/>
            <a:ext cx="10831103" cy="5415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33076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Sources</a:t>
            </a:r>
            <a:endParaRPr lang="en-US" dirty="0"/>
          </a:p>
        </p:txBody>
      </p:sp>
      <p:sp>
        <p:nvSpPr>
          <p:cNvPr id="3" name="Content Placeholder 2"/>
          <p:cNvSpPr>
            <a:spLocks noGrp="1"/>
          </p:cNvSpPr>
          <p:nvPr>
            <p:ph idx="1"/>
          </p:nvPr>
        </p:nvSpPr>
        <p:spPr/>
        <p:txBody>
          <a:bodyPr/>
          <a:lstStyle/>
          <a:p>
            <a:r>
              <a:rPr lang="en-US" dirty="0"/>
              <a:t>Berkowitz, Edward. "Getting to the Affordable Care Act." </a:t>
            </a:r>
            <a:r>
              <a:rPr lang="en-US" i="1" dirty="0"/>
              <a:t>Journal of Policy History</a:t>
            </a:r>
            <a:r>
              <a:rPr lang="en-US" dirty="0"/>
              <a:t> 29, no. 4 (2017): 519-542</a:t>
            </a:r>
            <a:r>
              <a:rPr lang="en-US" dirty="0" smtClean="0"/>
              <a:t>.</a:t>
            </a:r>
          </a:p>
          <a:p>
            <a:r>
              <a:rPr lang="en-US" dirty="0" err="1"/>
              <a:t>Halpin</a:t>
            </a:r>
            <a:r>
              <a:rPr lang="en-US" dirty="0"/>
              <a:t>, Helen A., and Peter </a:t>
            </a:r>
            <a:r>
              <a:rPr lang="en-US" dirty="0" err="1"/>
              <a:t>Harbage</a:t>
            </a:r>
            <a:r>
              <a:rPr lang="en-US" dirty="0"/>
              <a:t>. "The Origins And </a:t>
            </a:r>
            <a:r>
              <a:rPr lang="en-US" dirty="0" err="1"/>
              <a:t>DemiseOf</a:t>
            </a:r>
            <a:r>
              <a:rPr lang="en-US" dirty="0"/>
              <a:t> The Public Option." </a:t>
            </a:r>
            <a:r>
              <a:rPr lang="en-US" i="1" dirty="0"/>
              <a:t>Health Affairs</a:t>
            </a:r>
            <a:r>
              <a:rPr lang="en-US" dirty="0"/>
              <a:t>29, no. 6 (2010): 1117-1124.</a:t>
            </a:r>
            <a:endParaRPr lang="en-US" b="1" dirty="0"/>
          </a:p>
        </p:txBody>
      </p:sp>
    </p:spTree>
    <p:extLst>
      <p:ext uri="{BB962C8B-B14F-4D97-AF65-F5344CB8AC3E}">
        <p14:creationId xmlns:p14="http://schemas.microsoft.com/office/powerpoint/2010/main" val="410281701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HCMI 4225:	The ACA today</a:t>
            </a:r>
            <a:endParaRPr lang="en-US" dirty="0"/>
          </a:p>
        </p:txBody>
      </p:sp>
      <p:sp>
        <p:nvSpPr>
          <p:cNvPr id="3" name="Subtitle 2"/>
          <p:cNvSpPr>
            <a:spLocks noGrp="1"/>
          </p:cNvSpPr>
          <p:nvPr>
            <p:ph type="subTitle" idx="1"/>
          </p:nvPr>
        </p:nvSpPr>
        <p:spPr/>
        <p:txBody>
          <a:bodyPr/>
          <a:lstStyle/>
          <a:p>
            <a:r>
              <a:rPr lang="en-US" dirty="0"/>
              <a:t>Tue/</a:t>
            </a:r>
            <a:r>
              <a:rPr lang="en-US" dirty="0" err="1"/>
              <a:t>Thur</a:t>
            </a:r>
            <a:r>
              <a:rPr lang="en-US" dirty="0"/>
              <a:t> 9:30 AM – 10:45AM</a:t>
            </a:r>
          </a:p>
          <a:p>
            <a:r>
              <a:rPr lang="en-US" dirty="0" smtClean="0"/>
              <a:t>Shane Murphy – </a:t>
            </a:r>
            <a:r>
              <a:rPr lang="en-US" dirty="0" smtClean="0">
                <a:hlinkClick r:id="rId2"/>
              </a:rPr>
              <a:t>shane@uconn.edu</a:t>
            </a:r>
            <a:endParaRPr lang="en-US" dirty="0" smtClean="0"/>
          </a:p>
        </p:txBody>
      </p:sp>
    </p:spTree>
    <p:extLst>
      <p:ext uri="{BB962C8B-B14F-4D97-AF65-F5344CB8AC3E}">
        <p14:creationId xmlns:p14="http://schemas.microsoft.com/office/powerpoint/2010/main" val="11018403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2006 </a:t>
            </a:r>
            <a:r>
              <a:rPr lang="en-US" dirty="0"/>
              <a:t>Massachusetts Health Care Reform Plan</a:t>
            </a:r>
          </a:p>
        </p:txBody>
      </p:sp>
      <p:sp>
        <p:nvSpPr>
          <p:cNvPr id="3" name="Content Placeholder 2"/>
          <p:cNvSpPr>
            <a:spLocks noGrp="1"/>
          </p:cNvSpPr>
          <p:nvPr>
            <p:ph idx="1"/>
          </p:nvPr>
        </p:nvSpPr>
        <p:spPr/>
        <p:txBody>
          <a:bodyPr/>
          <a:lstStyle/>
          <a:p>
            <a:r>
              <a:rPr lang="en-US" dirty="0" smtClean="0"/>
              <a:t>Heritage Foundation designed plan</a:t>
            </a:r>
          </a:p>
          <a:p>
            <a:r>
              <a:rPr lang="en-US" dirty="0" smtClean="0"/>
              <a:t>State exchange</a:t>
            </a:r>
          </a:p>
          <a:p>
            <a:r>
              <a:rPr lang="en-US" dirty="0" smtClean="0"/>
              <a:t>Employer and individual mandate</a:t>
            </a:r>
          </a:p>
          <a:p>
            <a:r>
              <a:rPr lang="en-US" dirty="0" smtClean="0"/>
              <a:t>Fully subsidized coverage for individuals up to 150% FPL</a:t>
            </a:r>
            <a:endParaRPr lang="en-US" dirty="0"/>
          </a:p>
        </p:txBody>
      </p:sp>
    </p:spTree>
    <p:extLst>
      <p:ext uri="{BB962C8B-B14F-4D97-AF65-F5344CB8AC3E}">
        <p14:creationId xmlns:p14="http://schemas.microsoft.com/office/powerpoint/2010/main" val="286978189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7512" y="-245269"/>
            <a:ext cx="10515600" cy="1325563"/>
          </a:xfrm>
        </p:spPr>
        <p:txBody>
          <a:bodyPr/>
          <a:lstStyle/>
          <a:p>
            <a:r>
              <a:rPr lang="en-US" dirty="0" smtClean="0"/>
              <a:t>Opinion Polling</a:t>
            </a:r>
            <a:endParaRPr lang="en-US" dirty="0"/>
          </a:p>
        </p:txBody>
      </p:sp>
      <p:sp>
        <p:nvSpPr>
          <p:cNvPr id="3" name="Content Placeholder 2"/>
          <p:cNvSpPr>
            <a:spLocks noGrp="1"/>
          </p:cNvSpPr>
          <p:nvPr>
            <p:ph idx="1"/>
          </p:nvPr>
        </p:nvSpPr>
        <p:spPr>
          <a:xfrm>
            <a:off x="838200" y="786606"/>
            <a:ext cx="10515600" cy="4351338"/>
          </a:xfrm>
        </p:spPr>
        <p:txBody>
          <a:bodyPr/>
          <a:lstStyle/>
          <a:p>
            <a:r>
              <a:rPr lang="en-US" dirty="0" smtClean="0"/>
              <a:t>Pew and Kaiser are main health policy opinion pollsters</a:t>
            </a:r>
          </a:p>
          <a:p>
            <a:r>
              <a:rPr lang="en-US" dirty="0" smtClean="0"/>
              <a:t>March 2017, ¼ of people thought ACA was repealed (Pew)</a:t>
            </a:r>
          </a:p>
          <a:p>
            <a:r>
              <a:rPr lang="en-US" dirty="0" smtClean="0"/>
              <a:t>September 2017, ½ of people thought ACA marketplaces collapsing (Kaiser)</a:t>
            </a:r>
          </a:p>
          <a:p>
            <a:endParaRPr lang="en-US" dirty="0" smtClean="0"/>
          </a:p>
        </p:txBody>
      </p:sp>
      <p:pic>
        <p:nvPicPr>
          <p:cNvPr id="1026" name="Picture 2" descr="Majority of Democrats favor a single national government program to provide health care cover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28488" y="2802223"/>
            <a:ext cx="6096000" cy="38957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Majority continues to say ensuring health care coverage is a government responsibilit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 y="2723959"/>
            <a:ext cx="3952875" cy="4057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952646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Key Facts about the Uninsured Population | KF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88738" y="2925040"/>
            <a:ext cx="6903262" cy="388308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Effects on health and coverage</a:t>
            </a:r>
            <a:endParaRPr lang="en-US" dirty="0"/>
          </a:p>
        </p:txBody>
      </p:sp>
      <p:sp>
        <p:nvSpPr>
          <p:cNvPr id="3" name="Content Placeholder 2"/>
          <p:cNvSpPr>
            <a:spLocks noGrp="1"/>
          </p:cNvSpPr>
          <p:nvPr>
            <p:ph idx="1"/>
          </p:nvPr>
        </p:nvSpPr>
        <p:spPr>
          <a:xfrm>
            <a:off x="838200" y="1410956"/>
            <a:ext cx="10515600" cy="2108421"/>
          </a:xfrm>
        </p:spPr>
        <p:txBody>
          <a:bodyPr>
            <a:normAutofit/>
          </a:bodyPr>
          <a:lstStyle/>
          <a:p>
            <a:r>
              <a:rPr lang="en-US" dirty="0" smtClean="0"/>
              <a:t>Largest effect on coverage was due to Medicaid expansion, not the exchanges</a:t>
            </a:r>
          </a:p>
          <a:p>
            <a:r>
              <a:rPr lang="en-US" dirty="0" smtClean="0"/>
              <a:t>Largest effect on health comes from self-perceived health, mental health, financial stability</a:t>
            </a:r>
          </a:p>
        </p:txBody>
      </p:sp>
      <p:sp>
        <p:nvSpPr>
          <p:cNvPr id="4" name="TextBox 3"/>
          <p:cNvSpPr txBox="1"/>
          <p:nvPr/>
        </p:nvSpPr>
        <p:spPr>
          <a:xfrm>
            <a:off x="1031359" y="3296094"/>
            <a:ext cx="4561367" cy="2308324"/>
          </a:xfrm>
          <a:prstGeom prst="rect">
            <a:avLst/>
          </a:prstGeom>
          <a:noFill/>
        </p:spPr>
        <p:txBody>
          <a:bodyPr wrap="square" rtlCol="0">
            <a:spAutoFit/>
          </a:bodyPr>
          <a:lstStyle/>
          <a:p>
            <a:pPr marL="742950" lvl="1" indent="-285750">
              <a:buFont typeface="Arial" panose="020B0604020202020204" pitchFamily="34" charset="0"/>
              <a:buChar char="•"/>
            </a:pPr>
            <a:r>
              <a:rPr lang="en-US" dirty="0"/>
              <a:t>These three factors are all </a:t>
            </a:r>
            <a:r>
              <a:rPr lang="en-US" dirty="0" smtClean="0"/>
              <a:t>closely interrelated</a:t>
            </a:r>
          </a:p>
          <a:p>
            <a:pPr marL="742950" lvl="1" indent="-285750">
              <a:buFont typeface="Arial" panose="020B0604020202020204" pitchFamily="34" charset="0"/>
              <a:buChar char="•"/>
            </a:pPr>
            <a:r>
              <a:rPr lang="en-US" dirty="0" smtClean="0"/>
              <a:t>Benefits </a:t>
            </a:r>
            <a:r>
              <a:rPr lang="en-US" dirty="0"/>
              <a:t>of wellness visits are </a:t>
            </a:r>
            <a:r>
              <a:rPr lang="en-US" dirty="0" smtClean="0"/>
              <a:t>difficult </a:t>
            </a:r>
            <a:r>
              <a:rPr lang="en-US" dirty="0"/>
              <a:t>to </a:t>
            </a:r>
            <a:r>
              <a:rPr lang="en-US" dirty="0" smtClean="0"/>
              <a:t>measure</a:t>
            </a:r>
          </a:p>
          <a:p>
            <a:pPr marL="742950" lvl="1" indent="-285750">
              <a:buFont typeface="Arial" panose="020B0604020202020204" pitchFamily="34" charset="0"/>
              <a:buChar char="•"/>
            </a:pPr>
            <a:r>
              <a:rPr lang="en-US" dirty="0" smtClean="0"/>
              <a:t>Health </a:t>
            </a:r>
            <a:r>
              <a:rPr lang="en-US" dirty="0"/>
              <a:t>benefits for chronic </a:t>
            </a:r>
            <a:r>
              <a:rPr lang="en-US" dirty="0" smtClean="0"/>
              <a:t>conditions </a:t>
            </a:r>
            <a:r>
              <a:rPr lang="en-US" dirty="0"/>
              <a:t>require large samples </a:t>
            </a:r>
            <a:r>
              <a:rPr lang="en-US" dirty="0" smtClean="0"/>
              <a:t>sizes</a:t>
            </a:r>
            <a:r>
              <a:rPr lang="en-US" dirty="0"/>
              <a:t>, studies are hard to perform</a:t>
            </a:r>
          </a:p>
          <a:p>
            <a:endParaRPr lang="en-US" dirty="0"/>
          </a:p>
        </p:txBody>
      </p:sp>
    </p:spTree>
    <p:extLst>
      <p:ext uri="{BB962C8B-B14F-4D97-AF65-F5344CB8AC3E}">
        <p14:creationId xmlns:p14="http://schemas.microsoft.com/office/powerpoint/2010/main" val="21485012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096000" y="2465818"/>
            <a:ext cx="6370929" cy="4264591"/>
          </a:xfrm>
          <a:prstGeom prst="rect">
            <a:avLst/>
          </a:prstGeom>
        </p:spPr>
      </p:pic>
      <p:sp>
        <p:nvSpPr>
          <p:cNvPr id="2" name="Title 1"/>
          <p:cNvSpPr>
            <a:spLocks noGrp="1"/>
          </p:cNvSpPr>
          <p:nvPr>
            <p:ph type="title"/>
          </p:nvPr>
        </p:nvSpPr>
        <p:spPr/>
        <p:txBody>
          <a:bodyPr/>
          <a:lstStyle/>
          <a:p>
            <a:r>
              <a:rPr lang="en-US" dirty="0" smtClean="0"/>
              <a:t>Coverage: Medicaid expansion</a:t>
            </a:r>
            <a:endParaRPr lang="en-US" dirty="0"/>
          </a:p>
        </p:txBody>
      </p:sp>
      <p:sp>
        <p:nvSpPr>
          <p:cNvPr id="3" name="Content Placeholder 2"/>
          <p:cNvSpPr>
            <a:spLocks noGrp="1"/>
          </p:cNvSpPr>
          <p:nvPr>
            <p:ph idx="1"/>
          </p:nvPr>
        </p:nvSpPr>
        <p:spPr>
          <a:xfrm>
            <a:off x="838200" y="1825625"/>
            <a:ext cx="6062330" cy="4904784"/>
          </a:xfrm>
        </p:spPr>
        <p:txBody>
          <a:bodyPr>
            <a:normAutofit lnSpcReduction="10000"/>
          </a:bodyPr>
          <a:lstStyle/>
          <a:p>
            <a:r>
              <a:rPr lang="en-US" dirty="0" smtClean="0"/>
              <a:t>All US citizens and legal residents with income up to 138% FPL qualify for coverage in participating states</a:t>
            </a:r>
          </a:p>
          <a:p>
            <a:r>
              <a:rPr lang="en-US" dirty="0" smtClean="0"/>
              <a:t>Led to large growth in enrollment in participating states, smaller growth in non-participating states</a:t>
            </a:r>
          </a:p>
          <a:p>
            <a:r>
              <a:rPr lang="en-US" dirty="0" smtClean="0"/>
              <a:t>Reduction in uninsured rates, especially among low-income individuals</a:t>
            </a:r>
          </a:p>
          <a:p>
            <a:r>
              <a:rPr lang="en-US" dirty="0" smtClean="0"/>
              <a:t>Partial Woodwork effect/welcome mat effect</a:t>
            </a:r>
          </a:p>
          <a:p>
            <a:pPr lvl="1"/>
            <a:r>
              <a:rPr lang="en-US" dirty="0" smtClean="0"/>
              <a:t>Growth among individuals who were previously eligible</a:t>
            </a:r>
          </a:p>
          <a:p>
            <a:pPr marL="0" indent="0">
              <a:buNone/>
            </a:pPr>
            <a:endParaRPr lang="en-US" dirty="0"/>
          </a:p>
        </p:txBody>
      </p:sp>
    </p:spTree>
    <p:extLst>
      <p:ext uri="{BB962C8B-B14F-4D97-AF65-F5344CB8AC3E}">
        <p14:creationId xmlns:p14="http://schemas.microsoft.com/office/powerpoint/2010/main" val="161187832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Coverage: Medicaid expansion: criticism</a:t>
            </a:r>
            <a:endParaRPr lang="en-US" dirty="0"/>
          </a:p>
        </p:txBody>
      </p:sp>
      <p:sp>
        <p:nvSpPr>
          <p:cNvPr id="3" name="Content Placeholder 2"/>
          <p:cNvSpPr>
            <a:spLocks noGrp="1"/>
          </p:cNvSpPr>
          <p:nvPr>
            <p:ph idx="1"/>
          </p:nvPr>
        </p:nvSpPr>
        <p:spPr/>
        <p:txBody>
          <a:bodyPr/>
          <a:lstStyle/>
          <a:p>
            <a:r>
              <a:rPr lang="en-US" dirty="0" smtClean="0"/>
              <a:t>Crowding out of private insurance</a:t>
            </a:r>
          </a:p>
          <a:p>
            <a:pPr lvl="1"/>
            <a:r>
              <a:rPr lang="en-US" dirty="0" smtClean="0"/>
              <a:t>Mixed results, although there has been some decline in private coverage in participating states</a:t>
            </a:r>
            <a:endParaRPr lang="en-US" dirty="0"/>
          </a:p>
        </p:txBody>
      </p:sp>
    </p:spTree>
    <p:extLst>
      <p:ext uri="{BB962C8B-B14F-4D97-AF65-F5344CB8AC3E}">
        <p14:creationId xmlns:p14="http://schemas.microsoft.com/office/powerpoint/2010/main" val="275365152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Cost Sharing Reductions (CSR)</a:t>
            </a:r>
          </a:p>
        </p:txBody>
      </p:sp>
      <p:sp>
        <p:nvSpPr>
          <p:cNvPr id="3" name="Content Placeholder 2"/>
          <p:cNvSpPr>
            <a:spLocks noGrp="1"/>
          </p:cNvSpPr>
          <p:nvPr>
            <p:ph idx="1"/>
          </p:nvPr>
        </p:nvSpPr>
        <p:spPr/>
        <p:txBody>
          <a:bodyPr>
            <a:normAutofit lnSpcReduction="10000"/>
          </a:bodyPr>
          <a:lstStyle/>
          <a:p>
            <a:r>
              <a:rPr lang="en-US" dirty="0" smtClean="0"/>
              <a:t>Another provision of the ACA is that consumers with incomes below 250% FPL are entitled to CSRs</a:t>
            </a:r>
          </a:p>
          <a:p>
            <a:pPr lvl="1"/>
            <a:r>
              <a:rPr lang="en-US" dirty="0" smtClean="0"/>
              <a:t>Lower </a:t>
            </a:r>
            <a:r>
              <a:rPr lang="en-US" dirty="0"/>
              <a:t>deductibles, copays, and other cost-sharing for low-income </a:t>
            </a:r>
            <a:r>
              <a:rPr lang="en-US" dirty="0" smtClean="0"/>
              <a:t>consumers</a:t>
            </a:r>
          </a:p>
          <a:p>
            <a:pPr lvl="1"/>
            <a:r>
              <a:rPr lang="en-US" dirty="0" smtClean="0"/>
              <a:t>Increases the actuarial value of the plan</a:t>
            </a:r>
          </a:p>
          <a:p>
            <a:r>
              <a:rPr lang="en-US" dirty="0" smtClean="0"/>
              <a:t>HHS was then required to reimburse insurance companies for the CSRs</a:t>
            </a:r>
          </a:p>
          <a:p>
            <a:r>
              <a:rPr lang="en-US" dirty="0" smtClean="0"/>
              <a:t>Reimbursement was opposed by the conservative-majority House of Representatives</a:t>
            </a:r>
          </a:p>
          <a:p>
            <a:pPr lvl="1"/>
            <a:r>
              <a:rPr lang="en-US" dirty="0" smtClean="0"/>
              <a:t>House v Burwell -&gt; House v Azar</a:t>
            </a:r>
          </a:p>
          <a:p>
            <a:pPr lvl="2"/>
            <a:r>
              <a:rPr lang="en-US" dirty="0" smtClean="0"/>
              <a:t>CSR reimbursement payments stopped</a:t>
            </a:r>
          </a:p>
          <a:p>
            <a:r>
              <a:rPr lang="en-US" dirty="0" smtClean="0"/>
              <a:t>Drove up premiums on the marketplace</a:t>
            </a:r>
          </a:p>
        </p:txBody>
      </p:sp>
    </p:spTree>
    <p:extLst>
      <p:ext uri="{BB962C8B-B14F-4D97-AF65-F5344CB8AC3E}">
        <p14:creationId xmlns:p14="http://schemas.microsoft.com/office/powerpoint/2010/main" val="255641435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Health Insurance Premiums: Skyrocketing?</a:t>
            </a:r>
            <a:endParaRPr lang="en-US" dirty="0"/>
          </a:p>
        </p:txBody>
      </p:sp>
      <p:sp>
        <p:nvSpPr>
          <p:cNvPr id="3" name="Content Placeholder 2"/>
          <p:cNvSpPr>
            <a:spLocks noGrp="1"/>
          </p:cNvSpPr>
          <p:nvPr>
            <p:ph idx="1"/>
          </p:nvPr>
        </p:nvSpPr>
        <p:spPr>
          <a:xfrm>
            <a:off x="838200" y="1825625"/>
            <a:ext cx="6103184" cy="4351338"/>
          </a:xfrm>
        </p:spPr>
        <p:txBody>
          <a:bodyPr/>
          <a:lstStyle/>
          <a:p>
            <a:r>
              <a:rPr lang="en-US" dirty="0" smtClean="0"/>
              <a:t>Premiums grew by over 6% between 2004 and 2009</a:t>
            </a:r>
          </a:p>
          <a:p>
            <a:r>
              <a:rPr lang="en-US" dirty="0" smtClean="0"/>
              <a:t>If such growth continued, the cost for a family would grow to:</a:t>
            </a:r>
          </a:p>
          <a:p>
            <a:pPr lvl="1"/>
            <a:endParaRPr lang="en-US" dirty="0" smtClean="0"/>
          </a:p>
        </p:txBody>
      </p:sp>
      <p:pic>
        <p:nvPicPr>
          <p:cNvPr id="1026"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1384" y="1616063"/>
            <a:ext cx="5204495" cy="524193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e 3"/>
          <p:cNvGraphicFramePr>
            <a:graphicFrameLocks noGrp="1"/>
          </p:cNvGraphicFramePr>
          <p:nvPr>
            <p:extLst/>
          </p:nvPr>
        </p:nvGraphicFramePr>
        <p:xfrm>
          <a:off x="2670590" y="3717760"/>
          <a:ext cx="1937504" cy="2725150"/>
        </p:xfrm>
        <a:graphic>
          <a:graphicData uri="http://schemas.openxmlformats.org/drawingml/2006/table">
            <a:tbl>
              <a:tblPr>
                <a:tableStyleId>{5C22544A-7EE6-4342-B048-85BDC9FD1C3A}</a:tableStyleId>
              </a:tblPr>
              <a:tblGrid>
                <a:gridCol w="968752">
                  <a:extLst>
                    <a:ext uri="{9D8B030D-6E8A-4147-A177-3AD203B41FA5}">
                      <a16:colId xmlns:a16="http://schemas.microsoft.com/office/drawing/2014/main" val="4201426475"/>
                    </a:ext>
                  </a:extLst>
                </a:gridCol>
                <a:gridCol w="968752">
                  <a:extLst>
                    <a:ext uri="{9D8B030D-6E8A-4147-A177-3AD203B41FA5}">
                      <a16:colId xmlns:a16="http://schemas.microsoft.com/office/drawing/2014/main" val="868945342"/>
                    </a:ext>
                  </a:extLst>
                </a:gridCol>
              </a:tblGrid>
              <a:tr h="272515">
                <a:tc>
                  <a:txBody>
                    <a:bodyPr/>
                    <a:lstStyle/>
                    <a:p>
                      <a:pPr algn="r" fontAlgn="b"/>
                      <a:r>
                        <a:rPr lang="en-US" sz="1600" u="none" strike="noStrike">
                          <a:effectLst/>
                        </a:rPr>
                        <a:t>2010</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600" u="none" strike="noStrike">
                          <a:effectLst/>
                        </a:rPr>
                        <a:t>14190.88</a:t>
                      </a:r>
                      <a:endParaRPr lang="en-US" sz="16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104176164"/>
                  </a:ext>
                </a:extLst>
              </a:tr>
              <a:tr h="272515">
                <a:tc>
                  <a:txBody>
                    <a:bodyPr/>
                    <a:lstStyle/>
                    <a:p>
                      <a:pPr algn="r" fontAlgn="b"/>
                      <a:r>
                        <a:rPr lang="en-US" sz="1600" u="none" strike="noStrike">
                          <a:effectLst/>
                        </a:rPr>
                        <a:t>2011</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600" u="none" strike="noStrike">
                          <a:effectLst/>
                        </a:rPr>
                        <a:t>15056.52</a:t>
                      </a:r>
                      <a:endParaRPr lang="en-US" sz="16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85101224"/>
                  </a:ext>
                </a:extLst>
              </a:tr>
              <a:tr h="272515">
                <a:tc>
                  <a:txBody>
                    <a:bodyPr/>
                    <a:lstStyle/>
                    <a:p>
                      <a:pPr algn="r" fontAlgn="b"/>
                      <a:r>
                        <a:rPr lang="en-US" sz="1600" u="none" strike="noStrike">
                          <a:effectLst/>
                        </a:rPr>
                        <a:t>2012</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600" u="none" strike="noStrike">
                          <a:effectLst/>
                        </a:rPr>
                        <a:t>15974.97</a:t>
                      </a:r>
                      <a:endParaRPr lang="en-US" sz="16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298392185"/>
                  </a:ext>
                </a:extLst>
              </a:tr>
              <a:tr h="272515">
                <a:tc>
                  <a:txBody>
                    <a:bodyPr/>
                    <a:lstStyle/>
                    <a:p>
                      <a:pPr algn="r" fontAlgn="b"/>
                      <a:r>
                        <a:rPr lang="en-US" sz="1600" u="none" strike="noStrike">
                          <a:effectLst/>
                        </a:rPr>
                        <a:t>2013</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600" u="none" strike="noStrike">
                          <a:effectLst/>
                        </a:rPr>
                        <a:t>16949.44</a:t>
                      </a:r>
                      <a:endParaRPr lang="en-US" sz="16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973507283"/>
                  </a:ext>
                </a:extLst>
              </a:tr>
              <a:tr h="272515">
                <a:tc>
                  <a:txBody>
                    <a:bodyPr/>
                    <a:lstStyle/>
                    <a:p>
                      <a:pPr algn="r" fontAlgn="b"/>
                      <a:r>
                        <a:rPr lang="en-US" sz="1600" u="none" strike="noStrike">
                          <a:effectLst/>
                        </a:rPr>
                        <a:t>2014</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600" u="none" strike="noStrike" dirty="0">
                          <a:effectLst/>
                        </a:rPr>
                        <a:t>17983.35</a:t>
                      </a:r>
                      <a:endParaRPr lang="en-US" sz="16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334998228"/>
                  </a:ext>
                </a:extLst>
              </a:tr>
              <a:tr h="272515">
                <a:tc>
                  <a:txBody>
                    <a:bodyPr/>
                    <a:lstStyle/>
                    <a:p>
                      <a:pPr algn="r" fontAlgn="b"/>
                      <a:r>
                        <a:rPr lang="en-US" sz="1600" u="none" strike="noStrike">
                          <a:effectLst/>
                        </a:rPr>
                        <a:t>2015</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600" u="none" strike="noStrike" dirty="0">
                          <a:effectLst/>
                        </a:rPr>
                        <a:t>19080.34</a:t>
                      </a:r>
                      <a:endParaRPr lang="en-US" sz="16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4096879943"/>
                  </a:ext>
                </a:extLst>
              </a:tr>
              <a:tr h="272515">
                <a:tc>
                  <a:txBody>
                    <a:bodyPr/>
                    <a:lstStyle/>
                    <a:p>
                      <a:pPr algn="r" fontAlgn="b"/>
                      <a:r>
                        <a:rPr lang="en-US" sz="1600" u="none" strike="noStrike">
                          <a:effectLst/>
                        </a:rPr>
                        <a:t>2016</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600" u="none" strike="noStrike" dirty="0">
                          <a:effectLst/>
                        </a:rPr>
                        <a:t>20244.24</a:t>
                      </a:r>
                      <a:endParaRPr lang="en-US" sz="16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956396164"/>
                  </a:ext>
                </a:extLst>
              </a:tr>
              <a:tr h="272515">
                <a:tc>
                  <a:txBody>
                    <a:bodyPr/>
                    <a:lstStyle/>
                    <a:p>
                      <a:pPr algn="r" fontAlgn="b"/>
                      <a:r>
                        <a:rPr lang="en-US" sz="1600" u="none" strike="noStrike">
                          <a:effectLst/>
                        </a:rPr>
                        <a:t>2017</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600" u="none" strike="noStrike" dirty="0">
                          <a:effectLst/>
                        </a:rPr>
                        <a:t>21479.14</a:t>
                      </a:r>
                      <a:endParaRPr lang="en-US" sz="16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4040960164"/>
                  </a:ext>
                </a:extLst>
              </a:tr>
              <a:tr h="272515">
                <a:tc>
                  <a:txBody>
                    <a:bodyPr/>
                    <a:lstStyle/>
                    <a:p>
                      <a:pPr algn="r" fontAlgn="b"/>
                      <a:r>
                        <a:rPr lang="en-US" sz="1600" u="none" strike="noStrike">
                          <a:effectLst/>
                        </a:rPr>
                        <a:t>2018</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600" u="none" strike="noStrike" dirty="0">
                          <a:effectLst/>
                        </a:rPr>
                        <a:t>22789.37</a:t>
                      </a:r>
                      <a:endParaRPr lang="en-US" sz="16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518619623"/>
                  </a:ext>
                </a:extLst>
              </a:tr>
              <a:tr h="272515">
                <a:tc>
                  <a:txBody>
                    <a:bodyPr/>
                    <a:lstStyle/>
                    <a:p>
                      <a:pPr algn="r" fontAlgn="b"/>
                      <a:r>
                        <a:rPr lang="en-US" sz="1600" u="none" strike="noStrike">
                          <a:effectLst/>
                        </a:rPr>
                        <a:t>2019</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600" u="none" strike="noStrike" dirty="0">
                          <a:effectLst/>
                        </a:rPr>
                        <a:t>24179.52</a:t>
                      </a:r>
                      <a:endParaRPr lang="en-US" sz="16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236496120"/>
                  </a:ext>
                </a:extLst>
              </a:tr>
            </a:tbl>
          </a:graphicData>
        </a:graphic>
      </p:graphicFrame>
    </p:spTree>
    <p:extLst>
      <p:ext uri="{BB962C8B-B14F-4D97-AF65-F5344CB8AC3E}">
        <p14:creationId xmlns:p14="http://schemas.microsoft.com/office/powerpoint/2010/main" val="251771020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Health Insurance Premiums: Skyrocketing?</a:t>
            </a:r>
          </a:p>
        </p:txBody>
      </p:sp>
      <p:sp>
        <p:nvSpPr>
          <p:cNvPr id="3" name="Content Placeholder 2"/>
          <p:cNvSpPr>
            <a:spLocks noGrp="1"/>
          </p:cNvSpPr>
          <p:nvPr>
            <p:ph idx="1"/>
          </p:nvPr>
        </p:nvSpPr>
        <p:spPr>
          <a:xfrm>
            <a:off x="838200" y="1825625"/>
            <a:ext cx="4341395" cy="4351338"/>
          </a:xfrm>
        </p:spPr>
        <p:txBody>
          <a:bodyPr/>
          <a:lstStyle/>
          <a:p>
            <a:r>
              <a:rPr lang="en-US" dirty="0" smtClean="0"/>
              <a:t>Actual growth rate has ben about 4.3%</a:t>
            </a:r>
            <a:endParaRPr lang="en-US" dirty="0"/>
          </a:p>
        </p:txBody>
      </p:sp>
      <p:pic>
        <p:nvPicPr>
          <p:cNvPr id="2050"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96116" y="1767138"/>
            <a:ext cx="6648450" cy="5000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848610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73834"/>
            <a:ext cx="10515600" cy="1325563"/>
          </a:xfrm>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4" name="Picture 2" descr="Figure G: Percentage of Firms Offering Health Benefits, by Firm Size, 1999-201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8504" y="1673435"/>
            <a:ext cx="6686550" cy="5029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317274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MLR and premiums</a:t>
            </a:r>
            <a:endParaRPr lang="en-US" dirty="0"/>
          </a:p>
        </p:txBody>
      </p:sp>
      <p:sp>
        <p:nvSpPr>
          <p:cNvPr id="3" name="Content Placeholder 2"/>
          <p:cNvSpPr>
            <a:spLocks noGrp="1"/>
          </p:cNvSpPr>
          <p:nvPr>
            <p:ph idx="1"/>
          </p:nvPr>
        </p:nvSpPr>
        <p:spPr/>
        <p:txBody>
          <a:bodyPr/>
          <a:lstStyle/>
          <a:p>
            <a:r>
              <a:rPr lang="en-US" dirty="0" smtClean="0"/>
              <a:t>Increases in premiums will be tied to increases in healthcare spending by MLR regulations</a:t>
            </a:r>
          </a:p>
          <a:p>
            <a:endParaRPr lang="en-US" dirty="0"/>
          </a:p>
        </p:txBody>
      </p:sp>
      <p:pic>
        <p:nvPicPr>
          <p:cNvPr id="1026" name="Picture 2" descr="slow and steady vs herky-jerky 201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0" y="4001294"/>
            <a:ext cx="4572000" cy="2752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389799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Title 1: Quality, Affordable Health Care for All Americans.</a:t>
            </a:r>
          </a:p>
        </p:txBody>
      </p:sp>
      <p:sp>
        <p:nvSpPr>
          <p:cNvPr id="3" name="Content Placeholder 2"/>
          <p:cNvSpPr>
            <a:spLocks noGrp="1"/>
          </p:cNvSpPr>
          <p:nvPr>
            <p:ph idx="1"/>
          </p:nvPr>
        </p:nvSpPr>
        <p:spPr/>
        <p:txBody>
          <a:bodyPr>
            <a:normAutofit fontScale="92500" lnSpcReduction="20000"/>
          </a:bodyPr>
          <a:lstStyle/>
          <a:p>
            <a:r>
              <a:rPr lang="en-US" dirty="0" smtClean="0"/>
              <a:t>The </a:t>
            </a:r>
            <a:r>
              <a:rPr lang="en-US" dirty="0"/>
              <a:t>largest title of the ACA, measured in number of key provisions or in total spending and </a:t>
            </a:r>
            <a:r>
              <a:rPr lang="en-US" dirty="0" smtClean="0"/>
              <a:t>revenue</a:t>
            </a:r>
          </a:p>
          <a:p>
            <a:pPr lvl="1"/>
            <a:r>
              <a:rPr lang="en-US" dirty="0" smtClean="0"/>
              <a:t>Title </a:t>
            </a:r>
            <a:r>
              <a:rPr lang="en-US" dirty="0"/>
              <a:t>I focuses on the private health insurance </a:t>
            </a:r>
            <a:r>
              <a:rPr lang="en-US" dirty="0" smtClean="0"/>
              <a:t>sector.</a:t>
            </a:r>
          </a:p>
          <a:p>
            <a:pPr lvl="1"/>
            <a:r>
              <a:rPr lang="en-US" dirty="0"/>
              <a:t>F</a:t>
            </a:r>
            <a:r>
              <a:rPr lang="en-US" dirty="0" smtClean="0"/>
              <a:t>orty-nine </a:t>
            </a:r>
            <a:r>
              <a:rPr lang="en-US" dirty="0"/>
              <a:t>provisions, </a:t>
            </a:r>
            <a:endParaRPr lang="en-US" dirty="0" smtClean="0"/>
          </a:p>
          <a:p>
            <a:pPr lvl="1"/>
            <a:r>
              <a:rPr lang="en-US" dirty="0" smtClean="0"/>
              <a:t>$</a:t>
            </a:r>
            <a:r>
              <a:rPr lang="en-US" dirty="0"/>
              <a:t>509 billion in spending, $81 billion in </a:t>
            </a:r>
            <a:r>
              <a:rPr lang="en-US" dirty="0" smtClean="0"/>
              <a:t>revenue,</a:t>
            </a:r>
          </a:p>
          <a:p>
            <a:pPr lvl="1"/>
            <a:r>
              <a:rPr lang="en-US" dirty="0" smtClean="0"/>
              <a:t>88 </a:t>
            </a:r>
            <a:r>
              <a:rPr lang="en-US" dirty="0"/>
              <a:t>percent implemented. </a:t>
            </a:r>
            <a:endParaRPr lang="en-US" dirty="0" smtClean="0"/>
          </a:p>
          <a:p>
            <a:r>
              <a:rPr lang="en-US" dirty="0" smtClean="0"/>
              <a:t>High-profile </a:t>
            </a:r>
            <a:r>
              <a:rPr lang="en-US" dirty="0"/>
              <a:t>provisions such as the creation of health insurance marketplaces, premium tax credits, employer and individual mandates, community rating requirements, and the ban on lifetime caps on coverage, among others. </a:t>
            </a:r>
            <a:endParaRPr lang="en-US" dirty="0" smtClean="0"/>
          </a:p>
          <a:p>
            <a:r>
              <a:rPr lang="en-US" dirty="0" smtClean="0"/>
              <a:t>As </a:t>
            </a:r>
            <a:r>
              <a:rPr lang="en-US" dirty="0"/>
              <a:t>of 2019, 11.4 million Americans are covered by marketplace health insurance plans, down slightly from the peak of 12.7 million in 2016 (Kaiser Family Foundation 2019).</a:t>
            </a:r>
          </a:p>
        </p:txBody>
      </p:sp>
    </p:spTree>
    <p:extLst>
      <p:ext uri="{BB962C8B-B14F-4D97-AF65-F5344CB8AC3E}">
        <p14:creationId xmlns:p14="http://schemas.microsoft.com/office/powerpoint/2010/main" val="18586499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Path to the ACA</a:t>
            </a:r>
            <a:endParaRPr lang="en-US" dirty="0"/>
          </a:p>
        </p:txBody>
      </p:sp>
      <p:sp>
        <p:nvSpPr>
          <p:cNvPr id="3" name="Content Placeholder 2"/>
          <p:cNvSpPr>
            <a:spLocks noGrp="1"/>
          </p:cNvSpPr>
          <p:nvPr>
            <p:ph idx="1"/>
          </p:nvPr>
        </p:nvSpPr>
        <p:spPr>
          <a:xfrm>
            <a:off x="838200" y="1531088"/>
            <a:ext cx="10515600" cy="4976037"/>
          </a:xfrm>
        </p:spPr>
        <p:txBody>
          <a:bodyPr>
            <a:normAutofit fontScale="85000" lnSpcReduction="20000"/>
          </a:bodyPr>
          <a:lstStyle/>
          <a:p>
            <a:r>
              <a:rPr lang="en-US" dirty="0" smtClean="0"/>
              <a:t>Presidential Primaries</a:t>
            </a:r>
          </a:p>
          <a:p>
            <a:pPr lvl="1"/>
            <a:r>
              <a:rPr lang="en-US" dirty="0" smtClean="0"/>
              <a:t>John Edwards</a:t>
            </a:r>
            <a:r>
              <a:rPr lang="en-US" dirty="0"/>
              <a:t> </a:t>
            </a:r>
            <a:r>
              <a:rPr lang="en-US" dirty="0" smtClean="0"/>
              <a:t>first candidate to make proposal</a:t>
            </a:r>
          </a:p>
          <a:p>
            <a:pPr lvl="1"/>
            <a:r>
              <a:rPr lang="en-US" dirty="0" smtClean="0"/>
              <a:t>Medicare-based public option supported </a:t>
            </a:r>
            <a:r>
              <a:rPr lang="en-US" dirty="0"/>
              <a:t>by activist/academic Jacob Hacker</a:t>
            </a:r>
            <a:endParaRPr lang="en-US" dirty="0" smtClean="0"/>
          </a:p>
          <a:p>
            <a:r>
              <a:rPr lang="en-US" dirty="0" smtClean="0"/>
              <a:t>Clinton and Obama followed suit</a:t>
            </a:r>
          </a:p>
          <a:p>
            <a:pPr lvl="1"/>
            <a:r>
              <a:rPr lang="en-US" dirty="0" smtClean="0"/>
              <a:t>Exchanges with public option</a:t>
            </a:r>
          </a:p>
          <a:p>
            <a:pPr lvl="1"/>
            <a:r>
              <a:rPr lang="en-US" dirty="0" smtClean="0"/>
              <a:t>Kucinich was only candidate supporting Universal Coverage plan (M4A-like)</a:t>
            </a:r>
          </a:p>
          <a:p>
            <a:r>
              <a:rPr lang="en-US" dirty="0" smtClean="0"/>
              <a:t>Edwards and Clinton supported a mandate</a:t>
            </a:r>
          </a:p>
          <a:p>
            <a:r>
              <a:rPr lang="en-US" dirty="0" smtClean="0"/>
              <a:t>Republican Proposals – tax incentives for individual marketplace and deregulation</a:t>
            </a:r>
          </a:p>
          <a:p>
            <a:r>
              <a:rPr lang="en-US" dirty="0" smtClean="0"/>
              <a:t>Healthy Americans Act (2007 and 2009)</a:t>
            </a:r>
          </a:p>
          <a:p>
            <a:pPr lvl="1"/>
            <a:r>
              <a:rPr lang="en-US" dirty="0" smtClean="0"/>
              <a:t>Mandate plus end of pre-tax status of employer based plans</a:t>
            </a:r>
          </a:p>
          <a:p>
            <a:r>
              <a:rPr lang="en-US" dirty="0" smtClean="0"/>
              <a:t>Joe Lieberman (I-CT)</a:t>
            </a:r>
          </a:p>
          <a:p>
            <a:pPr lvl="1"/>
            <a:r>
              <a:rPr lang="en-US" dirty="0" smtClean="0"/>
              <a:t>Senator from 1989-2013</a:t>
            </a:r>
          </a:p>
          <a:p>
            <a:pPr lvl="1"/>
            <a:r>
              <a:rPr lang="en-US" dirty="0" smtClean="0"/>
              <a:t>Killed the public option</a:t>
            </a:r>
            <a:endParaRPr lang="en-US" dirty="0"/>
          </a:p>
          <a:p>
            <a:pPr lvl="2"/>
            <a:r>
              <a:rPr lang="en-US" dirty="0" smtClean="0"/>
              <a:t>Effects of the public option:</a:t>
            </a:r>
          </a:p>
          <a:p>
            <a:pPr lvl="3"/>
            <a:r>
              <a:rPr lang="en-US" dirty="0" smtClean="0"/>
              <a:t>Accountability, cost, market</a:t>
            </a:r>
          </a:p>
          <a:p>
            <a:pPr lvl="3"/>
            <a:r>
              <a:rPr lang="en-US" dirty="0" smtClean="0"/>
              <a:t>National vs federated pool</a:t>
            </a:r>
            <a:endParaRPr lang="en-US" dirty="0"/>
          </a:p>
        </p:txBody>
      </p:sp>
    </p:spTree>
    <p:extLst>
      <p:ext uri="{BB962C8B-B14F-4D97-AF65-F5344CB8AC3E}">
        <p14:creationId xmlns:p14="http://schemas.microsoft.com/office/powerpoint/2010/main" val="223097137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Title II: The Role of Public Programs</a:t>
            </a:r>
          </a:p>
        </p:txBody>
      </p:sp>
      <p:sp>
        <p:nvSpPr>
          <p:cNvPr id="3" name="Content Placeholder 2"/>
          <p:cNvSpPr>
            <a:spLocks noGrp="1"/>
          </p:cNvSpPr>
          <p:nvPr>
            <p:ph idx="1"/>
          </p:nvPr>
        </p:nvSpPr>
        <p:spPr/>
        <p:txBody>
          <a:bodyPr>
            <a:normAutofit fontScale="92500" lnSpcReduction="10000"/>
          </a:bodyPr>
          <a:lstStyle/>
          <a:p>
            <a:r>
              <a:rPr lang="en-US" dirty="0" smtClean="0"/>
              <a:t>Medicaid expansion</a:t>
            </a:r>
          </a:p>
          <a:p>
            <a:pPr lvl="1"/>
            <a:r>
              <a:rPr lang="en-US" dirty="0" smtClean="0"/>
              <a:t>Seventeen provisions, $459 </a:t>
            </a:r>
            <a:r>
              <a:rPr lang="en-US" dirty="0"/>
              <a:t>billion in spending, $53 billion in revenue, </a:t>
            </a:r>
            <a:endParaRPr lang="en-US" dirty="0" smtClean="0"/>
          </a:p>
          <a:p>
            <a:pPr lvl="1"/>
            <a:r>
              <a:rPr lang="en-US" dirty="0" smtClean="0"/>
              <a:t>78 </a:t>
            </a:r>
            <a:r>
              <a:rPr lang="en-US" dirty="0"/>
              <a:t>percent </a:t>
            </a:r>
            <a:r>
              <a:rPr lang="en-US" dirty="0" smtClean="0"/>
              <a:t>implemented</a:t>
            </a:r>
          </a:p>
          <a:p>
            <a:pPr lvl="1"/>
            <a:r>
              <a:rPr lang="en-US" dirty="0" smtClean="0"/>
              <a:t>Meant </a:t>
            </a:r>
            <a:r>
              <a:rPr lang="en-US" dirty="0"/>
              <a:t>to cover all adults ages nineteen through sixty-four living in families with income below 138 percent of the federal poverty level on January 1, </a:t>
            </a:r>
            <a:r>
              <a:rPr lang="en-US" dirty="0" smtClean="0"/>
              <a:t>2014.</a:t>
            </a:r>
          </a:p>
          <a:p>
            <a:pPr lvl="1"/>
            <a:r>
              <a:rPr lang="en-US" dirty="0" smtClean="0"/>
              <a:t>Instead</a:t>
            </a:r>
            <a:r>
              <a:rPr lang="en-US" dirty="0"/>
              <a:t>, a Supreme Court ruling rendered this expansion effectively optional for states</a:t>
            </a:r>
            <a:r>
              <a:rPr lang="en-US" dirty="0" smtClean="0"/>
              <a:t>.</a:t>
            </a:r>
          </a:p>
          <a:p>
            <a:r>
              <a:rPr lang="en-US" dirty="0" smtClean="0"/>
              <a:t>Twenty-four </a:t>
            </a:r>
            <a:r>
              <a:rPr lang="en-US" dirty="0"/>
              <a:t>states plus the District of Columbia chose to expand Medicaid on or before January 2014; </a:t>
            </a:r>
            <a:endParaRPr lang="en-US" dirty="0" smtClean="0"/>
          </a:p>
          <a:p>
            <a:pPr lvl="1"/>
            <a:r>
              <a:rPr lang="en-US" dirty="0" smtClean="0"/>
              <a:t>about </a:t>
            </a:r>
            <a:r>
              <a:rPr lang="en-US" dirty="0"/>
              <a:t>half of the target population of low-income nonelderly adults. </a:t>
            </a:r>
            <a:endParaRPr lang="en-US" dirty="0" smtClean="0"/>
          </a:p>
          <a:p>
            <a:pPr lvl="1"/>
            <a:r>
              <a:rPr lang="en-US" dirty="0" smtClean="0"/>
              <a:t>As </a:t>
            </a:r>
            <a:r>
              <a:rPr lang="en-US" dirty="0"/>
              <a:t>of 2019, 64 percent of the adults in the expansion population live in states in which Medicaid expansion has been implemented or in which implementation is pending</a:t>
            </a:r>
            <a:r>
              <a:rPr lang="en-US" dirty="0" smtClean="0"/>
              <a:t>.</a:t>
            </a:r>
            <a:endParaRPr lang="en-US" dirty="0"/>
          </a:p>
        </p:txBody>
      </p:sp>
    </p:spTree>
    <p:extLst>
      <p:ext uri="{BB962C8B-B14F-4D97-AF65-F5344CB8AC3E}">
        <p14:creationId xmlns:p14="http://schemas.microsoft.com/office/powerpoint/2010/main" val="335208005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Title III: Improving the Quality and Efficiency of Health Care</a:t>
            </a:r>
          </a:p>
        </p:txBody>
      </p:sp>
      <p:sp>
        <p:nvSpPr>
          <p:cNvPr id="3" name="Content Placeholder 2"/>
          <p:cNvSpPr>
            <a:spLocks noGrp="1"/>
          </p:cNvSpPr>
          <p:nvPr>
            <p:ph idx="1"/>
          </p:nvPr>
        </p:nvSpPr>
        <p:spPr/>
        <p:txBody>
          <a:bodyPr>
            <a:normAutofit fontScale="77500" lnSpcReduction="20000"/>
          </a:bodyPr>
          <a:lstStyle/>
          <a:p>
            <a:r>
              <a:rPr lang="en-US" dirty="0" smtClean="0"/>
              <a:t>Thirty-five </a:t>
            </a:r>
            <a:r>
              <a:rPr lang="en-US" dirty="0"/>
              <a:t>key provisions, $54 billion in spending, $450 billion in revenue, </a:t>
            </a:r>
            <a:endParaRPr lang="en-US" dirty="0" smtClean="0"/>
          </a:p>
          <a:p>
            <a:pPr lvl="1"/>
            <a:r>
              <a:rPr lang="en-US" dirty="0" smtClean="0"/>
              <a:t>96 </a:t>
            </a:r>
            <a:r>
              <a:rPr lang="en-US" dirty="0"/>
              <a:t>percent implemented. </a:t>
            </a:r>
            <a:endParaRPr lang="en-US" dirty="0" smtClean="0"/>
          </a:p>
          <a:p>
            <a:r>
              <a:rPr lang="en-US" dirty="0" smtClean="0"/>
              <a:t>Intended </a:t>
            </a:r>
            <a:r>
              <a:rPr lang="en-US" dirty="0"/>
              <a:t>to improve the quality of care (or at least not degrade it) while reducing federal payments</a:t>
            </a:r>
            <a:r>
              <a:rPr lang="en-US" dirty="0" smtClean="0"/>
              <a:t>,</a:t>
            </a:r>
          </a:p>
          <a:p>
            <a:pPr lvl="1"/>
            <a:r>
              <a:rPr lang="en-US" dirty="0" smtClean="0"/>
              <a:t>Aka delivery-system </a:t>
            </a:r>
            <a:r>
              <a:rPr lang="en-US" dirty="0"/>
              <a:t>reform</a:t>
            </a:r>
            <a:r>
              <a:rPr lang="en-US" dirty="0" smtClean="0"/>
              <a:t>.</a:t>
            </a:r>
          </a:p>
          <a:p>
            <a:r>
              <a:rPr lang="en-US" dirty="0" smtClean="0"/>
              <a:t>Cuts </a:t>
            </a:r>
            <a:r>
              <a:rPr lang="en-US" dirty="0"/>
              <a:t>in Medicare payments to Medicare Advantage plans and to hospitals; together, CBO scored these cuts as achieving $290 billion in savings over the 2010 to 2019 scoring window. </a:t>
            </a:r>
            <a:endParaRPr lang="en-US" dirty="0" smtClean="0"/>
          </a:p>
          <a:p>
            <a:r>
              <a:rPr lang="en-US" dirty="0" smtClean="0"/>
              <a:t>Expanded </a:t>
            </a:r>
            <a:r>
              <a:rPr lang="en-US" dirty="0"/>
              <a:t>quality measurement and value-based purchasing initiatives, and also created the Center for Medicare and Medicaid Innovation to facilitate the development and diffusion of innovations in Medicare </a:t>
            </a:r>
            <a:r>
              <a:rPr lang="en-US" dirty="0" smtClean="0"/>
              <a:t>policy</a:t>
            </a:r>
          </a:p>
          <a:p>
            <a:r>
              <a:rPr lang="en-US" dirty="0"/>
              <a:t>I</a:t>
            </a:r>
            <a:r>
              <a:rPr lang="en-US" dirty="0" smtClean="0"/>
              <a:t>ntroduced </a:t>
            </a:r>
            <a:r>
              <a:rPr lang="en-US" dirty="0"/>
              <a:t>innovative payment models for Medicare such as the Shared Savings </a:t>
            </a:r>
            <a:r>
              <a:rPr lang="en-US" dirty="0" smtClean="0"/>
              <a:t>Program</a:t>
            </a:r>
          </a:p>
          <a:p>
            <a:pPr lvl="1"/>
            <a:r>
              <a:rPr lang="en-US" dirty="0" smtClean="0"/>
              <a:t>spurred </a:t>
            </a:r>
            <a:r>
              <a:rPr lang="en-US" dirty="0"/>
              <a:t>the growth of accountable care organizations, and expanded pilot projects of bundled payments</a:t>
            </a:r>
            <a:r>
              <a:rPr lang="en-US" dirty="0" smtClean="0"/>
              <a:t>.</a:t>
            </a:r>
          </a:p>
          <a:p>
            <a:r>
              <a:rPr lang="en-US" dirty="0" smtClean="0"/>
              <a:t>Created (but not implemented) the Independent </a:t>
            </a:r>
            <a:r>
              <a:rPr lang="en-US" dirty="0"/>
              <a:t>Payment Advisory </a:t>
            </a:r>
            <a:r>
              <a:rPr lang="en-US" dirty="0" smtClean="0"/>
              <a:t>Board</a:t>
            </a:r>
            <a:endParaRPr lang="en-US" dirty="0"/>
          </a:p>
        </p:txBody>
      </p:sp>
    </p:spTree>
    <p:extLst>
      <p:ext uri="{BB962C8B-B14F-4D97-AF65-F5344CB8AC3E}">
        <p14:creationId xmlns:p14="http://schemas.microsoft.com/office/powerpoint/2010/main" val="229251789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Title IV: Prevention of Chronic Disease and Improving Public Health.</a:t>
            </a:r>
          </a:p>
        </p:txBody>
      </p:sp>
      <p:sp>
        <p:nvSpPr>
          <p:cNvPr id="3" name="Content Placeholder 2"/>
          <p:cNvSpPr>
            <a:spLocks noGrp="1"/>
          </p:cNvSpPr>
          <p:nvPr>
            <p:ph idx="1"/>
          </p:nvPr>
        </p:nvSpPr>
        <p:spPr/>
        <p:txBody>
          <a:bodyPr/>
          <a:lstStyle/>
          <a:p>
            <a:r>
              <a:rPr lang="en-US" dirty="0" smtClean="0"/>
              <a:t>$</a:t>
            </a:r>
            <a:r>
              <a:rPr lang="en-US" dirty="0"/>
              <a:t>18 billion in spending and $1 billion in </a:t>
            </a:r>
            <a:r>
              <a:rPr lang="en-US" dirty="0" smtClean="0"/>
              <a:t>revenue, 19 provisions</a:t>
            </a:r>
          </a:p>
          <a:p>
            <a:pPr lvl="1"/>
            <a:r>
              <a:rPr lang="en-US" dirty="0" smtClean="0"/>
              <a:t>85 </a:t>
            </a:r>
            <a:r>
              <a:rPr lang="en-US" dirty="0"/>
              <a:t>percent implemented. </a:t>
            </a:r>
            <a:endParaRPr lang="en-US" dirty="0" smtClean="0"/>
          </a:p>
          <a:p>
            <a:r>
              <a:rPr lang="en-US" dirty="0" smtClean="0"/>
              <a:t>Creation </a:t>
            </a:r>
            <a:r>
              <a:rPr lang="en-US" dirty="0"/>
              <a:t>of the Prevention and Public Health Fund. </a:t>
            </a:r>
            <a:endParaRPr lang="en-US" dirty="0" smtClean="0"/>
          </a:p>
          <a:p>
            <a:r>
              <a:rPr lang="en-US" dirty="0" smtClean="0"/>
              <a:t>Regulation expansions</a:t>
            </a:r>
          </a:p>
          <a:p>
            <a:pPr lvl="1"/>
            <a:r>
              <a:rPr lang="en-US" dirty="0" smtClean="0"/>
              <a:t>Nutrition </a:t>
            </a:r>
            <a:r>
              <a:rPr lang="en-US" dirty="0"/>
              <a:t>labeling for restaurant </a:t>
            </a:r>
            <a:r>
              <a:rPr lang="en-US" dirty="0" smtClean="0"/>
              <a:t>menus</a:t>
            </a:r>
          </a:p>
          <a:p>
            <a:pPr lvl="1"/>
            <a:r>
              <a:rPr lang="en-US" dirty="0"/>
              <a:t>L</a:t>
            </a:r>
            <a:r>
              <a:rPr lang="en-US" dirty="0" smtClean="0"/>
              <a:t>arge </a:t>
            </a:r>
            <a:r>
              <a:rPr lang="en-US" dirty="0"/>
              <a:t>firms provide break time and lactation space for employees who are nursing </a:t>
            </a:r>
            <a:r>
              <a:rPr lang="en-US" dirty="0" smtClean="0"/>
              <a:t>mothers</a:t>
            </a:r>
            <a:endParaRPr lang="en-US" dirty="0"/>
          </a:p>
        </p:txBody>
      </p:sp>
    </p:spTree>
    <p:extLst>
      <p:ext uri="{BB962C8B-B14F-4D97-AF65-F5344CB8AC3E}">
        <p14:creationId xmlns:p14="http://schemas.microsoft.com/office/powerpoint/2010/main" val="73489857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Title V: Health Care Workforce.</a:t>
            </a:r>
          </a:p>
        </p:txBody>
      </p:sp>
      <p:sp>
        <p:nvSpPr>
          <p:cNvPr id="3" name="Content Placeholder 2"/>
          <p:cNvSpPr>
            <a:spLocks noGrp="1"/>
          </p:cNvSpPr>
          <p:nvPr>
            <p:ph idx="1"/>
          </p:nvPr>
        </p:nvSpPr>
        <p:spPr/>
        <p:txBody>
          <a:bodyPr/>
          <a:lstStyle/>
          <a:p>
            <a:r>
              <a:rPr lang="en-US" dirty="0" smtClean="0"/>
              <a:t>$</a:t>
            </a:r>
            <a:r>
              <a:rPr lang="en-US" dirty="0"/>
              <a:t>18 billion in spending and zero </a:t>
            </a:r>
            <a:r>
              <a:rPr lang="en-US" dirty="0" smtClean="0"/>
              <a:t>revenue,</a:t>
            </a:r>
          </a:p>
          <a:p>
            <a:r>
              <a:rPr lang="en-US" dirty="0" smtClean="0"/>
              <a:t>Eight </a:t>
            </a:r>
            <a:r>
              <a:rPr lang="en-US" dirty="0"/>
              <a:t>of its nine key provisions— 94 percent—were implemented. </a:t>
            </a:r>
            <a:endParaRPr lang="en-US" dirty="0" smtClean="0"/>
          </a:p>
          <a:p>
            <a:r>
              <a:rPr lang="en-US" dirty="0" smtClean="0"/>
              <a:t>Grant programs and residency regulation</a:t>
            </a:r>
          </a:p>
          <a:p>
            <a:r>
              <a:rPr lang="en-US" dirty="0" smtClean="0"/>
              <a:t>Unimplemented provision </a:t>
            </a:r>
            <a:r>
              <a:rPr lang="en-US" dirty="0"/>
              <a:t>established a National Health Care Workforce Commission, and members were appointed in September 2010. Congress, however, never appropriated the money for the commission, which has therefore never </a:t>
            </a:r>
            <a:r>
              <a:rPr lang="en-US" dirty="0" smtClean="0"/>
              <a:t>met</a:t>
            </a:r>
            <a:endParaRPr lang="en-US" dirty="0"/>
          </a:p>
        </p:txBody>
      </p:sp>
    </p:spTree>
    <p:extLst>
      <p:ext uri="{BB962C8B-B14F-4D97-AF65-F5344CB8AC3E}">
        <p14:creationId xmlns:p14="http://schemas.microsoft.com/office/powerpoint/2010/main" val="113113229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Title VI: Transparency and Program Integrity.</a:t>
            </a:r>
          </a:p>
        </p:txBody>
      </p:sp>
      <p:sp>
        <p:nvSpPr>
          <p:cNvPr id="3" name="Content Placeholder 2"/>
          <p:cNvSpPr>
            <a:spLocks noGrp="1"/>
          </p:cNvSpPr>
          <p:nvPr>
            <p:ph idx="1"/>
          </p:nvPr>
        </p:nvSpPr>
        <p:spPr/>
        <p:txBody>
          <a:bodyPr>
            <a:normAutofit fontScale="92500" lnSpcReduction="10000"/>
          </a:bodyPr>
          <a:lstStyle/>
          <a:p>
            <a:r>
              <a:rPr lang="en-US" dirty="0" smtClean="0"/>
              <a:t>$3 billion spending and $7 billion in revenue, </a:t>
            </a:r>
          </a:p>
          <a:p>
            <a:r>
              <a:rPr lang="en-US" dirty="0" smtClean="0"/>
              <a:t>90 </a:t>
            </a:r>
            <a:r>
              <a:rPr lang="en-US" dirty="0"/>
              <a:t>percent </a:t>
            </a:r>
            <a:r>
              <a:rPr lang="en-US" dirty="0" smtClean="0"/>
              <a:t>implemented</a:t>
            </a:r>
          </a:p>
          <a:p>
            <a:r>
              <a:rPr lang="en-US" dirty="0" smtClean="0"/>
              <a:t>43 provisions</a:t>
            </a:r>
          </a:p>
          <a:p>
            <a:pPr lvl="1"/>
            <a:r>
              <a:rPr lang="en-US" dirty="0" smtClean="0"/>
              <a:t>prevent </a:t>
            </a:r>
            <a:r>
              <a:rPr lang="en-US" dirty="0"/>
              <a:t>fraud, including the creation of provider data banks for Medicare and </a:t>
            </a:r>
            <a:r>
              <a:rPr lang="en-US" dirty="0" smtClean="0"/>
              <a:t>Medicaid</a:t>
            </a:r>
          </a:p>
          <a:p>
            <a:pPr lvl="1"/>
            <a:r>
              <a:rPr lang="en-US" dirty="0" smtClean="0"/>
              <a:t>Elder </a:t>
            </a:r>
            <a:r>
              <a:rPr lang="en-US" dirty="0"/>
              <a:t>Justice Act, intended to prevent abuse, neglect, and exploitation of older Americans; </a:t>
            </a:r>
            <a:endParaRPr lang="en-US" dirty="0" smtClean="0"/>
          </a:p>
          <a:p>
            <a:pPr lvl="1"/>
            <a:r>
              <a:rPr lang="en-US" dirty="0" smtClean="0"/>
              <a:t>Physician </a:t>
            </a:r>
            <a:r>
              <a:rPr lang="en-US" dirty="0"/>
              <a:t>Payments Sunshine Act, which requires pharmaceutical companies and drug manufacturers to report payments to physicians; </a:t>
            </a:r>
            <a:endParaRPr lang="en-US" dirty="0" smtClean="0"/>
          </a:p>
          <a:p>
            <a:pPr lvl="1"/>
            <a:r>
              <a:rPr lang="en-US" dirty="0"/>
              <a:t>C</a:t>
            </a:r>
            <a:r>
              <a:rPr lang="en-US" dirty="0" smtClean="0"/>
              <a:t>reation </a:t>
            </a:r>
            <a:r>
              <a:rPr lang="en-US" dirty="0"/>
              <a:t>of the Patient-Centered Outcomes Research Institute</a:t>
            </a:r>
            <a:r>
              <a:rPr lang="en-US" dirty="0" smtClean="0"/>
              <a:t>.</a:t>
            </a:r>
          </a:p>
          <a:p>
            <a:r>
              <a:rPr lang="en-US" dirty="0" smtClean="0"/>
              <a:t>Could have been implemented separately, but included in part to provide revenue</a:t>
            </a:r>
            <a:endParaRPr lang="en-US" dirty="0"/>
          </a:p>
        </p:txBody>
      </p:sp>
    </p:spTree>
    <p:extLst>
      <p:ext uri="{BB962C8B-B14F-4D97-AF65-F5344CB8AC3E}">
        <p14:creationId xmlns:p14="http://schemas.microsoft.com/office/powerpoint/2010/main" val="154915906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Title VII: Improving Access to Innovative Medical Therapies.</a:t>
            </a:r>
          </a:p>
        </p:txBody>
      </p:sp>
      <p:sp>
        <p:nvSpPr>
          <p:cNvPr id="3" name="Content Placeholder 2"/>
          <p:cNvSpPr>
            <a:spLocks noGrp="1"/>
          </p:cNvSpPr>
          <p:nvPr>
            <p:ph idx="1"/>
          </p:nvPr>
        </p:nvSpPr>
        <p:spPr/>
        <p:txBody>
          <a:bodyPr>
            <a:normAutofit/>
          </a:bodyPr>
          <a:lstStyle/>
          <a:p>
            <a:r>
              <a:rPr lang="en-US" dirty="0"/>
              <a:t>zero spending and $7 billion in revenue </a:t>
            </a:r>
            <a:endParaRPr lang="en-US" dirty="0" smtClean="0"/>
          </a:p>
          <a:p>
            <a:r>
              <a:rPr lang="en-US" dirty="0" smtClean="0"/>
              <a:t>Seven </a:t>
            </a:r>
            <a:r>
              <a:rPr lang="en-US" dirty="0"/>
              <a:t>key provisions, </a:t>
            </a:r>
            <a:r>
              <a:rPr lang="en-US" dirty="0" smtClean="0"/>
              <a:t>fully implemented</a:t>
            </a:r>
          </a:p>
          <a:p>
            <a:r>
              <a:rPr lang="en-US" dirty="0"/>
              <a:t>A</a:t>
            </a:r>
            <a:r>
              <a:rPr lang="en-US" dirty="0" smtClean="0"/>
              <a:t>dopted </a:t>
            </a:r>
            <a:r>
              <a:rPr lang="en-US" dirty="0"/>
              <a:t>the Biologics Price Competition and Innovation Act of 2009 (BPCI Act), intended to create a simplified path for the approval of “biosimilar” therapies—essentially, generic versions of biological products approved by the Food and Drug Administration (FDA). </a:t>
            </a:r>
            <a:endParaRPr lang="en-US" dirty="0" smtClean="0"/>
          </a:p>
          <a:p>
            <a:pPr lvl="1"/>
            <a:r>
              <a:rPr lang="en-US" dirty="0" smtClean="0"/>
              <a:t>Only limited success</a:t>
            </a:r>
          </a:p>
          <a:p>
            <a:r>
              <a:rPr lang="en-US" dirty="0" smtClean="0"/>
              <a:t>Expanded </a:t>
            </a:r>
            <a:r>
              <a:rPr lang="en-US" dirty="0"/>
              <a:t>the 340B Drug Pricing Program in Medicaid, effectively increasing the number of hospitals that receive drug rebates from manufacturers.</a:t>
            </a:r>
          </a:p>
        </p:txBody>
      </p:sp>
    </p:spTree>
    <p:extLst>
      <p:ext uri="{BB962C8B-B14F-4D97-AF65-F5344CB8AC3E}">
        <p14:creationId xmlns:p14="http://schemas.microsoft.com/office/powerpoint/2010/main" val="35454191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Title VIII: Community Living Assistance Services and Supports.</a:t>
            </a:r>
          </a:p>
        </p:txBody>
      </p:sp>
      <p:sp>
        <p:nvSpPr>
          <p:cNvPr id="3" name="Content Placeholder 2"/>
          <p:cNvSpPr>
            <a:spLocks noGrp="1"/>
          </p:cNvSpPr>
          <p:nvPr>
            <p:ph idx="1"/>
          </p:nvPr>
        </p:nvSpPr>
        <p:spPr/>
        <p:txBody>
          <a:bodyPr/>
          <a:lstStyle/>
          <a:p>
            <a:r>
              <a:rPr lang="en-US" dirty="0" smtClean="0"/>
              <a:t>The CLASS Act</a:t>
            </a:r>
          </a:p>
          <a:p>
            <a:r>
              <a:rPr lang="en-US" dirty="0" smtClean="0"/>
              <a:t>zero </a:t>
            </a:r>
            <a:r>
              <a:rPr lang="en-US" dirty="0"/>
              <a:t>spending and a stated $70 billion in forecast </a:t>
            </a:r>
            <a:r>
              <a:rPr lang="en-US" dirty="0" smtClean="0"/>
              <a:t>revenue</a:t>
            </a:r>
          </a:p>
          <a:p>
            <a:r>
              <a:rPr lang="en-US" dirty="0" smtClean="0"/>
              <a:t>One provision, not </a:t>
            </a:r>
            <a:r>
              <a:rPr lang="en-US" dirty="0"/>
              <a:t>implemented</a:t>
            </a:r>
            <a:r>
              <a:rPr lang="en-US" dirty="0" smtClean="0"/>
              <a:t>.</a:t>
            </a:r>
          </a:p>
          <a:p>
            <a:r>
              <a:rPr lang="en-US" dirty="0" smtClean="0"/>
              <a:t>Intended </a:t>
            </a:r>
            <a:r>
              <a:rPr lang="en-US" dirty="0"/>
              <a:t>to create an insurance-like program that would cover expenses for services required to help disabled individuals remain living in the community rather than having to move to a nursing home.</a:t>
            </a:r>
          </a:p>
        </p:txBody>
      </p:sp>
    </p:spTree>
    <p:extLst>
      <p:ext uri="{BB962C8B-B14F-4D97-AF65-F5344CB8AC3E}">
        <p14:creationId xmlns:p14="http://schemas.microsoft.com/office/powerpoint/2010/main" val="381802781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Title IX: Revenue Provisions.</a:t>
            </a:r>
          </a:p>
        </p:txBody>
      </p:sp>
      <p:sp>
        <p:nvSpPr>
          <p:cNvPr id="3" name="Content Placeholder 2"/>
          <p:cNvSpPr>
            <a:spLocks noGrp="1"/>
          </p:cNvSpPr>
          <p:nvPr>
            <p:ph idx="1"/>
          </p:nvPr>
        </p:nvSpPr>
        <p:spPr>
          <a:xfrm>
            <a:off x="838200" y="1825625"/>
            <a:ext cx="4716780" cy="4351338"/>
          </a:xfrm>
        </p:spPr>
        <p:txBody>
          <a:bodyPr>
            <a:normAutofit/>
          </a:bodyPr>
          <a:lstStyle/>
          <a:p>
            <a:r>
              <a:rPr lang="en-US" dirty="0" smtClean="0"/>
              <a:t>Projected </a:t>
            </a:r>
            <a:r>
              <a:rPr lang="en-US" dirty="0"/>
              <a:t>to raise $438 billion between 2010 and </a:t>
            </a:r>
            <a:r>
              <a:rPr lang="en-US" dirty="0" smtClean="0"/>
              <a:t>2019, 19 provisions, 79% implemented</a:t>
            </a:r>
          </a:p>
          <a:p>
            <a:r>
              <a:rPr lang="en-US" dirty="0" smtClean="0"/>
              <a:t>Medicare tax on high income individuals and on unearned income</a:t>
            </a:r>
          </a:p>
          <a:p>
            <a:pPr lvl="1"/>
            <a:r>
              <a:rPr lang="en-US" dirty="0"/>
              <a:t>property </a:t>
            </a:r>
            <a:r>
              <a:rPr lang="en-US" dirty="0" smtClean="0"/>
              <a:t>income, </a:t>
            </a:r>
            <a:r>
              <a:rPr lang="en-US" dirty="0"/>
              <a:t>inheritance, </a:t>
            </a:r>
            <a:r>
              <a:rPr lang="en-US" dirty="0" smtClean="0"/>
              <a:t>pensions, </a:t>
            </a:r>
            <a:r>
              <a:rPr lang="en-US" dirty="0"/>
              <a:t>and payments received from public </a:t>
            </a:r>
            <a:r>
              <a:rPr lang="en-US" dirty="0" smtClean="0"/>
              <a:t>welfare</a:t>
            </a:r>
          </a:p>
        </p:txBody>
      </p:sp>
      <p:pic>
        <p:nvPicPr>
          <p:cNvPr id="4" name="Picture 3"/>
          <p:cNvPicPr>
            <a:picLocks noChangeAspect="1"/>
          </p:cNvPicPr>
          <p:nvPr/>
        </p:nvPicPr>
        <p:blipFill>
          <a:blip r:embed="rId2"/>
          <a:stretch>
            <a:fillRect/>
          </a:stretch>
        </p:blipFill>
        <p:spPr>
          <a:xfrm>
            <a:off x="5554980" y="1876425"/>
            <a:ext cx="6324600" cy="4981575"/>
          </a:xfrm>
          <a:prstGeom prst="rect">
            <a:avLst/>
          </a:prstGeom>
        </p:spPr>
      </p:pic>
    </p:spTree>
    <p:extLst>
      <p:ext uri="{BB962C8B-B14F-4D97-AF65-F5344CB8AC3E}">
        <p14:creationId xmlns:p14="http://schemas.microsoft.com/office/powerpoint/2010/main" val="222604344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Legal challenges</a:t>
            </a:r>
          </a:p>
        </p:txBody>
      </p:sp>
      <p:sp>
        <p:nvSpPr>
          <p:cNvPr id="3" name="Content Placeholder 2"/>
          <p:cNvSpPr>
            <a:spLocks noGrp="1"/>
          </p:cNvSpPr>
          <p:nvPr>
            <p:ph idx="1"/>
          </p:nvPr>
        </p:nvSpPr>
        <p:spPr/>
        <p:txBody>
          <a:bodyPr>
            <a:normAutofit lnSpcReduction="10000"/>
          </a:bodyPr>
          <a:lstStyle/>
          <a:p>
            <a:r>
              <a:rPr lang="en-US" dirty="0" smtClean="0"/>
              <a:t>Medicaid </a:t>
            </a:r>
            <a:r>
              <a:rPr lang="en-US" dirty="0"/>
              <a:t>expansion </a:t>
            </a:r>
            <a:endParaRPr lang="en-US" dirty="0" smtClean="0"/>
          </a:p>
          <a:p>
            <a:pPr lvl="1"/>
            <a:r>
              <a:rPr lang="en-US" dirty="0"/>
              <a:t>National Federation of Independent Business v. </a:t>
            </a:r>
            <a:r>
              <a:rPr lang="en-US" dirty="0" err="1"/>
              <a:t>Sebelius</a:t>
            </a:r>
            <a:endParaRPr lang="en-US" dirty="0" smtClean="0"/>
          </a:p>
          <a:p>
            <a:r>
              <a:rPr lang="en-US" dirty="0" smtClean="0"/>
              <a:t>Cost-sharing </a:t>
            </a:r>
            <a:r>
              <a:rPr lang="en-US" dirty="0"/>
              <a:t>reductions </a:t>
            </a:r>
            <a:endParaRPr lang="en-US" dirty="0" smtClean="0"/>
          </a:p>
          <a:p>
            <a:pPr lvl="1"/>
            <a:r>
              <a:rPr lang="en-US" dirty="0" smtClean="0"/>
              <a:t>House </a:t>
            </a:r>
            <a:r>
              <a:rPr lang="en-US" dirty="0"/>
              <a:t>v. </a:t>
            </a:r>
            <a:r>
              <a:rPr lang="en-US" dirty="0" smtClean="0"/>
              <a:t>Burwell</a:t>
            </a:r>
          </a:p>
          <a:p>
            <a:pPr lvl="1"/>
            <a:r>
              <a:rPr lang="en-US" dirty="0" smtClean="0"/>
              <a:t>Payments meant </a:t>
            </a:r>
            <a:r>
              <a:rPr lang="en-US" dirty="0"/>
              <a:t>to reimburse insurers for adhering to ACA rules that require them to limit the out-of-pocket costs of their low-income </a:t>
            </a:r>
            <a:r>
              <a:rPr lang="en-US" dirty="0" smtClean="0"/>
              <a:t>enrollees</a:t>
            </a:r>
          </a:p>
          <a:p>
            <a:pPr lvl="1"/>
            <a:r>
              <a:rPr lang="en-US" dirty="0" smtClean="0"/>
              <a:t>Money never appropriated</a:t>
            </a:r>
          </a:p>
          <a:p>
            <a:pPr lvl="1"/>
            <a:r>
              <a:rPr lang="en-US" dirty="0" smtClean="0"/>
              <a:t>Trump scrapped attempts to appropriate money</a:t>
            </a:r>
          </a:p>
          <a:p>
            <a:pPr lvl="1"/>
            <a:r>
              <a:rPr lang="en-US" dirty="0" smtClean="0"/>
              <a:t>Lead to “silver loading”</a:t>
            </a:r>
          </a:p>
          <a:p>
            <a:r>
              <a:rPr lang="en-US" dirty="0" smtClean="0"/>
              <a:t>Contraceptive coverage</a:t>
            </a:r>
          </a:p>
          <a:p>
            <a:pPr lvl="1"/>
            <a:r>
              <a:rPr lang="en-US" dirty="0"/>
              <a:t>Burwell v. Hobby Lobby</a:t>
            </a:r>
          </a:p>
        </p:txBody>
      </p:sp>
    </p:spTree>
    <p:extLst>
      <p:ext uri="{BB962C8B-B14F-4D97-AF65-F5344CB8AC3E}">
        <p14:creationId xmlns:p14="http://schemas.microsoft.com/office/powerpoint/2010/main" val="314683514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Born to fail</a:t>
            </a:r>
          </a:p>
        </p:txBody>
      </p:sp>
      <p:sp>
        <p:nvSpPr>
          <p:cNvPr id="3" name="Content Placeholder 2"/>
          <p:cNvSpPr>
            <a:spLocks noGrp="1"/>
          </p:cNvSpPr>
          <p:nvPr>
            <p:ph idx="1"/>
          </p:nvPr>
        </p:nvSpPr>
        <p:spPr/>
        <p:txBody>
          <a:bodyPr/>
          <a:lstStyle/>
          <a:p>
            <a:r>
              <a:rPr lang="en-US" dirty="0" smtClean="0"/>
              <a:t>1099 </a:t>
            </a:r>
            <a:r>
              <a:rPr lang="en-US" dirty="0"/>
              <a:t>reporting provision </a:t>
            </a:r>
            <a:endParaRPr lang="en-US" dirty="0" smtClean="0"/>
          </a:p>
          <a:p>
            <a:pPr lvl="1"/>
            <a:r>
              <a:rPr lang="en-US" dirty="0" smtClean="0"/>
              <a:t>Repealed by congress in April 2011</a:t>
            </a:r>
          </a:p>
          <a:p>
            <a:r>
              <a:rPr lang="en-US" dirty="0"/>
              <a:t>Community Living Assistance Services and </a:t>
            </a:r>
            <a:r>
              <a:rPr lang="en-US" dirty="0" smtClean="0"/>
              <a:t>Supports (CLASS) </a:t>
            </a:r>
            <a:r>
              <a:rPr lang="en-US" dirty="0"/>
              <a:t>Act </a:t>
            </a:r>
            <a:endParaRPr lang="en-US" dirty="0" smtClean="0"/>
          </a:p>
          <a:p>
            <a:pPr lvl="1"/>
            <a:r>
              <a:rPr lang="en-US" dirty="0" smtClean="0"/>
              <a:t>Required to be self-sustaining</a:t>
            </a:r>
          </a:p>
          <a:p>
            <a:pPr lvl="1"/>
            <a:r>
              <a:rPr lang="en-US" dirty="0" smtClean="0"/>
              <a:t>Capped premiums for low income and student enrollees</a:t>
            </a:r>
          </a:p>
          <a:p>
            <a:pPr lvl="1"/>
            <a:r>
              <a:rPr lang="en-US" dirty="0" smtClean="0"/>
              <a:t>Premiums go into 10-year CBO window, outlays come later</a:t>
            </a:r>
          </a:p>
          <a:p>
            <a:r>
              <a:rPr lang="en-US" dirty="0" smtClean="0"/>
              <a:t>Co-ops</a:t>
            </a:r>
          </a:p>
          <a:p>
            <a:pPr lvl="1"/>
            <a:r>
              <a:rPr lang="en-US" dirty="0" smtClean="0"/>
              <a:t>Proposed loans to co-op insurance plans</a:t>
            </a:r>
          </a:p>
          <a:p>
            <a:pPr lvl="1"/>
            <a:r>
              <a:rPr lang="en-US" dirty="0" smtClean="0"/>
              <a:t>23 programs initially took part, political failure to support and difficult market led to failure</a:t>
            </a:r>
            <a:endParaRPr lang="en-US" dirty="0"/>
          </a:p>
        </p:txBody>
      </p:sp>
    </p:spTree>
    <p:extLst>
      <p:ext uri="{BB962C8B-B14F-4D97-AF65-F5344CB8AC3E}">
        <p14:creationId xmlns:p14="http://schemas.microsoft.com/office/powerpoint/2010/main" val="17689115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Edward Kennedy and Conference Committees</a:t>
            </a:r>
            <a:endParaRPr lang="en-US" dirty="0"/>
          </a:p>
        </p:txBody>
      </p:sp>
      <p:sp>
        <p:nvSpPr>
          <p:cNvPr id="3" name="Content Placeholder 2"/>
          <p:cNvSpPr>
            <a:spLocks noGrp="1"/>
          </p:cNvSpPr>
          <p:nvPr>
            <p:ph idx="1"/>
          </p:nvPr>
        </p:nvSpPr>
        <p:spPr/>
        <p:txBody>
          <a:bodyPr>
            <a:normAutofit fontScale="92500"/>
          </a:bodyPr>
          <a:lstStyle/>
          <a:p>
            <a:r>
              <a:rPr lang="en-US" dirty="0" smtClean="0"/>
              <a:t>Kennedy died August 25, 2009</a:t>
            </a:r>
          </a:p>
          <a:p>
            <a:pPr lvl="1"/>
            <a:r>
              <a:rPr lang="en-US" dirty="0" smtClean="0"/>
              <a:t>Replaced by conservative Scott Brown in election in January and was seated in February </a:t>
            </a:r>
          </a:p>
          <a:p>
            <a:r>
              <a:rPr lang="en-US" dirty="0" smtClean="0"/>
              <a:t>Senate passed the bill in November 2009 with Kennedy’s seat still vacant</a:t>
            </a:r>
          </a:p>
          <a:p>
            <a:r>
              <a:rPr lang="en-US" dirty="0" smtClean="0"/>
              <a:t>If the house bill was not identical to the Senate bill, there would have needed to be a conference committee</a:t>
            </a:r>
          </a:p>
          <a:p>
            <a:pPr lvl="1"/>
            <a:r>
              <a:rPr lang="en-US" dirty="0" smtClean="0"/>
              <a:t>Pelosi and the house managed to pass an identical bill in December</a:t>
            </a:r>
          </a:p>
          <a:p>
            <a:pPr lvl="1"/>
            <a:r>
              <a:rPr lang="en-US" dirty="0" smtClean="0"/>
              <a:t>Avoiding conference led to a more liberal bill than otherwise may have existed</a:t>
            </a:r>
          </a:p>
          <a:p>
            <a:pPr lvl="1"/>
            <a:r>
              <a:rPr lang="en-US" dirty="0" smtClean="0"/>
              <a:t>For instance the Independent Payment Advisory Board would likely have been cut</a:t>
            </a:r>
          </a:p>
          <a:p>
            <a:pPr lvl="1"/>
            <a:endParaRPr lang="en-US" dirty="0" smtClean="0"/>
          </a:p>
        </p:txBody>
      </p:sp>
    </p:spTree>
    <p:extLst>
      <p:ext uri="{BB962C8B-B14F-4D97-AF65-F5344CB8AC3E}">
        <p14:creationId xmlns:p14="http://schemas.microsoft.com/office/powerpoint/2010/main" val="288313001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Interest group pressure</a:t>
            </a:r>
          </a:p>
        </p:txBody>
      </p:sp>
      <p:sp>
        <p:nvSpPr>
          <p:cNvPr id="3" name="Content Placeholder 2"/>
          <p:cNvSpPr>
            <a:spLocks noGrp="1"/>
          </p:cNvSpPr>
          <p:nvPr>
            <p:ph idx="1"/>
          </p:nvPr>
        </p:nvSpPr>
        <p:spPr/>
        <p:txBody>
          <a:bodyPr/>
          <a:lstStyle/>
          <a:p>
            <a:r>
              <a:rPr lang="en-US" dirty="0" smtClean="0"/>
              <a:t>Cadillac tax</a:t>
            </a:r>
          </a:p>
          <a:p>
            <a:r>
              <a:rPr lang="en-US" dirty="0" smtClean="0"/>
              <a:t>Medical </a:t>
            </a:r>
            <a:r>
              <a:rPr lang="en-US" dirty="0"/>
              <a:t>device tax </a:t>
            </a:r>
            <a:endParaRPr lang="en-US" dirty="0" smtClean="0"/>
          </a:p>
          <a:p>
            <a:r>
              <a:rPr lang="en-US" dirty="0" smtClean="0"/>
              <a:t>IPAB </a:t>
            </a:r>
          </a:p>
          <a:p>
            <a:r>
              <a:rPr lang="en-US" dirty="0" smtClean="0"/>
              <a:t>DSH </a:t>
            </a:r>
            <a:r>
              <a:rPr lang="en-US" dirty="0"/>
              <a:t>cuts </a:t>
            </a:r>
            <a:endParaRPr lang="en-US" dirty="0" smtClean="0"/>
          </a:p>
          <a:p>
            <a:r>
              <a:rPr lang="en-US" dirty="0" smtClean="0"/>
              <a:t>Free </a:t>
            </a:r>
            <a:r>
              <a:rPr lang="en-US" dirty="0"/>
              <a:t>Choice vouchers </a:t>
            </a:r>
            <a:endParaRPr lang="en-US" dirty="0" smtClean="0"/>
          </a:p>
          <a:p>
            <a:pPr lvl="1"/>
            <a:r>
              <a:rPr lang="en-US" dirty="0" smtClean="0"/>
              <a:t>Allow low income employees to buy subsidized marketplace insurance rather than get employer based insurance</a:t>
            </a:r>
          </a:p>
          <a:p>
            <a:r>
              <a:rPr lang="en-US" dirty="0" smtClean="0"/>
              <a:t>Menu labeling</a:t>
            </a:r>
            <a:endParaRPr lang="en-US" dirty="0"/>
          </a:p>
        </p:txBody>
      </p:sp>
    </p:spTree>
    <p:extLst>
      <p:ext uri="{BB962C8B-B14F-4D97-AF65-F5344CB8AC3E}">
        <p14:creationId xmlns:p14="http://schemas.microsoft.com/office/powerpoint/2010/main" val="349477646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Failure to thrive</a:t>
            </a:r>
          </a:p>
        </p:txBody>
      </p:sp>
      <p:sp>
        <p:nvSpPr>
          <p:cNvPr id="3" name="Content Placeholder 2"/>
          <p:cNvSpPr>
            <a:spLocks noGrp="1"/>
          </p:cNvSpPr>
          <p:nvPr>
            <p:ph idx="1"/>
          </p:nvPr>
        </p:nvSpPr>
        <p:spPr/>
        <p:txBody>
          <a:bodyPr>
            <a:normAutofit fontScale="92500" lnSpcReduction="20000"/>
          </a:bodyPr>
          <a:lstStyle/>
          <a:p>
            <a:r>
              <a:rPr lang="en-US" dirty="0" smtClean="0"/>
              <a:t>Multistate </a:t>
            </a:r>
            <a:r>
              <a:rPr lang="en-US" dirty="0"/>
              <a:t>compacts </a:t>
            </a:r>
            <a:r>
              <a:rPr lang="en-US" dirty="0" smtClean="0"/>
              <a:t>and multistate plans</a:t>
            </a:r>
          </a:p>
          <a:p>
            <a:pPr lvl="1"/>
            <a:r>
              <a:rPr lang="en-US" dirty="0" smtClean="0"/>
              <a:t>Allows plans to be sold across state lines – no state has legalized such actions</a:t>
            </a:r>
          </a:p>
          <a:p>
            <a:r>
              <a:rPr lang="en-US" dirty="0" err="1" smtClean="0"/>
              <a:t>Biosimilars</a:t>
            </a:r>
            <a:r>
              <a:rPr lang="en-US" dirty="0" smtClean="0"/>
              <a:t> </a:t>
            </a:r>
          </a:p>
          <a:p>
            <a:pPr lvl="1"/>
            <a:r>
              <a:rPr lang="en-US" dirty="0" smtClean="0"/>
              <a:t> </a:t>
            </a:r>
            <a:r>
              <a:rPr lang="en-US" dirty="0"/>
              <a:t>the generic drug industry works as well as it does because small-molecule compounds are easy to copy and cheap to manufacture. Biologics, in contrast, are large-molecule, </a:t>
            </a:r>
            <a:r>
              <a:rPr lang="en-US" dirty="0" smtClean="0"/>
              <a:t>protein based drugs that are much harder to copy</a:t>
            </a:r>
          </a:p>
          <a:p>
            <a:r>
              <a:rPr lang="en-US" dirty="0" smtClean="0"/>
              <a:t>Antidiscrimination </a:t>
            </a:r>
            <a:r>
              <a:rPr lang="en-US" dirty="0"/>
              <a:t>rules </a:t>
            </a:r>
            <a:endParaRPr lang="en-US" dirty="0" smtClean="0"/>
          </a:p>
          <a:p>
            <a:pPr lvl="1"/>
            <a:r>
              <a:rPr lang="en-US" dirty="0"/>
              <a:t>Section 1557 of the </a:t>
            </a:r>
            <a:r>
              <a:rPr lang="en-US" dirty="0" smtClean="0"/>
              <a:t>ACA prohibits </a:t>
            </a:r>
            <a:r>
              <a:rPr lang="en-US" dirty="0"/>
              <a:t>discrimination in “any health program or activity” that receives federal funds on the grounds of race, color, national origin, sex, age, or disability </a:t>
            </a:r>
            <a:r>
              <a:rPr lang="en-US" dirty="0" smtClean="0"/>
              <a:t>(see </a:t>
            </a:r>
            <a:r>
              <a:rPr lang="en-US" dirty="0"/>
              <a:t>Grogan </a:t>
            </a:r>
            <a:r>
              <a:rPr lang="en-US" dirty="0" smtClean="0"/>
              <a:t>2017, Rosenbaum </a:t>
            </a:r>
            <a:r>
              <a:rPr lang="en-US" dirty="0"/>
              <a:t>and </a:t>
            </a:r>
            <a:r>
              <a:rPr lang="en-US" dirty="0" err="1"/>
              <a:t>Schmucker</a:t>
            </a:r>
            <a:r>
              <a:rPr lang="en-US" dirty="0"/>
              <a:t> 2017</a:t>
            </a:r>
            <a:r>
              <a:rPr lang="en-US" dirty="0" smtClean="0"/>
              <a:t>).</a:t>
            </a:r>
          </a:p>
          <a:p>
            <a:pPr lvl="1"/>
            <a:r>
              <a:rPr lang="en-US" dirty="0" smtClean="0"/>
              <a:t>Ruled against by Reed O’Connor</a:t>
            </a:r>
          </a:p>
          <a:p>
            <a:r>
              <a:rPr lang="en-US" dirty="0" smtClean="0"/>
              <a:t>Prevention </a:t>
            </a:r>
            <a:r>
              <a:rPr lang="en-US" dirty="0"/>
              <a:t>and Public Health </a:t>
            </a:r>
            <a:r>
              <a:rPr lang="en-US" dirty="0" smtClean="0"/>
              <a:t>Fund</a:t>
            </a:r>
          </a:p>
          <a:p>
            <a:pPr lvl="1"/>
            <a:r>
              <a:rPr lang="en-US" dirty="0" smtClean="0"/>
              <a:t>Funds chronically redirected by congress</a:t>
            </a:r>
            <a:endParaRPr lang="en-US" dirty="0"/>
          </a:p>
        </p:txBody>
      </p:sp>
    </p:spTree>
    <p:extLst>
      <p:ext uri="{BB962C8B-B14F-4D97-AF65-F5344CB8AC3E}">
        <p14:creationId xmlns:p14="http://schemas.microsoft.com/office/powerpoint/2010/main" val="121335416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Executive branch sabotage</a:t>
            </a:r>
          </a:p>
        </p:txBody>
      </p:sp>
      <p:sp>
        <p:nvSpPr>
          <p:cNvPr id="3" name="Content Placeholder 2"/>
          <p:cNvSpPr>
            <a:spLocks noGrp="1"/>
          </p:cNvSpPr>
          <p:nvPr>
            <p:ph idx="1"/>
          </p:nvPr>
        </p:nvSpPr>
        <p:spPr/>
        <p:txBody>
          <a:bodyPr>
            <a:normAutofit fontScale="92500" lnSpcReduction="10000"/>
          </a:bodyPr>
          <a:lstStyle/>
          <a:p>
            <a:r>
              <a:rPr lang="en-US" dirty="0" smtClean="0"/>
              <a:t>Zeroing </a:t>
            </a:r>
            <a:r>
              <a:rPr lang="en-US" dirty="0"/>
              <a:t>out the individual </a:t>
            </a:r>
            <a:r>
              <a:rPr lang="en-US" dirty="0" smtClean="0"/>
              <a:t>mandate</a:t>
            </a:r>
          </a:p>
          <a:p>
            <a:pPr lvl="1"/>
            <a:r>
              <a:rPr lang="en-US" dirty="0" smtClean="0"/>
              <a:t>Back to Texas v Azar (aka </a:t>
            </a:r>
            <a:r>
              <a:rPr lang="en-US" dirty="0" err="1" smtClean="0"/>
              <a:t>Texs</a:t>
            </a:r>
            <a:r>
              <a:rPr lang="en-US" dirty="0" smtClean="0"/>
              <a:t> v US aka Texas v California)</a:t>
            </a:r>
          </a:p>
          <a:p>
            <a:r>
              <a:rPr lang="en-US" dirty="0" smtClean="0"/>
              <a:t>Medicaid </a:t>
            </a:r>
            <a:r>
              <a:rPr lang="en-US" dirty="0"/>
              <a:t>work requirements </a:t>
            </a:r>
            <a:endParaRPr lang="en-US" dirty="0" smtClean="0"/>
          </a:p>
          <a:p>
            <a:pPr lvl="1"/>
            <a:r>
              <a:rPr lang="en-US" dirty="0" smtClean="0"/>
              <a:t>Currently in courts</a:t>
            </a:r>
          </a:p>
          <a:p>
            <a:r>
              <a:rPr lang="en-US" dirty="0" smtClean="0"/>
              <a:t>Short-term</a:t>
            </a:r>
            <a:r>
              <a:rPr lang="en-US" dirty="0"/>
              <a:t>, limited duration insurance </a:t>
            </a:r>
            <a:endParaRPr lang="en-US" dirty="0" smtClean="0"/>
          </a:p>
          <a:p>
            <a:pPr lvl="1"/>
            <a:r>
              <a:rPr lang="en-US" dirty="0" smtClean="0"/>
              <a:t>Create 364 day plans to allow for a separating equilibrium</a:t>
            </a:r>
          </a:p>
          <a:p>
            <a:pPr lvl="1"/>
            <a:r>
              <a:rPr lang="en-US" dirty="0" smtClean="0"/>
              <a:t>Increases chance that marketplace fails via death spiral</a:t>
            </a:r>
          </a:p>
          <a:p>
            <a:pPr lvl="1"/>
            <a:r>
              <a:rPr lang="en-US" dirty="0" smtClean="0"/>
              <a:t>In courts</a:t>
            </a:r>
          </a:p>
          <a:p>
            <a:r>
              <a:rPr lang="en-US" dirty="0" smtClean="0"/>
              <a:t>Association </a:t>
            </a:r>
            <a:r>
              <a:rPr lang="en-US" dirty="0"/>
              <a:t>health </a:t>
            </a:r>
            <a:r>
              <a:rPr lang="en-US" dirty="0" smtClean="0"/>
              <a:t>plans</a:t>
            </a:r>
          </a:p>
          <a:p>
            <a:pPr lvl="1"/>
            <a:r>
              <a:rPr lang="en-US" dirty="0" smtClean="0"/>
              <a:t>Also meant to divide pool</a:t>
            </a:r>
          </a:p>
          <a:p>
            <a:pPr lvl="1"/>
            <a:r>
              <a:rPr lang="en-US" dirty="0" smtClean="0"/>
              <a:t>In courts</a:t>
            </a:r>
            <a:endParaRPr lang="en-US" dirty="0"/>
          </a:p>
        </p:txBody>
      </p:sp>
    </p:spTree>
    <p:extLst>
      <p:ext uri="{BB962C8B-B14F-4D97-AF65-F5344CB8AC3E}">
        <p14:creationId xmlns:p14="http://schemas.microsoft.com/office/powerpoint/2010/main" val="381722657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Effects of the ACA</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There has been a lot of research on the health and coverage outcomes of the Affordable Care Act</a:t>
            </a:r>
          </a:p>
          <a:p>
            <a:pPr lvl="1"/>
            <a:r>
              <a:rPr lang="en-US" dirty="0" smtClean="0"/>
              <a:t>KFF summary for Medicaid expansion (</a:t>
            </a:r>
            <a:r>
              <a:rPr lang="en-US" dirty="0" err="1" smtClean="0"/>
              <a:t>Antonisse</a:t>
            </a:r>
            <a:r>
              <a:rPr lang="en-US" dirty="0" smtClean="0"/>
              <a:t> as lead author) - </a:t>
            </a:r>
            <a:r>
              <a:rPr lang="en-US" dirty="0" smtClean="0">
                <a:hlinkClick r:id="rId2"/>
              </a:rPr>
              <a:t>https</a:t>
            </a:r>
            <a:r>
              <a:rPr lang="en-US" dirty="0">
                <a:hlinkClick r:id="rId2"/>
              </a:rPr>
              <a:t>://www.kff.org/medicaid/report/the-effects-of-medicaid-expansion-under-the-aca-updated-findings-from-a-literature-review</a:t>
            </a:r>
            <a:r>
              <a:rPr lang="en-US" dirty="0" smtClean="0">
                <a:hlinkClick r:id="rId2"/>
              </a:rPr>
              <a:t>/</a:t>
            </a:r>
            <a:endParaRPr lang="en-US" dirty="0" smtClean="0"/>
          </a:p>
          <a:p>
            <a:pPr lvl="1"/>
            <a:r>
              <a:rPr lang="en-US" dirty="0" err="1"/>
              <a:t>Mazurenko</a:t>
            </a:r>
            <a:r>
              <a:rPr lang="en-US" dirty="0"/>
              <a:t>, </a:t>
            </a:r>
            <a:r>
              <a:rPr lang="en-US" dirty="0" err="1"/>
              <a:t>Olena</a:t>
            </a:r>
            <a:r>
              <a:rPr lang="en-US" dirty="0"/>
              <a:t>, Casey P. </a:t>
            </a:r>
            <a:r>
              <a:rPr lang="en-US" dirty="0" err="1"/>
              <a:t>Balio</a:t>
            </a:r>
            <a:r>
              <a:rPr lang="en-US" dirty="0"/>
              <a:t>, </a:t>
            </a:r>
            <a:r>
              <a:rPr lang="en-US" dirty="0" err="1"/>
              <a:t>Rajender</a:t>
            </a:r>
            <a:r>
              <a:rPr lang="en-US" dirty="0"/>
              <a:t> Agarwal, Aaron E. Carroll, and </a:t>
            </a:r>
            <a:r>
              <a:rPr lang="en-US" dirty="0" err="1"/>
              <a:t>Nir</a:t>
            </a:r>
            <a:r>
              <a:rPr lang="en-US" dirty="0"/>
              <a:t> </a:t>
            </a:r>
            <a:r>
              <a:rPr lang="en-US" dirty="0" err="1"/>
              <a:t>Menachemi</a:t>
            </a:r>
            <a:r>
              <a:rPr lang="en-US" dirty="0"/>
              <a:t>. "The effects of Medicaid expansion under the ACA: a systematic </a:t>
            </a:r>
            <a:r>
              <a:rPr lang="en-US" dirty="0" smtClean="0"/>
              <a:t>review</a:t>
            </a:r>
            <a:r>
              <a:rPr lang="en-US" dirty="0"/>
              <a:t>." </a:t>
            </a:r>
            <a:r>
              <a:rPr lang="en-US" i="1" dirty="0"/>
              <a:t>Health Affairs</a:t>
            </a:r>
            <a:r>
              <a:rPr lang="en-US" dirty="0"/>
              <a:t> 37, no. 6 (2018): 944-950</a:t>
            </a:r>
            <a:r>
              <a:rPr lang="en-US" dirty="0" smtClean="0"/>
              <a:t>.</a:t>
            </a:r>
          </a:p>
          <a:p>
            <a:pPr lvl="1"/>
            <a:r>
              <a:rPr lang="en-US" dirty="0" err="1"/>
              <a:t>Courtemanche</a:t>
            </a:r>
            <a:r>
              <a:rPr lang="en-US" dirty="0"/>
              <a:t>, Charles, James </a:t>
            </a:r>
            <a:r>
              <a:rPr lang="en-US" dirty="0" err="1"/>
              <a:t>Marton</a:t>
            </a:r>
            <a:r>
              <a:rPr lang="en-US" dirty="0"/>
              <a:t>, Benjamin </a:t>
            </a:r>
            <a:r>
              <a:rPr lang="en-US" dirty="0" err="1"/>
              <a:t>Ukert</a:t>
            </a:r>
            <a:r>
              <a:rPr lang="en-US" dirty="0"/>
              <a:t>, Aaron </a:t>
            </a:r>
            <a:r>
              <a:rPr lang="en-US" dirty="0" err="1"/>
              <a:t>Yelowitz</a:t>
            </a:r>
            <a:r>
              <a:rPr lang="en-US" dirty="0"/>
              <a:t>, Daniela Zapata, and </a:t>
            </a:r>
            <a:r>
              <a:rPr lang="en-US" dirty="0" err="1"/>
              <a:t>Ishtiaque</a:t>
            </a:r>
            <a:r>
              <a:rPr lang="en-US" dirty="0"/>
              <a:t> </a:t>
            </a:r>
            <a:r>
              <a:rPr lang="en-US" dirty="0" err="1"/>
              <a:t>Fazlul</a:t>
            </a:r>
            <a:r>
              <a:rPr lang="en-US" dirty="0"/>
              <a:t>. "The three‐year impact of the Affordable Care Act on disparities in insurance coverage." </a:t>
            </a:r>
            <a:r>
              <a:rPr lang="en-US" i="1" dirty="0"/>
              <a:t>Health services research</a:t>
            </a:r>
            <a:r>
              <a:rPr lang="en-US" dirty="0"/>
              <a:t> 54 (2019): 307-316</a:t>
            </a:r>
            <a:r>
              <a:rPr lang="en-US" dirty="0" smtClean="0"/>
              <a:t>.</a:t>
            </a:r>
          </a:p>
          <a:p>
            <a:pPr lvl="1"/>
            <a:r>
              <a:rPr lang="en-US" dirty="0" err="1"/>
              <a:t>Soni</a:t>
            </a:r>
            <a:r>
              <a:rPr lang="en-US" dirty="0"/>
              <a:t>, </a:t>
            </a:r>
            <a:r>
              <a:rPr lang="en-US" dirty="0" err="1"/>
              <a:t>Aparna</a:t>
            </a:r>
            <a:r>
              <a:rPr lang="en-US" dirty="0"/>
              <a:t>, Laura R. Wherry, and </a:t>
            </a:r>
            <a:r>
              <a:rPr lang="en-US" dirty="0" err="1"/>
              <a:t>Kosali</a:t>
            </a:r>
            <a:r>
              <a:rPr lang="en-US" dirty="0"/>
              <a:t> I. Simon. "How Have ACA Insurance Expansions Affected Health Outcomes? Findings From The Literature: A literature review of the Affordable Care Act's effects on health outcomes for non-elderly adults." </a:t>
            </a:r>
            <a:r>
              <a:rPr lang="en-US" i="1" dirty="0"/>
              <a:t>Health Affairs</a:t>
            </a:r>
            <a:r>
              <a:rPr lang="en-US" dirty="0"/>
              <a:t> 39, no. 3 (2020): 371-378</a:t>
            </a:r>
            <a:r>
              <a:rPr lang="en-US" dirty="0" smtClean="0"/>
              <a:t>.</a:t>
            </a:r>
          </a:p>
          <a:p>
            <a:pPr lvl="1"/>
            <a:r>
              <a:rPr lang="en-US" dirty="0" err="1"/>
              <a:t>Courtemanche</a:t>
            </a:r>
            <a:r>
              <a:rPr lang="en-US" dirty="0"/>
              <a:t>, Charles, James </a:t>
            </a:r>
            <a:r>
              <a:rPr lang="en-US" dirty="0" err="1"/>
              <a:t>Marton</a:t>
            </a:r>
            <a:r>
              <a:rPr lang="en-US" dirty="0"/>
              <a:t>, Benjamin </a:t>
            </a:r>
            <a:r>
              <a:rPr lang="en-US" dirty="0" err="1"/>
              <a:t>Ukert</a:t>
            </a:r>
            <a:r>
              <a:rPr lang="en-US" dirty="0"/>
              <a:t>, Aaron </a:t>
            </a:r>
            <a:r>
              <a:rPr lang="en-US" dirty="0" err="1"/>
              <a:t>Yelowitz</a:t>
            </a:r>
            <a:r>
              <a:rPr lang="en-US" dirty="0"/>
              <a:t>, and Daniela Zapata. "Early effects of the Affordable Care Act on health care access, risky health behaviors, and self‐assessed health." </a:t>
            </a:r>
            <a:r>
              <a:rPr lang="en-US" i="1" dirty="0"/>
              <a:t>Southern Economic Journal</a:t>
            </a:r>
            <a:r>
              <a:rPr lang="en-US" dirty="0"/>
              <a:t> 84, no. 3 (2018): 660-691</a:t>
            </a:r>
            <a:r>
              <a:rPr lang="en-US" dirty="0" smtClean="0"/>
              <a:t>.</a:t>
            </a:r>
          </a:p>
          <a:p>
            <a:pPr lvl="1"/>
            <a:r>
              <a:rPr lang="en-US" dirty="0" smtClean="0"/>
              <a:t>…</a:t>
            </a:r>
            <a:endParaRPr lang="en-US" dirty="0"/>
          </a:p>
        </p:txBody>
      </p:sp>
    </p:spTree>
    <p:extLst>
      <p:ext uri="{BB962C8B-B14F-4D97-AF65-F5344CB8AC3E}">
        <p14:creationId xmlns:p14="http://schemas.microsoft.com/office/powerpoint/2010/main" val="191026669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Key Facts about the Uninsured Population | KF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88738" y="2925040"/>
            <a:ext cx="6903262" cy="388308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Effects on health and coverage</a:t>
            </a:r>
            <a:endParaRPr lang="en-US" dirty="0"/>
          </a:p>
        </p:txBody>
      </p:sp>
      <p:sp>
        <p:nvSpPr>
          <p:cNvPr id="3" name="Content Placeholder 2"/>
          <p:cNvSpPr>
            <a:spLocks noGrp="1"/>
          </p:cNvSpPr>
          <p:nvPr>
            <p:ph idx="1"/>
          </p:nvPr>
        </p:nvSpPr>
        <p:spPr>
          <a:xfrm>
            <a:off x="838200" y="1410956"/>
            <a:ext cx="10515600" cy="2108421"/>
          </a:xfrm>
        </p:spPr>
        <p:txBody>
          <a:bodyPr>
            <a:normAutofit/>
          </a:bodyPr>
          <a:lstStyle/>
          <a:p>
            <a:r>
              <a:rPr lang="en-US" dirty="0" smtClean="0"/>
              <a:t>Largest effect on coverage was due to Medicaid expansion, not the exchanges</a:t>
            </a:r>
          </a:p>
          <a:p>
            <a:r>
              <a:rPr lang="en-US" dirty="0" smtClean="0"/>
              <a:t>Largest effect on health comes from self-perceived health, mental health, financial stability</a:t>
            </a:r>
          </a:p>
        </p:txBody>
      </p:sp>
      <p:sp>
        <p:nvSpPr>
          <p:cNvPr id="4" name="TextBox 3"/>
          <p:cNvSpPr txBox="1"/>
          <p:nvPr/>
        </p:nvSpPr>
        <p:spPr>
          <a:xfrm>
            <a:off x="1031359" y="3296094"/>
            <a:ext cx="4561367" cy="2308324"/>
          </a:xfrm>
          <a:prstGeom prst="rect">
            <a:avLst/>
          </a:prstGeom>
          <a:noFill/>
        </p:spPr>
        <p:txBody>
          <a:bodyPr wrap="square" rtlCol="0">
            <a:spAutoFit/>
          </a:bodyPr>
          <a:lstStyle/>
          <a:p>
            <a:pPr marL="742950" lvl="1" indent="-285750">
              <a:buFont typeface="Arial" panose="020B0604020202020204" pitchFamily="34" charset="0"/>
              <a:buChar char="•"/>
            </a:pPr>
            <a:r>
              <a:rPr lang="en-US" dirty="0"/>
              <a:t>These three factors are all </a:t>
            </a:r>
            <a:r>
              <a:rPr lang="en-US" dirty="0" smtClean="0"/>
              <a:t>closely interrelated</a:t>
            </a:r>
          </a:p>
          <a:p>
            <a:pPr marL="742950" lvl="1" indent="-285750">
              <a:buFont typeface="Arial" panose="020B0604020202020204" pitchFamily="34" charset="0"/>
              <a:buChar char="•"/>
            </a:pPr>
            <a:r>
              <a:rPr lang="en-US" dirty="0" smtClean="0"/>
              <a:t>Benefits </a:t>
            </a:r>
            <a:r>
              <a:rPr lang="en-US" dirty="0"/>
              <a:t>of wellness visits are </a:t>
            </a:r>
            <a:r>
              <a:rPr lang="en-US" dirty="0" smtClean="0"/>
              <a:t>difficult </a:t>
            </a:r>
            <a:r>
              <a:rPr lang="en-US" dirty="0"/>
              <a:t>to </a:t>
            </a:r>
            <a:r>
              <a:rPr lang="en-US" dirty="0" smtClean="0"/>
              <a:t>measure</a:t>
            </a:r>
          </a:p>
          <a:p>
            <a:pPr marL="742950" lvl="1" indent="-285750">
              <a:buFont typeface="Arial" panose="020B0604020202020204" pitchFamily="34" charset="0"/>
              <a:buChar char="•"/>
            </a:pPr>
            <a:r>
              <a:rPr lang="en-US" dirty="0" smtClean="0"/>
              <a:t>Health </a:t>
            </a:r>
            <a:r>
              <a:rPr lang="en-US" dirty="0"/>
              <a:t>benefits for chronic </a:t>
            </a:r>
            <a:r>
              <a:rPr lang="en-US" dirty="0" smtClean="0"/>
              <a:t>conditions </a:t>
            </a:r>
            <a:r>
              <a:rPr lang="en-US" dirty="0"/>
              <a:t>require large samples </a:t>
            </a:r>
            <a:r>
              <a:rPr lang="en-US" dirty="0" smtClean="0"/>
              <a:t>sizes</a:t>
            </a:r>
            <a:r>
              <a:rPr lang="en-US" dirty="0"/>
              <a:t>, studies are hard to perform</a:t>
            </a:r>
          </a:p>
          <a:p>
            <a:endParaRPr lang="en-US" dirty="0"/>
          </a:p>
        </p:txBody>
      </p:sp>
    </p:spTree>
    <p:extLst>
      <p:ext uri="{BB962C8B-B14F-4D97-AF65-F5344CB8AC3E}">
        <p14:creationId xmlns:p14="http://schemas.microsoft.com/office/powerpoint/2010/main" val="27802364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096000" y="2465818"/>
            <a:ext cx="6370929" cy="4264591"/>
          </a:xfrm>
          <a:prstGeom prst="rect">
            <a:avLst/>
          </a:prstGeom>
        </p:spPr>
      </p:pic>
      <p:sp>
        <p:nvSpPr>
          <p:cNvPr id="2" name="Title 1"/>
          <p:cNvSpPr>
            <a:spLocks noGrp="1"/>
          </p:cNvSpPr>
          <p:nvPr>
            <p:ph type="title"/>
          </p:nvPr>
        </p:nvSpPr>
        <p:spPr/>
        <p:txBody>
          <a:bodyPr/>
          <a:lstStyle/>
          <a:p>
            <a:r>
              <a:rPr lang="en-US" dirty="0" smtClean="0"/>
              <a:t>Coverage: Medicaid expansion</a:t>
            </a:r>
            <a:endParaRPr lang="en-US" dirty="0"/>
          </a:p>
        </p:txBody>
      </p:sp>
      <p:sp>
        <p:nvSpPr>
          <p:cNvPr id="3" name="Content Placeholder 2"/>
          <p:cNvSpPr>
            <a:spLocks noGrp="1"/>
          </p:cNvSpPr>
          <p:nvPr>
            <p:ph idx="1"/>
          </p:nvPr>
        </p:nvSpPr>
        <p:spPr>
          <a:xfrm>
            <a:off x="838200" y="1825625"/>
            <a:ext cx="6062330" cy="4904784"/>
          </a:xfrm>
        </p:spPr>
        <p:txBody>
          <a:bodyPr>
            <a:normAutofit lnSpcReduction="10000"/>
          </a:bodyPr>
          <a:lstStyle/>
          <a:p>
            <a:r>
              <a:rPr lang="en-US" dirty="0" smtClean="0"/>
              <a:t>All US citizens and legal residents with income up to 138% FPL qualify for coverage in participating states</a:t>
            </a:r>
          </a:p>
          <a:p>
            <a:r>
              <a:rPr lang="en-US" dirty="0" smtClean="0"/>
              <a:t>Led to large growth in enrollment in participating states, smaller growth in non-participating states</a:t>
            </a:r>
          </a:p>
          <a:p>
            <a:r>
              <a:rPr lang="en-US" dirty="0" smtClean="0"/>
              <a:t>Reduction in uninsured rates, especially among low-income individuals</a:t>
            </a:r>
          </a:p>
          <a:p>
            <a:r>
              <a:rPr lang="en-US" dirty="0" smtClean="0"/>
              <a:t>Partial Woodwork effect/welcome mat effect</a:t>
            </a:r>
          </a:p>
          <a:p>
            <a:pPr lvl="1"/>
            <a:r>
              <a:rPr lang="en-US" dirty="0" smtClean="0"/>
              <a:t>Growth among individuals who were previously eligible</a:t>
            </a:r>
          </a:p>
          <a:p>
            <a:pPr marL="0" indent="0">
              <a:buNone/>
            </a:pPr>
            <a:endParaRPr lang="en-US" dirty="0"/>
          </a:p>
        </p:txBody>
      </p:sp>
    </p:spTree>
    <p:extLst>
      <p:ext uri="{BB962C8B-B14F-4D97-AF65-F5344CB8AC3E}">
        <p14:creationId xmlns:p14="http://schemas.microsoft.com/office/powerpoint/2010/main" val="93788167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Coverage: Medicaid expansion: subgroups</a:t>
            </a:r>
            <a:endParaRPr lang="en-US" dirty="0"/>
          </a:p>
        </p:txBody>
      </p:sp>
      <p:sp>
        <p:nvSpPr>
          <p:cNvPr id="3" name="Content Placeholder 2"/>
          <p:cNvSpPr>
            <a:spLocks noGrp="1"/>
          </p:cNvSpPr>
          <p:nvPr>
            <p:ph idx="1"/>
          </p:nvPr>
        </p:nvSpPr>
        <p:spPr/>
        <p:txBody>
          <a:bodyPr>
            <a:normAutofit lnSpcReduction="10000"/>
          </a:bodyPr>
          <a:lstStyle/>
          <a:p>
            <a:r>
              <a:rPr lang="en-US" dirty="0" smtClean="0"/>
              <a:t>Coverage </a:t>
            </a:r>
            <a:r>
              <a:rPr lang="en-US" dirty="0"/>
              <a:t>gains in expansion versus non-expansion states for specific vulnerable </a:t>
            </a:r>
            <a:r>
              <a:rPr lang="en-US" dirty="0" smtClean="0"/>
              <a:t>populations:</a:t>
            </a:r>
          </a:p>
          <a:p>
            <a:pPr lvl="1"/>
            <a:r>
              <a:rPr lang="en-US" dirty="0" smtClean="0"/>
              <a:t>young </a:t>
            </a:r>
            <a:r>
              <a:rPr lang="en-US" dirty="0"/>
              <a:t>adults, prescription drug users, people with HIV, veterans, parents, mothers, women of reproductive age (with and without children), children, lesbian, gay, and bisexual adults, newly diagnosed cancer patients, women diagnosed with a gynecologic malignancy, low-income workers, low-educated adults, early retirees, and childless adults with incomes under 100% </a:t>
            </a:r>
            <a:r>
              <a:rPr lang="en-US" dirty="0" smtClean="0"/>
              <a:t>FPL</a:t>
            </a:r>
          </a:p>
          <a:p>
            <a:r>
              <a:rPr lang="en-US" dirty="0" smtClean="0"/>
              <a:t>Disproportionately positive impact in rural areas in expansion states</a:t>
            </a:r>
          </a:p>
          <a:p>
            <a:r>
              <a:rPr lang="en-US" dirty="0" smtClean="0"/>
              <a:t>Gains can be found across racial/ethnic categories</a:t>
            </a:r>
          </a:p>
          <a:p>
            <a:pPr lvl="1"/>
            <a:r>
              <a:rPr lang="en-US" dirty="0" smtClean="0"/>
              <a:t>Reduced disparities by income and age</a:t>
            </a:r>
          </a:p>
          <a:p>
            <a:pPr lvl="1"/>
            <a:r>
              <a:rPr lang="en-US" dirty="0" smtClean="0"/>
              <a:t>Possibly reducing disparities by race/ethnicity</a:t>
            </a:r>
          </a:p>
          <a:p>
            <a:endParaRPr lang="en-US" dirty="0" smtClean="0"/>
          </a:p>
        </p:txBody>
      </p:sp>
    </p:spTree>
    <p:extLst>
      <p:ext uri="{BB962C8B-B14F-4D97-AF65-F5344CB8AC3E}">
        <p14:creationId xmlns:p14="http://schemas.microsoft.com/office/powerpoint/2010/main" val="418447646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Coverage: Medicaid expansion</a:t>
            </a:r>
            <a:r>
              <a:rPr lang="en-US" dirty="0" smtClean="0"/>
              <a:t>: Alternative approaches</a:t>
            </a:r>
            <a:endParaRPr lang="en-US" dirty="0"/>
          </a:p>
        </p:txBody>
      </p:sp>
      <p:sp>
        <p:nvSpPr>
          <p:cNvPr id="3" name="Content Placeholder 2"/>
          <p:cNvSpPr>
            <a:spLocks noGrp="1"/>
          </p:cNvSpPr>
          <p:nvPr>
            <p:ph idx="1"/>
          </p:nvPr>
        </p:nvSpPr>
        <p:spPr/>
        <p:txBody>
          <a:bodyPr/>
          <a:lstStyle/>
          <a:p>
            <a:r>
              <a:rPr lang="en-US" dirty="0" smtClean="0"/>
              <a:t>Section 1115 gave states the option of expanding Medicaid in alternative ways</a:t>
            </a:r>
          </a:p>
          <a:p>
            <a:r>
              <a:rPr lang="en-US" dirty="0" smtClean="0"/>
              <a:t>These states (especially Arkansas, Michigan, and Indiana) have shown similar gains in coverage rates</a:t>
            </a:r>
          </a:p>
          <a:p>
            <a:r>
              <a:rPr lang="en-US" dirty="0" smtClean="0"/>
              <a:t>Indiana instituted monthly contributions which have created enrollment and continuing coverage issues</a:t>
            </a:r>
            <a:endParaRPr lang="en-US" dirty="0"/>
          </a:p>
        </p:txBody>
      </p:sp>
    </p:spTree>
    <p:extLst>
      <p:ext uri="{BB962C8B-B14F-4D97-AF65-F5344CB8AC3E}">
        <p14:creationId xmlns:p14="http://schemas.microsoft.com/office/powerpoint/2010/main" val="324621602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Access, Utilization</a:t>
            </a:r>
            <a:endParaRPr lang="en-US" dirty="0"/>
          </a:p>
        </p:txBody>
      </p:sp>
      <p:sp>
        <p:nvSpPr>
          <p:cNvPr id="3" name="Content Placeholder 2"/>
          <p:cNvSpPr>
            <a:spLocks noGrp="1"/>
          </p:cNvSpPr>
          <p:nvPr>
            <p:ph idx="1"/>
          </p:nvPr>
        </p:nvSpPr>
        <p:spPr/>
        <p:txBody>
          <a:bodyPr>
            <a:normAutofit/>
          </a:bodyPr>
          <a:lstStyle/>
          <a:p>
            <a:r>
              <a:rPr lang="en-US" dirty="0" smtClean="0"/>
              <a:t>Many studies find improvements in access to care</a:t>
            </a:r>
          </a:p>
          <a:p>
            <a:pPr lvl="1"/>
            <a:r>
              <a:rPr lang="en-US" dirty="0" smtClean="0"/>
              <a:t>Increases in cancer diagnosis rates (especially early stage)</a:t>
            </a:r>
          </a:p>
          <a:p>
            <a:pPr lvl="1"/>
            <a:r>
              <a:rPr lang="en-US" dirty="0" smtClean="0"/>
              <a:t>Earlier presentation for common surgical conditions – lowering complications</a:t>
            </a:r>
          </a:p>
          <a:p>
            <a:pPr lvl="1"/>
            <a:r>
              <a:rPr lang="en-US" dirty="0" smtClean="0"/>
              <a:t>Increase listing for heart transplants among African Americans</a:t>
            </a:r>
          </a:p>
          <a:p>
            <a:pPr lvl="1"/>
            <a:r>
              <a:rPr lang="en-US" dirty="0" smtClean="0"/>
              <a:t>Increased access for treatment of behavioral and mental health conditions</a:t>
            </a:r>
          </a:p>
          <a:p>
            <a:pPr lvl="1"/>
            <a:r>
              <a:rPr lang="en-US" dirty="0" smtClean="0"/>
              <a:t>Increase in prescriptions for opioid use disorder and overdose</a:t>
            </a:r>
          </a:p>
          <a:p>
            <a:pPr lvl="1"/>
            <a:r>
              <a:rPr lang="en-US" dirty="0" smtClean="0"/>
              <a:t>Increase in prescriptions for smoking cessation drugs</a:t>
            </a:r>
          </a:p>
          <a:p>
            <a:pPr lvl="1"/>
            <a:endParaRPr lang="en-US" dirty="0"/>
          </a:p>
        </p:txBody>
      </p:sp>
    </p:spTree>
    <p:extLst>
      <p:ext uri="{BB962C8B-B14F-4D97-AF65-F5344CB8AC3E}">
        <p14:creationId xmlns:p14="http://schemas.microsoft.com/office/powerpoint/2010/main" val="83432760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Access, Utilization</a:t>
            </a:r>
            <a:endParaRPr lang="en-US" dirty="0"/>
          </a:p>
        </p:txBody>
      </p:sp>
      <p:sp>
        <p:nvSpPr>
          <p:cNvPr id="3" name="Content Placeholder 2"/>
          <p:cNvSpPr>
            <a:spLocks noGrp="1"/>
          </p:cNvSpPr>
          <p:nvPr>
            <p:ph idx="1"/>
          </p:nvPr>
        </p:nvSpPr>
        <p:spPr/>
        <p:txBody>
          <a:bodyPr>
            <a:normAutofit/>
          </a:bodyPr>
          <a:lstStyle/>
          <a:p>
            <a:r>
              <a:rPr lang="en-US" dirty="0" smtClean="0"/>
              <a:t>Many studies find improvements in access to care</a:t>
            </a:r>
          </a:p>
          <a:p>
            <a:pPr lvl="1"/>
            <a:r>
              <a:rPr lang="en-US" dirty="0" smtClean="0"/>
              <a:t>Reduction in disparities by race, income, education, and employment status in access and affordability</a:t>
            </a:r>
          </a:p>
          <a:p>
            <a:pPr lvl="1"/>
            <a:r>
              <a:rPr lang="en-US" dirty="0" smtClean="0"/>
              <a:t>Increased rates of optimal care for patients with common surgical conditions</a:t>
            </a:r>
          </a:p>
          <a:p>
            <a:pPr lvl="1"/>
            <a:r>
              <a:rPr lang="en-US" dirty="0" smtClean="0"/>
              <a:t>Improved quality of care for common community health care treated conditions:</a:t>
            </a:r>
          </a:p>
          <a:p>
            <a:pPr lvl="2"/>
            <a:r>
              <a:rPr lang="en-US" dirty="0" smtClean="0"/>
              <a:t>Asthma, Pap testing, BMI assessment, hypertension control</a:t>
            </a:r>
          </a:p>
          <a:p>
            <a:pPr lvl="1"/>
            <a:r>
              <a:rPr lang="en-US" dirty="0" smtClean="0"/>
              <a:t>Declines in uninsured ED visits, but mixed evidence and no significant change in total ED volume</a:t>
            </a:r>
          </a:p>
          <a:p>
            <a:pPr lvl="1"/>
            <a:r>
              <a:rPr lang="en-US" dirty="0" smtClean="0"/>
              <a:t>Reduced LOS for Medicaid patients</a:t>
            </a:r>
          </a:p>
          <a:p>
            <a:pPr lvl="1"/>
            <a:r>
              <a:rPr lang="en-US" dirty="0" smtClean="0"/>
              <a:t>Improvements in care and quality in areas with primary care shortages</a:t>
            </a:r>
          </a:p>
          <a:p>
            <a:pPr lvl="1"/>
            <a:endParaRPr lang="en-US" dirty="0"/>
          </a:p>
        </p:txBody>
      </p:sp>
    </p:spTree>
    <p:extLst>
      <p:ext uri="{BB962C8B-B14F-4D97-AF65-F5344CB8AC3E}">
        <p14:creationId xmlns:p14="http://schemas.microsoft.com/office/powerpoint/2010/main" val="13608543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6395"/>
            <a:ext cx="10515600" cy="1325563"/>
          </a:xfrm>
        </p:spPr>
        <p:txBody>
          <a:bodyPr/>
          <a:lstStyle/>
          <a:p>
            <a:r>
              <a:rPr lang="en-US" dirty="0" smtClean="0"/>
              <a:t>Major provisions of the ACA</a:t>
            </a:r>
            <a:endParaRPr lang="en-US" dirty="0"/>
          </a:p>
        </p:txBody>
      </p:sp>
      <p:sp>
        <p:nvSpPr>
          <p:cNvPr id="3" name="Content Placeholder 2"/>
          <p:cNvSpPr>
            <a:spLocks noGrp="1"/>
          </p:cNvSpPr>
          <p:nvPr>
            <p:ph idx="1"/>
          </p:nvPr>
        </p:nvSpPr>
        <p:spPr>
          <a:xfrm>
            <a:off x="838200" y="829056"/>
            <a:ext cx="10515600" cy="5937503"/>
          </a:xfrm>
        </p:spPr>
        <p:txBody>
          <a:bodyPr>
            <a:normAutofit fontScale="85000" lnSpcReduction="20000"/>
          </a:bodyPr>
          <a:lstStyle/>
          <a:p>
            <a:r>
              <a:rPr lang="en-US" dirty="0"/>
              <a:t>Individual </a:t>
            </a:r>
            <a:r>
              <a:rPr lang="en-US" dirty="0" smtClean="0"/>
              <a:t>mandate</a:t>
            </a:r>
          </a:p>
          <a:p>
            <a:r>
              <a:rPr lang="en-US" dirty="0" smtClean="0"/>
              <a:t>Fines </a:t>
            </a:r>
            <a:r>
              <a:rPr lang="en-US" dirty="0"/>
              <a:t>on employers </a:t>
            </a:r>
            <a:endParaRPr lang="en-US" dirty="0" smtClean="0"/>
          </a:p>
          <a:p>
            <a:r>
              <a:rPr lang="en-US" dirty="0" smtClean="0"/>
              <a:t>Standard </a:t>
            </a:r>
            <a:r>
              <a:rPr lang="en-US" dirty="0"/>
              <a:t>benefits package </a:t>
            </a:r>
            <a:endParaRPr lang="en-US" dirty="0" smtClean="0"/>
          </a:p>
          <a:p>
            <a:r>
              <a:rPr lang="en-US" dirty="0" smtClean="0"/>
              <a:t>Bans </a:t>
            </a:r>
            <a:r>
              <a:rPr lang="en-US" dirty="0"/>
              <a:t>on denying medical coverage for preexisting conditions </a:t>
            </a:r>
            <a:endParaRPr lang="en-US" dirty="0" smtClean="0"/>
          </a:p>
          <a:p>
            <a:r>
              <a:rPr lang="en-US" dirty="0" smtClean="0"/>
              <a:t>Establishes </a:t>
            </a:r>
            <a:r>
              <a:rPr lang="en-US" dirty="0"/>
              <a:t>state-based exchanges/purchasing groups </a:t>
            </a:r>
            <a:endParaRPr lang="en-US" dirty="0" smtClean="0"/>
          </a:p>
          <a:p>
            <a:r>
              <a:rPr lang="en-US" dirty="0" smtClean="0"/>
              <a:t>Offers </a:t>
            </a:r>
            <a:r>
              <a:rPr lang="en-US" dirty="0"/>
              <a:t>subsidies for low-income people to buy insurance </a:t>
            </a:r>
            <a:endParaRPr lang="en-US" dirty="0" smtClean="0"/>
          </a:p>
          <a:p>
            <a:r>
              <a:rPr lang="en-US" dirty="0" smtClean="0"/>
              <a:t>Improves </a:t>
            </a:r>
            <a:r>
              <a:rPr lang="en-US" dirty="0"/>
              <a:t>efficiency of health care system </a:t>
            </a:r>
            <a:endParaRPr lang="en-US" dirty="0" smtClean="0"/>
          </a:p>
          <a:p>
            <a:r>
              <a:rPr lang="en-US" dirty="0" smtClean="0"/>
              <a:t>Equalizes </a:t>
            </a:r>
            <a:r>
              <a:rPr lang="en-US" dirty="0"/>
              <a:t>tax treatment for insurance of self-employed </a:t>
            </a:r>
            <a:endParaRPr lang="en-US" dirty="0" smtClean="0"/>
          </a:p>
          <a:p>
            <a:r>
              <a:rPr lang="en-US" dirty="0" smtClean="0"/>
              <a:t>Reduces </a:t>
            </a:r>
            <a:r>
              <a:rPr lang="en-US" dirty="0"/>
              <a:t>growth in Medicare spending </a:t>
            </a:r>
            <a:endParaRPr lang="en-US" dirty="0" smtClean="0"/>
          </a:p>
          <a:p>
            <a:r>
              <a:rPr lang="en-US" dirty="0" smtClean="0"/>
              <a:t>Controls </a:t>
            </a:r>
            <a:r>
              <a:rPr lang="en-US" dirty="0"/>
              <a:t>high-cost health plans Yes (taxes plans over $8,500 for single coverage, $23,000 for family plan) </a:t>
            </a:r>
            <a:endParaRPr lang="en-US" dirty="0" smtClean="0"/>
          </a:p>
          <a:p>
            <a:r>
              <a:rPr lang="en-US" dirty="0" smtClean="0"/>
              <a:t>Prohibits </a:t>
            </a:r>
            <a:r>
              <a:rPr lang="en-US" dirty="0"/>
              <a:t>insurance company from canceling coverage </a:t>
            </a:r>
            <a:endParaRPr lang="en-US" dirty="0" smtClean="0"/>
          </a:p>
          <a:p>
            <a:r>
              <a:rPr lang="en-US" dirty="0" smtClean="0"/>
              <a:t>Prohibits </a:t>
            </a:r>
            <a:r>
              <a:rPr lang="en-US" dirty="0"/>
              <a:t>insurers from setting lifetime spending caps </a:t>
            </a:r>
            <a:endParaRPr lang="en-US" dirty="0" smtClean="0"/>
          </a:p>
          <a:p>
            <a:r>
              <a:rPr lang="en-US" dirty="0" smtClean="0"/>
              <a:t>Expands </a:t>
            </a:r>
            <a:r>
              <a:rPr lang="en-US" dirty="0"/>
              <a:t>Medicaid </a:t>
            </a:r>
            <a:endParaRPr lang="en-US" dirty="0" smtClean="0"/>
          </a:p>
          <a:p>
            <a:r>
              <a:rPr lang="en-US" dirty="0" smtClean="0"/>
              <a:t>Extends </a:t>
            </a:r>
            <a:r>
              <a:rPr lang="en-US" dirty="0"/>
              <a:t>coverage to dependents </a:t>
            </a:r>
            <a:r>
              <a:rPr lang="en-US" dirty="0" smtClean="0"/>
              <a:t>(</a:t>
            </a:r>
            <a:r>
              <a:rPr lang="en-US" dirty="0"/>
              <a:t>up to age 26)</a:t>
            </a:r>
          </a:p>
        </p:txBody>
      </p:sp>
    </p:spTree>
    <p:extLst>
      <p:ext uri="{BB962C8B-B14F-4D97-AF65-F5344CB8AC3E}">
        <p14:creationId xmlns:p14="http://schemas.microsoft.com/office/powerpoint/2010/main" val="1972579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Access, Utilization: Criticism</a:t>
            </a:r>
            <a:endParaRPr lang="en-US" dirty="0"/>
          </a:p>
        </p:txBody>
      </p:sp>
      <p:sp>
        <p:nvSpPr>
          <p:cNvPr id="3" name="Content Placeholder 2"/>
          <p:cNvSpPr>
            <a:spLocks noGrp="1"/>
          </p:cNvSpPr>
          <p:nvPr>
            <p:ph idx="1"/>
          </p:nvPr>
        </p:nvSpPr>
        <p:spPr/>
        <p:txBody>
          <a:bodyPr>
            <a:normAutofit/>
          </a:bodyPr>
          <a:lstStyle/>
          <a:p>
            <a:r>
              <a:rPr lang="en-US" dirty="0" smtClean="0"/>
              <a:t>Confusion in non-waiver states</a:t>
            </a:r>
          </a:p>
          <a:p>
            <a:r>
              <a:rPr lang="en-US" dirty="0" smtClean="0"/>
              <a:t>Failures to follow up with new patients</a:t>
            </a:r>
          </a:p>
          <a:p>
            <a:r>
              <a:rPr lang="en-US" dirty="0" smtClean="0"/>
              <a:t>Longer wait times</a:t>
            </a:r>
          </a:p>
          <a:p>
            <a:endParaRPr lang="en-US" dirty="0" smtClean="0"/>
          </a:p>
          <a:p>
            <a:pPr lvl="1"/>
            <a:endParaRPr lang="en-US" dirty="0"/>
          </a:p>
        </p:txBody>
      </p:sp>
    </p:spTree>
    <p:extLst>
      <p:ext uri="{BB962C8B-B14F-4D97-AF65-F5344CB8AC3E}">
        <p14:creationId xmlns:p14="http://schemas.microsoft.com/office/powerpoint/2010/main" val="13552891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Affordability and Financial Security</a:t>
            </a:r>
            <a:endParaRPr lang="en-US" dirty="0"/>
          </a:p>
        </p:txBody>
      </p:sp>
      <p:sp>
        <p:nvSpPr>
          <p:cNvPr id="3" name="Content Placeholder 2"/>
          <p:cNvSpPr>
            <a:spLocks noGrp="1"/>
          </p:cNvSpPr>
          <p:nvPr>
            <p:ph idx="1"/>
          </p:nvPr>
        </p:nvSpPr>
        <p:spPr/>
        <p:txBody>
          <a:bodyPr/>
          <a:lstStyle/>
          <a:p>
            <a:r>
              <a:rPr lang="en-US" dirty="0" smtClean="0"/>
              <a:t>Possible reduced patients with unmet medical need because of cost</a:t>
            </a:r>
          </a:p>
          <a:p>
            <a:r>
              <a:rPr lang="en-US" dirty="0" smtClean="0"/>
              <a:t>Reduction in OOP</a:t>
            </a:r>
          </a:p>
          <a:p>
            <a:pPr lvl="1"/>
            <a:r>
              <a:rPr lang="en-US" dirty="0" smtClean="0"/>
              <a:t>Average reduction in 2014 of about $205</a:t>
            </a:r>
          </a:p>
          <a:p>
            <a:pPr lvl="1"/>
            <a:r>
              <a:rPr lang="en-US" dirty="0" smtClean="0"/>
              <a:t>Greater reductions among Medicaid expansion covered individuals than subsidized marketplace coverage individuals</a:t>
            </a:r>
          </a:p>
          <a:p>
            <a:r>
              <a:rPr lang="en-US" dirty="0" smtClean="0"/>
              <a:t>Declines in unpaid bills and financial stress over future bills</a:t>
            </a:r>
          </a:p>
          <a:p>
            <a:pPr lvl="1"/>
            <a:r>
              <a:rPr lang="en-US" dirty="0"/>
              <a:t>In Ohio, percentage of expansion enrollees with medical debt fell by nearly half since enrolling in Medicaid (55.8% had debt prior to enrollment, 30.8% had debt at the time of the study)</a:t>
            </a:r>
            <a:endParaRPr lang="en-US" dirty="0" smtClean="0"/>
          </a:p>
          <a:p>
            <a:endParaRPr lang="en-US" dirty="0" smtClean="0"/>
          </a:p>
          <a:p>
            <a:endParaRPr lang="en-US" dirty="0"/>
          </a:p>
        </p:txBody>
      </p:sp>
    </p:spTree>
    <p:extLst>
      <p:ext uri="{BB962C8B-B14F-4D97-AF65-F5344CB8AC3E}">
        <p14:creationId xmlns:p14="http://schemas.microsoft.com/office/powerpoint/2010/main" val="21396838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Health Outcomes</a:t>
            </a:r>
            <a:endParaRPr lang="en-US" dirty="0"/>
          </a:p>
        </p:txBody>
      </p:sp>
      <p:sp>
        <p:nvSpPr>
          <p:cNvPr id="3" name="Content Placeholder 2"/>
          <p:cNvSpPr>
            <a:spLocks noGrp="1"/>
          </p:cNvSpPr>
          <p:nvPr>
            <p:ph idx="1"/>
          </p:nvPr>
        </p:nvSpPr>
        <p:spPr/>
        <p:txBody>
          <a:bodyPr/>
          <a:lstStyle/>
          <a:p>
            <a:r>
              <a:rPr lang="en-US" dirty="0" smtClean="0"/>
              <a:t>Possible improvements in self-reported health</a:t>
            </a:r>
          </a:p>
          <a:p>
            <a:r>
              <a:rPr lang="en-US" dirty="0" smtClean="0"/>
              <a:t>Improved outcomes for cardiac patients</a:t>
            </a:r>
          </a:p>
          <a:p>
            <a:r>
              <a:rPr lang="en-US" dirty="0" smtClean="0"/>
              <a:t>Infant Mortality Rate Reductions for expansion states between 2014 and 2016, a period where the rate rose slightly for non-expansion states</a:t>
            </a:r>
          </a:p>
          <a:p>
            <a:pPr lvl="1"/>
            <a:r>
              <a:rPr lang="en-US" dirty="0" smtClean="0"/>
              <a:t>Effect largest among African Americans</a:t>
            </a:r>
          </a:p>
          <a:p>
            <a:r>
              <a:rPr lang="en-US" dirty="0" smtClean="0"/>
              <a:t>Limited of no effect on drug overdoses or alcohol poisonings</a:t>
            </a:r>
          </a:p>
          <a:p>
            <a:endParaRPr lang="en-US" dirty="0"/>
          </a:p>
        </p:txBody>
      </p:sp>
    </p:spTree>
    <p:extLst>
      <p:ext uri="{BB962C8B-B14F-4D97-AF65-F5344CB8AC3E}">
        <p14:creationId xmlns:p14="http://schemas.microsoft.com/office/powerpoint/2010/main" val="272069987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Economic effects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Federal matching for expansion population provided large spending savings for expansion states</a:t>
            </a:r>
          </a:p>
          <a:p>
            <a:pPr lvl="1"/>
            <a:r>
              <a:rPr lang="en-US" dirty="0" smtClean="0"/>
              <a:t>No significant increase in state spending on Medicaid, including savings in some states</a:t>
            </a:r>
          </a:p>
          <a:p>
            <a:r>
              <a:rPr lang="en-US" dirty="0" smtClean="0"/>
              <a:t>Possible reduction in overall spending due to spillovers</a:t>
            </a:r>
          </a:p>
          <a:p>
            <a:pPr lvl="1"/>
            <a:r>
              <a:rPr lang="en-US" dirty="0" smtClean="0"/>
              <a:t>State </a:t>
            </a:r>
            <a:r>
              <a:rPr lang="en-US" dirty="0"/>
              <a:t>costs related to behavioral health services, crime and the criminal justice system, and Supplemental Security Income program costs</a:t>
            </a:r>
            <a:r>
              <a:rPr lang="en-US" dirty="0" smtClean="0"/>
              <a:t>.</a:t>
            </a:r>
          </a:p>
          <a:p>
            <a:r>
              <a:rPr lang="en-US" dirty="0" smtClean="0"/>
              <a:t>Lower Medicaid spending per enrollee</a:t>
            </a:r>
          </a:p>
          <a:p>
            <a:pPr lvl="1"/>
            <a:r>
              <a:rPr lang="en-US" dirty="0" smtClean="0"/>
              <a:t>New enrollees generally less expensive than existing enrollees</a:t>
            </a:r>
          </a:p>
          <a:p>
            <a:pPr lvl="1"/>
            <a:r>
              <a:rPr lang="en-US" dirty="0" smtClean="0"/>
              <a:t>First year of enrollment generally more expensive than subsequent years</a:t>
            </a:r>
          </a:p>
          <a:p>
            <a:r>
              <a:rPr lang="en-US" dirty="0" smtClean="0"/>
              <a:t>Medicaid expansion lowers marketplace premiums</a:t>
            </a:r>
          </a:p>
          <a:p>
            <a:pPr lvl="1"/>
            <a:r>
              <a:rPr lang="en-US" dirty="0" smtClean="0"/>
              <a:t>Marketplace enrollees younger and healthier in expansion states</a:t>
            </a:r>
          </a:p>
          <a:p>
            <a:endParaRPr lang="en-US" dirty="0"/>
          </a:p>
        </p:txBody>
      </p:sp>
    </p:spTree>
    <p:extLst>
      <p:ext uri="{BB962C8B-B14F-4D97-AF65-F5344CB8AC3E}">
        <p14:creationId xmlns:p14="http://schemas.microsoft.com/office/powerpoint/2010/main" val="308467674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Impacts on providers</a:t>
            </a:r>
            <a:endParaRPr lang="en-US" dirty="0"/>
          </a:p>
        </p:txBody>
      </p:sp>
      <p:sp>
        <p:nvSpPr>
          <p:cNvPr id="3" name="Content Placeholder 2"/>
          <p:cNvSpPr>
            <a:spLocks noGrp="1"/>
          </p:cNvSpPr>
          <p:nvPr>
            <p:ph idx="1"/>
          </p:nvPr>
        </p:nvSpPr>
        <p:spPr/>
        <p:txBody>
          <a:bodyPr/>
          <a:lstStyle/>
          <a:p>
            <a:r>
              <a:rPr lang="en-US" dirty="0" smtClean="0"/>
              <a:t>Reduction in uninsured visits and uncompensated care costs</a:t>
            </a:r>
          </a:p>
          <a:p>
            <a:pPr lvl="1"/>
            <a:r>
              <a:rPr lang="en-US" dirty="0" smtClean="0"/>
              <a:t>Decline in uninsured ED visits and increase in Medicaid-covered ED visits</a:t>
            </a:r>
          </a:p>
          <a:p>
            <a:pPr lvl="1"/>
            <a:r>
              <a:rPr lang="en-US" dirty="0" smtClean="0"/>
              <a:t>Increase in Medicaid-covered substance use disorder treatment facility visits</a:t>
            </a:r>
          </a:p>
          <a:p>
            <a:pPr lvl="1"/>
            <a:r>
              <a:rPr lang="en-US" dirty="0" smtClean="0"/>
              <a:t>Reduced disparity in uninsured </a:t>
            </a:r>
            <a:r>
              <a:rPr lang="en-US" dirty="0"/>
              <a:t>visits between hospitals that treat a disproportionate share of low-income patients (DSH </a:t>
            </a:r>
            <a:r>
              <a:rPr lang="en-US" dirty="0" smtClean="0"/>
              <a:t>hospitals/safety net hospitals) </a:t>
            </a:r>
            <a:r>
              <a:rPr lang="en-US" dirty="0"/>
              <a:t>and those that do </a:t>
            </a:r>
            <a:r>
              <a:rPr lang="en-US" dirty="0" smtClean="0"/>
              <a:t>not</a:t>
            </a:r>
          </a:p>
          <a:p>
            <a:pPr lvl="1"/>
            <a:r>
              <a:rPr lang="en-US" dirty="0" smtClean="0"/>
              <a:t>Improved overall hospital financial performance, reduced probability of closure</a:t>
            </a:r>
          </a:p>
          <a:p>
            <a:pPr lvl="2"/>
            <a:r>
              <a:rPr lang="en-US" dirty="0" smtClean="0"/>
              <a:t>Especially in rural areas</a:t>
            </a:r>
          </a:p>
          <a:p>
            <a:pPr lvl="1"/>
            <a:endParaRPr lang="en-US" dirty="0"/>
          </a:p>
        </p:txBody>
      </p:sp>
    </p:spTree>
    <p:extLst>
      <p:ext uri="{BB962C8B-B14F-4D97-AF65-F5344CB8AC3E}">
        <p14:creationId xmlns:p14="http://schemas.microsoft.com/office/powerpoint/2010/main" val="282144136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Labor Market Effects</a:t>
            </a:r>
            <a:endParaRPr lang="en-US" dirty="0"/>
          </a:p>
        </p:txBody>
      </p:sp>
      <p:sp>
        <p:nvSpPr>
          <p:cNvPr id="3" name="Content Placeholder 2"/>
          <p:cNvSpPr>
            <a:spLocks noGrp="1"/>
          </p:cNvSpPr>
          <p:nvPr>
            <p:ph idx="1"/>
          </p:nvPr>
        </p:nvSpPr>
        <p:spPr/>
        <p:txBody>
          <a:bodyPr/>
          <a:lstStyle/>
          <a:p>
            <a:r>
              <a:rPr lang="en-US" dirty="0" smtClean="0"/>
              <a:t>Increased jobs</a:t>
            </a:r>
          </a:p>
          <a:p>
            <a:r>
              <a:rPr lang="en-US" dirty="0" smtClean="0"/>
              <a:t>Did not reduce employment for low-income workers</a:t>
            </a:r>
          </a:p>
          <a:p>
            <a:r>
              <a:rPr lang="en-US" dirty="0" smtClean="0"/>
              <a:t>Enrollees looking for work reported Medicaid enrollment made it easier to seek employment, those employed reported it made it easier to continue working</a:t>
            </a:r>
          </a:p>
          <a:p>
            <a:r>
              <a:rPr lang="en-US" dirty="0" smtClean="0"/>
              <a:t>Increase volunteering</a:t>
            </a:r>
          </a:p>
          <a:p>
            <a:endParaRPr lang="en-US" dirty="0"/>
          </a:p>
        </p:txBody>
      </p:sp>
    </p:spTree>
    <p:extLst>
      <p:ext uri="{BB962C8B-B14F-4D97-AF65-F5344CB8AC3E}">
        <p14:creationId xmlns:p14="http://schemas.microsoft.com/office/powerpoint/2010/main" val="27448631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Reading</a:t>
            </a:r>
            <a:endParaRPr lang="en-US" dirty="0"/>
          </a:p>
        </p:txBody>
      </p:sp>
      <p:sp>
        <p:nvSpPr>
          <p:cNvPr id="3" name="Content Placeholder 2"/>
          <p:cNvSpPr>
            <a:spLocks noGrp="1"/>
          </p:cNvSpPr>
          <p:nvPr>
            <p:ph idx="1"/>
          </p:nvPr>
        </p:nvSpPr>
        <p:spPr/>
        <p:txBody>
          <a:bodyPr/>
          <a:lstStyle/>
          <a:p>
            <a:r>
              <a:rPr lang="en-US" dirty="0"/>
              <a:t>Grogan, Colleen M. "How the ACA addressed health equity and what repeal would mean." </a:t>
            </a:r>
            <a:r>
              <a:rPr lang="en-US" i="1" dirty="0"/>
              <a:t>Journal of Health Politics, Policy and Law</a:t>
            </a:r>
            <a:r>
              <a:rPr lang="en-US" dirty="0"/>
              <a:t> 42, no. 5 (2017): 985-993.</a:t>
            </a:r>
            <a:endParaRPr lang="en-US" dirty="0" smtClean="0"/>
          </a:p>
          <a:p>
            <a:r>
              <a:rPr lang="en-US" dirty="0" smtClean="0"/>
              <a:t>Levy</a:t>
            </a:r>
            <a:r>
              <a:rPr lang="en-US" dirty="0"/>
              <a:t>, Helen, Andrew Ying, and Nicholas Bagley. "What’s Left of the Affordable Care Act? A Progress Report." </a:t>
            </a:r>
            <a:r>
              <a:rPr lang="en-US" i="1" dirty="0"/>
              <a:t>RSF: The Russell Sage Foundation Journal of the Social Sciences</a:t>
            </a:r>
            <a:r>
              <a:rPr lang="en-US" dirty="0"/>
              <a:t> 6, no. 2 (2020): 42-66</a:t>
            </a:r>
            <a:r>
              <a:rPr lang="en-US" dirty="0" smtClean="0"/>
              <a:t>.</a:t>
            </a:r>
          </a:p>
          <a:p>
            <a:r>
              <a:rPr lang="en-US" dirty="0"/>
              <a:t>Rosenbaum, Sara, and Sara </a:t>
            </a:r>
            <a:r>
              <a:rPr lang="en-US" dirty="0" err="1"/>
              <a:t>Schmucker</a:t>
            </a:r>
            <a:r>
              <a:rPr lang="en-US" dirty="0"/>
              <a:t>. "Viewing Health Equity through a Legal Lens: Title VI of the 1964 Civil Rights Act." </a:t>
            </a:r>
            <a:r>
              <a:rPr lang="en-US" i="1" dirty="0"/>
              <a:t>Journal of Health Politics, Policy and Law</a:t>
            </a:r>
            <a:r>
              <a:rPr lang="en-US" dirty="0"/>
              <a:t> 42, no. 5 (2017): 771-788.</a:t>
            </a:r>
          </a:p>
        </p:txBody>
      </p:sp>
    </p:spTree>
    <p:extLst>
      <p:ext uri="{BB962C8B-B14F-4D97-AF65-F5344CB8AC3E}">
        <p14:creationId xmlns:p14="http://schemas.microsoft.com/office/powerpoint/2010/main" val="10785316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Note about the IPAB</a:t>
            </a:r>
            <a:endParaRPr lang="en-US" dirty="0"/>
          </a:p>
        </p:txBody>
      </p:sp>
      <p:sp>
        <p:nvSpPr>
          <p:cNvPr id="3" name="Content Placeholder 2"/>
          <p:cNvSpPr>
            <a:spLocks noGrp="1"/>
          </p:cNvSpPr>
          <p:nvPr>
            <p:ph idx="1"/>
          </p:nvPr>
        </p:nvSpPr>
        <p:spPr/>
        <p:txBody>
          <a:bodyPr/>
          <a:lstStyle/>
          <a:p>
            <a:r>
              <a:rPr lang="en-US" dirty="0" smtClean="0"/>
              <a:t>Question of cost control fundamental to health insurance</a:t>
            </a:r>
          </a:p>
          <a:p>
            <a:pPr lvl="1"/>
            <a:r>
              <a:rPr lang="en-US" dirty="0" smtClean="0"/>
              <a:t>Moral Hazard</a:t>
            </a:r>
          </a:p>
          <a:p>
            <a:pPr lvl="1"/>
            <a:r>
              <a:rPr lang="en-US" dirty="0" smtClean="0"/>
              <a:t>Limits on high cost care</a:t>
            </a:r>
          </a:p>
          <a:p>
            <a:pPr lvl="1"/>
            <a:r>
              <a:rPr lang="en-US" dirty="0" smtClean="0"/>
              <a:t>Effectiveness and cost-effectiveness</a:t>
            </a:r>
          </a:p>
          <a:p>
            <a:pPr lvl="1"/>
            <a:r>
              <a:rPr lang="en-US" dirty="0" smtClean="0"/>
              <a:t>Rationing and regulation</a:t>
            </a:r>
          </a:p>
          <a:p>
            <a:r>
              <a:rPr lang="en-US" dirty="0" smtClean="0"/>
              <a:t>IPAB called death panels (importantly by Republican VP candidate Palin)</a:t>
            </a:r>
          </a:p>
          <a:p>
            <a:pPr lvl="1"/>
            <a:r>
              <a:rPr lang="en-US" dirty="0" smtClean="0"/>
              <a:t>Different from crisis standard of care</a:t>
            </a:r>
          </a:p>
          <a:p>
            <a:r>
              <a:rPr lang="en-US" dirty="0">
                <a:hlinkClick r:id="rId2"/>
              </a:rPr>
              <a:t>https://www.youtube.com/watch?v=MQsaAuwYAfE</a:t>
            </a:r>
            <a:endParaRPr lang="en-US" dirty="0"/>
          </a:p>
        </p:txBody>
      </p:sp>
    </p:spTree>
    <p:extLst>
      <p:ext uri="{BB962C8B-B14F-4D97-AF65-F5344CB8AC3E}">
        <p14:creationId xmlns:p14="http://schemas.microsoft.com/office/powerpoint/2010/main" val="27256497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ACA</a:t>
            </a:r>
            <a:r>
              <a:rPr lang="en-US" dirty="0"/>
              <a:t>, March 23, 2010</a:t>
            </a:r>
          </a:p>
        </p:txBody>
      </p:sp>
      <p:sp>
        <p:nvSpPr>
          <p:cNvPr id="3" name="Content Placeholder 2"/>
          <p:cNvSpPr>
            <a:spLocks noGrp="1"/>
          </p:cNvSpPr>
          <p:nvPr>
            <p:ph idx="1"/>
          </p:nvPr>
        </p:nvSpPr>
        <p:spPr/>
        <p:txBody>
          <a:bodyPr/>
          <a:lstStyle/>
          <a:p>
            <a:r>
              <a:rPr lang="en-US" dirty="0" smtClean="0"/>
              <a:t>900 pages and 10 titles</a:t>
            </a:r>
          </a:p>
          <a:p>
            <a:r>
              <a:rPr lang="en-US" dirty="0" smtClean="0"/>
              <a:t>Clarity v vagueness:</a:t>
            </a:r>
          </a:p>
          <a:p>
            <a:pPr lvl="1"/>
            <a:r>
              <a:rPr lang="en-US" dirty="0" smtClean="0"/>
              <a:t>Clarity: “Title 1: Quality Affordable Health Care for All Americans”</a:t>
            </a:r>
          </a:p>
          <a:p>
            <a:pPr lvl="1"/>
            <a:r>
              <a:rPr lang="en-US" dirty="0" smtClean="0"/>
              <a:t>Vagueness: 150 times “the secretary shall” and 50 times “the secretary may”</a:t>
            </a:r>
          </a:p>
          <a:p>
            <a:pPr lvl="2"/>
            <a:r>
              <a:rPr lang="en-US" dirty="0" smtClean="0"/>
              <a:t>Empowering bureaucracy and rule-making</a:t>
            </a:r>
          </a:p>
          <a:p>
            <a:r>
              <a:rPr lang="en-US" dirty="0" smtClean="0"/>
              <a:t>Shared federal and state responsibility</a:t>
            </a:r>
          </a:p>
          <a:p>
            <a:pPr lvl="1"/>
            <a:r>
              <a:rPr lang="en-US" dirty="0" smtClean="0"/>
              <a:t>State: insurance exchanges, premium stabilization, consumer protections…</a:t>
            </a:r>
          </a:p>
          <a:p>
            <a:pPr lvl="1"/>
            <a:endParaRPr lang="en-US" dirty="0"/>
          </a:p>
        </p:txBody>
      </p:sp>
    </p:spTree>
    <p:extLst>
      <p:ext uri="{BB962C8B-B14F-4D97-AF65-F5344CB8AC3E}">
        <p14:creationId xmlns:p14="http://schemas.microsoft.com/office/powerpoint/2010/main" val="23426805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Center for Medicare and Medicaid Innovation (CMMI</a:t>
            </a:r>
            <a:r>
              <a:rPr lang="en-US" dirty="0" smtClean="0"/>
              <a:t>), 2010</a:t>
            </a:r>
            <a:endParaRPr lang="en-US" dirty="0"/>
          </a:p>
        </p:txBody>
      </p:sp>
      <p:sp>
        <p:nvSpPr>
          <p:cNvPr id="3" name="Content Placeholder 2"/>
          <p:cNvSpPr>
            <a:spLocks noGrp="1"/>
          </p:cNvSpPr>
          <p:nvPr>
            <p:ph idx="1"/>
          </p:nvPr>
        </p:nvSpPr>
        <p:spPr/>
        <p:txBody>
          <a:bodyPr>
            <a:normAutofit/>
          </a:bodyPr>
          <a:lstStyle/>
          <a:p>
            <a:r>
              <a:rPr lang="en-US" dirty="0" smtClean="0"/>
              <a:t>Tasked </a:t>
            </a:r>
            <a:r>
              <a:rPr lang="en-US" dirty="0"/>
              <a:t>with designing, implementing, and testing new health care payment models to address growing concerns about rising costs, quality of care, and inefficient </a:t>
            </a:r>
            <a:r>
              <a:rPr lang="en-US" dirty="0" smtClean="0"/>
              <a:t>spending</a:t>
            </a:r>
          </a:p>
          <a:p>
            <a:pPr lvl="1"/>
            <a:r>
              <a:rPr lang="en-US" dirty="0"/>
              <a:t>Medicare, Medicaid, and the Children’s Health Insurance Program (CHIP) </a:t>
            </a:r>
            <a:endParaRPr lang="en-US" dirty="0" smtClean="0"/>
          </a:p>
          <a:p>
            <a:r>
              <a:rPr lang="en-US" dirty="0"/>
              <a:t>Organizes accountable care organizations (ACOs), bundled payment models, and medical homes </a:t>
            </a:r>
            <a:r>
              <a:rPr lang="en-US" dirty="0" smtClean="0"/>
              <a:t>models</a:t>
            </a:r>
          </a:p>
          <a:p>
            <a:r>
              <a:rPr lang="en-US" dirty="0"/>
              <a:t>Two CMMI models have met the statutory criteria to be eligible for expansion by reducing program spending while preserving or enhancing quality. </a:t>
            </a:r>
            <a:endParaRPr lang="en-US" dirty="0" smtClean="0"/>
          </a:p>
          <a:p>
            <a:pPr lvl="1"/>
            <a:r>
              <a:rPr lang="en-US" dirty="0" smtClean="0"/>
              <a:t>Diabetes </a:t>
            </a:r>
            <a:r>
              <a:rPr lang="en-US" dirty="0"/>
              <a:t>Prevention Program </a:t>
            </a:r>
            <a:r>
              <a:rPr lang="en-US" dirty="0" smtClean="0"/>
              <a:t>model </a:t>
            </a:r>
            <a:r>
              <a:rPr lang="en-US" dirty="0"/>
              <a:t>and the Pioneer ACO model.</a:t>
            </a:r>
          </a:p>
        </p:txBody>
      </p:sp>
    </p:spTree>
    <p:extLst>
      <p:ext uri="{BB962C8B-B14F-4D97-AF65-F5344CB8AC3E}">
        <p14:creationId xmlns:p14="http://schemas.microsoft.com/office/powerpoint/2010/main" val="277522206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64016</TotalTime>
  <Words>6313</Words>
  <Application>Microsoft Office PowerPoint</Application>
  <PresentationFormat>Widescreen</PresentationFormat>
  <Paragraphs>490</Paragraphs>
  <Slides>66</Slides>
  <Notes>5</Notes>
  <HiddenSlides>1</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66</vt:i4>
      </vt:variant>
    </vt:vector>
  </HeadingPairs>
  <TitlesOfParts>
    <vt:vector size="71" baseType="lpstr">
      <vt:lpstr>Arial</vt:lpstr>
      <vt:lpstr>Calibri</vt:lpstr>
      <vt:lpstr>Calibri Light</vt:lpstr>
      <vt:lpstr>inherit</vt:lpstr>
      <vt:lpstr>Office Theme</vt:lpstr>
      <vt:lpstr>HCMI 4225: The ACA and legal and legislative challenges to the ACA</vt:lpstr>
      <vt:lpstr>1990s Medicaid expansion</vt:lpstr>
      <vt:lpstr>2006 Massachusetts Health Care Reform Plan</vt:lpstr>
      <vt:lpstr>Path to the ACA</vt:lpstr>
      <vt:lpstr>Edward Kennedy and Conference Committees</vt:lpstr>
      <vt:lpstr>Major provisions of the ACA</vt:lpstr>
      <vt:lpstr>Note about the IPAB</vt:lpstr>
      <vt:lpstr>ACA, March 23, 2010</vt:lpstr>
      <vt:lpstr>Center for Medicare and Medicaid Innovation (CMMI), 2010</vt:lpstr>
      <vt:lpstr>National Federation of Independent Business v. Sebelius  (2012)</vt:lpstr>
      <vt:lpstr>National Federation of Independent Business v. Sebelius  (2012)</vt:lpstr>
      <vt:lpstr>NFIB v Sibelius, 2012</vt:lpstr>
      <vt:lpstr>Employer mandate delays, 2013-2016</vt:lpstr>
      <vt:lpstr>Cadillac Tax delays</vt:lpstr>
      <vt:lpstr>Burwell v. Hobby Lobby Stores, Inc. 2014</vt:lpstr>
      <vt:lpstr>Compliance of employer-provided plans delays, 2014-present</vt:lpstr>
      <vt:lpstr>Transitional Risk Corridor Program, 2014-2016</vt:lpstr>
      <vt:lpstr> Medicare Access and CHIP Reauthorization Act of 2015</vt:lpstr>
      <vt:lpstr>King v. Burwell, 2015</vt:lpstr>
      <vt:lpstr>Trump (2017-2020) policy overview</vt:lpstr>
      <vt:lpstr>Trump inauguration day executive order, 2017</vt:lpstr>
      <vt:lpstr>Tax Cuts and Jobs Act of 2017</vt:lpstr>
      <vt:lpstr>Cases challenging the ACA risk adjustment transfer formula</vt:lpstr>
      <vt:lpstr>Texas v Azar, 2018-present </vt:lpstr>
      <vt:lpstr>Biden Marketplace expansion</vt:lpstr>
      <vt:lpstr>Bonus slide: Pre-existing conditions</vt:lpstr>
      <vt:lpstr>Bonus slide: Pre-existing conditions</vt:lpstr>
      <vt:lpstr>Sources</vt:lpstr>
      <vt:lpstr>HCMI 4225: The ACA today</vt:lpstr>
      <vt:lpstr>Opinion Polling</vt:lpstr>
      <vt:lpstr>Effects on health and coverage</vt:lpstr>
      <vt:lpstr>Coverage: Medicaid expansion</vt:lpstr>
      <vt:lpstr>Coverage: Medicaid expansion: criticism</vt:lpstr>
      <vt:lpstr>Cost Sharing Reductions (CSR)</vt:lpstr>
      <vt:lpstr>Health Insurance Premiums: Skyrocketing?</vt:lpstr>
      <vt:lpstr>Health Insurance Premiums: Skyrocketing?</vt:lpstr>
      <vt:lpstr>PowerPoint Presentation</vt:lpstr>
      <vt:lpstr>MLR and premiums</vt:lpstr>
      <vt:lpstr>Title 1: Quality, Affordable Health Care for All Americans.</vt:lpstr>
      <vt:lpstr>Title II: The Role of Public Programs</vt:lpstr>
      <vt:lpstr>Title III: Improving the Quality and Efficiency of Health Care</vt:lpstr>
      <vt:lpstr>Title IV: Prevention of Chronic Disease and Improving Public Health.</vt:lpstr>
      <vt:lpstr>Title V: Health Care Workforce.</vt:lpstr>
      <vt:lpstr>Title VI: Transparency and Program Integrity.</vt:lpstr>
      <vt:lpstr>Title VII: Improving Access to Innovative Medical Therapies.</vt:lpstr>
      <vt:lpstr>Title VIII: Community Living Assistance Services and Supports.</vt:lpstr>
      <vt:lpstr>Title IX: Revenue Provisions.</vt:lpstr>
      <vt:lpstr>Legal challenges</vt:lpstr>
      <vt:lpstr>Born to fail</vt:lpstr>
      <vt:lpstr>Interest group pressure</vt:lpstr>
      <vt:lpstr>Failure to thrive</vt:lpstr>
      <vt:lpstr>Executive branch sabotage</vt:lpstr>
      <vt:lpstr>Effects of the ACA</vt:lpstr>
      <vt:lpstr>Effects on health and coverage</vt:lpstr>
      <vt:lpstr>Coverage: Medicaid expansion</vt:lpstr>
      <vt:lpstr>Coverage: Medicaid expansion: subgroups</vt:lpstr>
      <vt:lpstr>Coverage: Medicaid expansion: Alternative approaches</vt:lpstr>
      <vt:lpstr>Access, Utilization</vt:lpstr>
      <vt:lpstr>Access, Utilization</vt:lpstr>
      <vt:lpstr>Access, Utilization: Criticism</vt:lpstr>
      <vt:lpstr>Affordability and Financial Security</vt:lpstr>
      <vt:lpstr>Health Outcomes</vt:lpstr>
      <vt:lpstr>Economic effects</vt:lpstr>
      <vt:lpstr>Impacts on providers</vt:lpstr>
      <vt:lpstr>Labor Market Effects</vt:lpstr>
      <vt:lpstr>Reading</vt:lpstr>
    </vt:vector>
  </TitlesOfParts>
  <Company>D10222WCAH07IT1</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HCMI 4225: Health and Social Insurance</dc:title>
  <dc:creator>Shane Murphy</dc:creator>
  <cp:lastModifiedBy>Shane Murphy</cp:lastModifiedBy>
  <cp:revision>152</cp:revision>
  <dcterms:created xsi:type="dcterms:W3CDTF">2018-08-26T19:46:47Z</dcterms:created>
  <dcterms:modified xsi:type="dcterms:W3CDTF">2024-02-08T14:20:56Z</dcterms:modified>
</cp:coreProperties>
</file>