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32" r:id="rId3"/>
    <p:sldId id="333" r:id="rId4"/>
    <p:sldId id="334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1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2482" autoAdjust="0"/>
  </p:normalViewPr>
  <p:slideViewPr>
    <p:cSldViewPr snapToGrid="0">
      <p:cViewPr varScale="1">
        <p:scale>
          <a:sx n="80" d="100"/>
          <a:sy n="80" d="100"/>
        </p:scale>
        <p:origin x="11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1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medicaid/report/the-effects-of-medicaid-expansion-under-the-aca-updated-findings-from-a-literature-revie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4225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Effects of Medicare and Medicaid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Tue/</a:t>
            </a:r>
            <a:r>
              <a:rPr lang="en-US" dirty="0" err="1" smtClean="0"/>
              <a:t>Thur</a:t>
            </a:r>
            <a:r>
              <a:rPr lang="en-US" dirty="0" smtClean="0"/>
              <a:t> 9:30 AM – 10:45AM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Affordability and Financial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reduced patients with unmet medical need because of cost</a:t>
            </a:r>
          </a:p>
          <a:p>
            <a:r>
              <a:rPr lang="en-US" dirty="0" smtClean="0"/>
              <a:t>Reduction in OOP</a:t>
            </a:r>
          </a:p>
          <a:p>
            <a:pPr lvl="1"/>
            <a:r>
              <a:rPr lang="en-US" dirty="0" smtClean="0"/>
              <a:t>Average reduction in 2014 of about $205</a:t>
            </a:r>
          </a:p>
          <a:p>
            <a:pPr lvl="1"/>
            <a:r>
              <a:rPr lang="en-US" dirty="0" smtClean="0"/>
              <a:t>Greater reductions among Medicaid expansion covered individuals than subsidized marketplace coverage individuals</a:t>
            </a:r>
          </a:p>
          <a:p>
            <a:r>
              <a:rPr lang="en-US" dirty="0" smtClean="0"/>
              <a:t>Declines in unpaid bills and financial stress over future bills</a:t>
            </a:r>
          </a:p>
          <a:p>
            <a:pPr lvl="1"/>
            <a:r>
              <a:rPr lang="en-US" dirty="0"/>
              <a:t>In Ohio, percentage of expansion enrollees with medical debt fell by nearly half since enrolling in Medicaid (55.8% had debt prior to enrollment, 30.8% had debt at the time of the study)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improvements in self-reported health</a:t>
            </a:r>
          </a:p>
          <a:p>
            <a:r>
              <a:rPr lang="en-US" dirty="0" smtClean="0"/>
              <a:t>Improved outcomes for cardiac patients</a:t>
            </a:r>
          </a:p>
          <a:p>
            <a:r>
              <a:rPr lang="en-US" dirty="0" smtClean="0"/>
              <a:t>Infant Mortality Rate Reductions for expansion states between 2014 and 2016, a period where the rate rose slightly for non-expansion states</a:t>
            </a:r>
          </a:p>
          <a:p>
            <a:pPr lvl="1"/>
            <a:r>
              <a:rPr lang="en-US" dirty="0" smtClean="0"/>
              <a:t>Effect largest among African Americans</a:t>
            </a:r>
          </a:p>
          <a:p>
            <a:r>
              <a:rPr lang="en-US" dirty="0" smtClean="0"/>
              <a:t>Limited of no effect on drug overdoses or alcohol poisonings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matching for expansion population provided large spending savings for expansion states</a:t>
            </a:r>
          </a:p>
          <a:p>
            <a:pPr lvl="1"/>
            <a:r>
              <a:rPr lang="en-US" dirty="0" smtClean="0"/>
              <a:t>No significant increase in state spending on Medicaid, including savings in some states</a:t>
            </a:r>
          </a:p>
          <a:p>
            <a:r>
              <a:rPr lang="en-US" dirty="0" smtClean="0"/>
              <a:t>Possible reduction in overall spending due to spillovers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costs related to behavioral health services, crime and the criminal justice system, and Supplemental Security Income program costs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Lower Medicaid spending per enrollee</a:t>
            </a:r>
          </a:p>
          <a:p>
            <a:pPr lvl="1"/>
            <a:r>
              <a:rPr lang="en-US" dirty="0" smtClean="0"/>
              <a:t>New enrollees generally less expensive than existing enrollees</a:t>
            </a:r>
          </a:p>
          <a:p>
            <a:pPr lvl="1"/>
            <a:r>
              <a:rPr lang="en-US" dirty="0" smtClean="0"/>
              <a:t>First year of enrollment generally more expensive than subsequent years</a:t>
            </a:r>
          </a:p>
          <a:p>
            <a:r>
              <a:rPr lang="en-US" dirty="0" smtClean="0"/>
              <a:t>Medicaid expansion lowers marketplace premiums</a:t>
            </a:r>
          </a:p>
          <a:p>
            <a:pPr lvl="1"/>
            <a:r>
              <a:rPr lang="en-US" dirty="0" smtClean="0"/>
              <a:t>Marketplace enrollees younger and healthier in expansion states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on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in uninsured visits and uncompensated care costs</a:t>
            </a:r>
          </a:p>
          <a:p>
            <a:pPr lvl="1"/>
            <a:r>
              <a:rPr lang="en-US" dirty="0" smtClean="0"/>
              <a:t>Decline in uninsured ED visits and increase in Medicaid-covered ED visits</a:t>
            </a:r>
          </a:p>
          <a:p>
            <a:pPr lvl="1"/>
            <a:r>
              <a:rPr lang="en-US" dirty="0" smtClean="0"/>
              <a:t>Increase in Medicaid-covered substance use disorder treatment facility visits</a:t>
            </a:r>
          </a:p>
          <a:p>
            <a:pPr lvl="1"/>
            <a:r>
              <a:rPr lang="en-US" dirty="0" smtClean="0"/>
              <a:t>Reduced disparity in uninsured </a:t>
            </a:r>
            <a:r>
              <a:rPr lang="en-US" dirty="0"/>
              <a:t>visits between hospitals that treat a disproportionate share of low-income patients (DSH </a:t>
            </a:r>
            <a:r>
              <a:rPr lang="en-US" dirty="0" smtClean="0"/>
              <a:t>hospitals/safety net hospitals) </a:t>
            </a:r>
            <a:r>
              <a:rPr lang="en-US" dirty="0"/>
              <a:t>and those that do </a:t>
            </a:r>
            <a:r>
              <a:rPr lang="en-US" dirty="0" smtClean="0"/>
              <a:t>not</a:t>
            </a:r>
          </a:p>
          <a:p>
            <a:pPr lvl="1"/>
            <a:r>
              <a:rPr lang="en-US" dirty="0" smtClean="0"/>
              <a:t>Improved overall hospital financial performance, reduced probability of closure</a:t>
            </a:r>
          </a:p>
          <a:p>
            <a:pPr lvl="2"/>
            <a:r>
              <a:rPr lang="en-US" dirty="0" smtClean="0"/>
              <a:t>Especially in rural areas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jobs</a:t>
            </a:r>
          </a:p>
          <a:p>
            <a:r>
              <a:rPr lang="en-US" dirty="0" smtClean="0"/>
              <a:t>Did not reduce employment for low-income workers</a:t>
            </a:r>
          </a:p>
          <a:p>
            <a:r>
              <a:rPr lang="en-US" dirty="0" smtClean="0"/>
              <a:t>Enrollees looking for work reported Medicaid enrollment made it easier to seek employment, those employed reported it made it easier to continue working</a:t>
            </a:r>
          </a:p>
          <a:p>
            <a:r>
              <a:rPr lang="en-US" dirty="0" smtClean="0"/>
              <a:t>Increase volunteering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Grogan, Colleen M. "How the ACA addressed health equity and what repeal would mean." </a:t>
            </a:r>
            <a:r>
              <a:rPr lang="en-US" i="1" dirty="0"/>
              <a:t>Journal of Health Politics, Policy and Law</a:t>
            </a:r>
            <a:r>
              <a:rPr lang="en-US" dirty="0"/>
              <a:t> 42, no. 5 (2017): 985-993.</a:t>
            </a:r>
            <a:endParaRPr lang="en-US" dirty="0" smtClean="0"/>
          </a:p>
          <a:p>
            <a:r>
              <a:rPr lang="en-US" dirty="0" smtClean="0"/>
              <a:t>Levy</a:t>
            </a:r>
            <a:r>
              <a:rPr lang="en-US" dirty="0"/>
              <a:t>, Helen, Andrew Ying, and Nicholas Bagley. "What’s Left of the Affordable Care Act? A Progress Report." </a:t>
            </a:r>
            <a:r>
              <a:rPr lang="en-US" i="1" dirty="0"/>
              <a:t>RSF: The Russell Sage Foundation Journal of the Social Sciences</a:t>
            </a:r>
            <a:r>
              <a:rPr lang="en-US" dirty="0"/>
              <a:t> 6, no. 2 (2020): 42-66</a:t>
            </a:r>
            <a:r>
              <a:rPr lang="en-US" dirty="0" smtClean="0"/>
              <a:t>.</a:t>
            </a:r>
          </a:p>
          <a:p>
            <a:r>
              <a:rPr lang="en-US" dirty="0"/>
              <a:t>Rosenbaum, Sara, and Sara </a:t>
            </a:r>
            <a:r>
              <a:rPr lang="en-US" dirty="0" err="1"/>
              <a:t>Schmucker</a:t>
            </a:r>
            <a:r>
              <a:rPr lang="en-US" dirty="0"/>
              <a:t>. "Viewing Health Equity through a Legal Lens: Title VI of the 1964 Civil Rights Act." </a:t>
            </a:r>
            <a:r>
              <a:rPr lang="en-US" i="1" dirty="0"/>
              <a:t>Journal of Health Politics, Policy and Law</a:t>
            </a:r>
            <a:r>
              <a:rPr lang="en-US" dirty="0"/>
              <a:t> 42, no. 5 (2017): 771-788.</a:t>
            </a:r>
          </a:p>
        </p:txBody>
      </p:sp>
    </p:spTree>
    <p:extLst>
      <p:ext uri="{BB962C8B-B14F-4D97-AF65-F5344CB8AC3E}">
        <p14:creationId xmlns:p14="http://schemas.microsoft.com/office/powerpoint/2010/main" val="10785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the 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has been a lot of research on the health and coverage outcomes of the Affordable Care Act</a:t>
            </a:r>
          </a:p>
          <a:p>
            <a:pPr lvl="1"/>
            <a:r>
              <a:rPr lang="en-US" dirty="0" smtClean="0"/>
              <a:t>KFF summary for Medicaid expansion (</a:t>
            </a:r>
            <a:r>
              <a:rPr lang="en-US" dirty="0" err="1" smtClean="0"/>
              <a:t>Antonisse</a:t>
            </a:r>
            <a:r>
              <a:rPr lang="en-US" dirty="0" smtClean="0"/>
              <a:t> as lead author) -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://www.kff.org/medicaid/report/the-effects-of-medicaid-expansion-under-the-aca-updated-findings-from-a-literature-review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err="1"/>
              <a:t>Mazurenko</a:t>
            </a:r>
            <a:r>
              <a:rPr lang="en-US" dirty="0"/>
              <a:t>, </a:t>
            </a:r>
            <a:r>
              <a:rPr lang="en-US" dirty="0" err="1"/>
              <a:t>Olena</a:t>
            </a:r>
            <a:r>
              <a:rPr lang="en-US" dirty="0"/>
              <a:t>, Casey P. </a:t>
            </a:r>
            <a:r>
              <a:rPr lang="en-US" dirty="0" err="1"/>
              <a:t>Balio</a:t>
            </a:r>
            <a:r>
              <a:rPr lang="en-US" dirty="0"/>
              <a:t>, </a:t>
            </a:r>
            <a:r>
              <a:rPr lang="en-US" dirty="0" err="1"/>
              <a:t>Rajender</a:t>
            </a:r>
            <a:r>
              <a:rPr lang="en-US" dirty="0"/>
              <a:t> Agarwal, Aaron E. Carroll, and </a:t>
            </a:r>
            <a:r>
              <a:rPr lang="en-US" dirty="0" err="1"/>
              <a:t>Nir</a:t>
            </a:r>
            <a:r>
              <a:rPr lang="en-US" dirty="0"/>
              <a:t> </a:t>
            </a:r>
            <a:r>
              <a:rPr lang="en-US" dirty="0" err="1"/>
              <a:t>Menachemi</a:t>
            </a:r>
            <a:r>
              <a:rPr lang="en-US" dirty="0"/>
              <a:t>. "The effects of Medicaid expansion under the ACA: a systematic </a:t>
            </a:r>
            <a:r>
              <a:rPr lang="en-US" dirty="0" smtClean="0"/>
              <a:t>review</a:t>
            </a:r>
            <a:r>
              <a:rPr lang="en-US" dirty="0"/>
              <a:t>." </a:t>
            </a:r>
            <a:r>
              <a:rPr lang="en-US" i="1" dirty="0"/>
              <a:t>Health Affairs</a:t>
            </a:r>
            <a:r>
              <a:rPr lang="en-US" dirty="0"/>
              <a:t> 37, no. 6 (2018): 944-950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Courtemanche</a:t>
            </a:r>
            <a:r>
              <a:rPr lang="en-US" dirty="0"/>
              <a:t>, Charles, James </a:t>
            </a:r>
            <a:r>
              <a:rPr lang="en-US" dirty="0" err="1"/>
              <a:t>Marton</a:t>
            </a:r>
            <a:r>
              <a:rPr lang="en-US" dirty="0"/>
              <a:t>, Benjamin </a:t>
            </a:r>
            <a:r>
              <a:rPr lang="en-US" dirty="0" err="1"/>
              <a:t>Ukert</a:t>
            </a:r>
            <a:r>
              <a:rPr lang="en-US" dirty="0"/>
              <a:t>, Aaron </a:t>
            </a:r>
            <a:r>
              <a:rPr lang="en-US" dirty="0" err="1"/>
              <a:t>Yelowitz</a:t>
            </a:r>
            <a:r>
              <a:rPr lang="en-US" dirty="0"/>
              <a:t>, Daniela Zapata, and </a:t>
            </a:r>
            <a:r>
              <a:rPr lang="en-US" dirty="0" err="1"/>
              <a:t>Ishtiaque</a:t>
            </a:r>
            <a:r>
              <a:rPr lang="en-US" dirty="0"/>
              <a:t> </a:t>
            </a:r>
            <a:r>
              <a:rPr lang="en-US" dirty="0" err="1"/>
              <a:t>Fazlul</a:t>
            </a:r>
            <a:r>
              <a:rPr lang="en-US" dirty="0"/>
              <a:t>. "The three‐year impact of the Affordable Care Act on disparities in insurance coverage." </a:t>
            </a:r>
            <a:r>
              <a:rPr lang="en-US" i="1" dirty="0"/>
              <a:t>Health services research</a:t>
            </a:r>
            <a:r>
              <a:rPr lang="en-US" dirty="0"/>
              <a:t> 54 (2019): 307-316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Soni</a:t>
            </a:r>
            <a:r>
              <a:rPr lang="en-US" dirty="0"/>
              <a:t>, </a:t>
            </a:r>
            <a:r>
              <a:rPr lang="en-US" dirty="0" err="1"/>
              <a:t>Aparna</a:t>
            </a:r>
            <a:r>
              <a:rPr lang="en-US" dirty="0"/>
              <a:t>, Laura R. Wherry, and </a:t>
            </a:r>
            <a:r>
              <a:rPr lang="en-US" dirty="0" err="1"/>
              <a:t>Kosali</a:t>
            </a:r>
            <a:r>
              <a:rPr lang="en-US" dirty="0"/>
              <a:t> I. Simon. "How Have ACA Insurance Expansions Affected Health Outcomes? Findings From The Literature: A literature review of the Affordable Care Act's effects on health outcomes for non-elderly adults." </a:t>
            </a:r>
            <a:r>
              <a:rPr lang="en-US" i="1" dirty="0"/>
              <a:t>Health Affairs</a:t>
            </a:r>
            <a:r>
              <a:rPr lang="en-US" dirty="0"/>
              <a:t> 39, no. 3 (2020): 371-378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Courtemanche</a:t>
            </a:r>
            <a:r>
              <a:rPr lang="en-US" dirty="0"/>
              <a:t>, Charles, James </a:t>
            </a:r>
            <a:r>
              <a:rPr lang="en-US" dirty="0" err="1"/>
              <a:t>Marton</a:t>
            </a:r>
            <a:r>
              <a:rPr lang="en-US" dirty="0"/>
              <a:t>, Benjamin </a:t>
            </a:r>
            <a:r>
              <a:rPr lang="en-US" dirty="0" err="1"/>
              <a:t>Ukert</a:t>
            </a:r>
            <a:r>
              <a:rPr lang="en-US" dirty="0"/>
              <a:t>, Aaron </a:t>
            </a:r>
            <a:r>
              <a:rPr lang="en-US" dirty="0" err="1"/>
              <a:t>Yelowitz</a:t>
            </a:r>
            <a:r>
              <a:rPr lang="en-US" dirty="0"/>
              <a:t>, and Daniela Zapata. "Early effects of the Affordable Care Act on health care access, risky health behaviors, and self‐assessed health." </a:t>
            </a:r>
            <a:r>
              <a:rPr lang="en-US" i="1" dirty="0"/>
              <a:t>Southern Economic Journal</a:t>
            </a:r>
            <a:r>
              <a:rPr lang="en-US" dirty="0"/>
              <a:t> 84, no. 3 (2018): 660-691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ey Facts about the Uninsured Population | K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738" y="2925040"/>
            <a:ext cx="6903262" cy="388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on health and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956"/>
            <a:ext cx="10515600" cy="2108421"/>
          </a:xfrm>
        </p:spPr>
        <p:txBody>
          <a:bodyPr>
            <a:normAutofit/>
          </a:bodyPr>
          <a:lstStyle/>
          <a:p>
            <a:r>
              <a:rPr lang="en-US" dirty="0" smtClean="0"/>
              <a:t>Largest effect on coverage was due to Medicaid expansion, not the exchanges</a:t>
            </a:r>
          </a:p>
          <a:p>
            <a:r>
              <a:rPr lang="en-US" dirty="0" smtClean="0"/>
              <a:t>Largest effect on health comes from self-perceived health, mental health, financial stability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1359" y="3296094"/>
            <a:ext cx="45613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These three factors are all </a:t>
            </a:r>
            <a:r>
              <a:rPr lang="en-US" dirty="0" smtClean="0"/>
              <a:t>closely interrelated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Benefits </a:t>
            </a:r>
            <a:r>
              <a:rPr lang="en-US" dirty="0"/>
              <a:t>of wellness visits are </a:t>
            </a:r>
            <a:r>
              <a:rPr lang="en-US" dirty="0" smtClean="0"/>
              <a:t>difficult </a:t>
            </a:r>
            <a:r>
              <a:rPr lang="en-US" dirty="0"/>
              <a:t>to </a:t>
            </a:r>
            <a:r>
              <a:rPr lang="en-US" dirty="0" smtClean="0"/>
              <a:t>measure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</a:t>
            </a:r>
            <a:r>
              <a:rPr lang="en-US" dirty="0"/>
              <a:t>benefits for chronic </a:t>
            </a:r>
            <a:r>
              <a:rPr lang="en-US" dirty="0" smtClean="0"/>
              <a:t>conditions </a:t>
            </a:r>
            <a:r>
              <a:rPr lang="en-US" dirty="0"/>
              <a:t>require large samples </a:t>
            </a:r>
            <a:r>
              <a:rPr lang="en-US" dirty="0" smtClean="0"/>
              <a:t>sizes</a:t>
            </a:r>
            <a:r>
              <a:rPr lang="en-US" dirty="0"/>
              <a:t>, studies are hard to perform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65818"/>
            <a:ext cx="6370929" cy="4264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62330" cy="49047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US citizens and legal residents with income up to 138% FPL qualify for coverage in participating states</a:t>
            </a:r>
          </a:p>
          <a:p>
            <a:r>
              <a:rPr lang="en-US" dirty="0" smtClean="0"/>
              <a:t>Led to large growth in enrollment in participating states, smaller growth in non-participating states</a:t>
            </a:r>
          </a:p>
          <a:p>
            <a:r>
              <a:rPr lang="en-US" dirty="0" smtClean="0"/>
              <a:t>Reduction in uninsured rates, especially among low-income individuals</a:t>
            </a:r>
          </a:p>
          <a:p>
            <a:r>
              <a:rPr lang="en-US" dirty="0" smtClean="0"/>
              <a:t>Partial Woodwork effect/welcome mat effect</a:t>
            </a:r>
          </a:p>
          <a:p>
            <a:pPr lvl="1"/>
            <a:r>
              <a:rPr lang="en-US" dirty="0" smtClean="0"/>
              <a:t>Growth among individuals who were previously eligible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subgroups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Coverage </a:t>
            </a:r>
            <a:r>
              <a:rPr lang="en-US" dirty="0"/>
              <a:t>gains in expansion versus non-expansion states for specific vulnerable </a:t>
            </a:r>
            <a:r>
              <a:rPr lang="en-US" dirty="0" smtClean="0"/>
              <a:t>populations:</a:t>
            </a:r>
          </a:p>
          <a:p>
            <a:pPr lvl="1"/>
            <a:r>
              <a:rPr lang="en-US" dirty="0" smtClean="0"/>
              <a:t>young </a:t>
            </a:r>
            <a:r>
              <a:rPr lang="en-US" dirty="0"/>
              <a:t>adults, prescription drug users, people with HIV, veterans, parents, mothers, women of reproductive age (with and without children), children, lesbian, gay, and bisexual adults, newly diagnosed cancer patients, women diagnosed with a gynecologic malignancy, low-income workers, low-educated adults, early retirees, and childless adults with incomes under 100% </a:t>
            </a:r>
            <a:r>
              <a:rPr lang="en-US" dirty="0" smtClean="0"/>
              <a:t>FPL</a:t>
            </a:r>
          </a:p>
          <a:p>
            <a:r>
              <a:rPr lang="en-US" dirty="0" smtClean="0"/>
              <a:t>Disproportionately positive impact in rural areas in expansion states</a:t>
            </a:r>
          </a:p>
          <a:p>
            <a:r>
              <a:rPr lang="en-US" dirty="0" smtClean="0"/>
              <a:t>Gains can be found across racial/ethnic categories</a:t>
            </a:r>
          </a:p>
          <a:p>
            <a:pPr lvl="1"/>
            <a:r>
              <a:rPr lang="en-US" dirty="0" smtClean="0"/>
              <a:t>Reduced disparities by income and age</a:t>
            </a:r>
          </a:p>
          <a:p>
            <a:pPr lvl="1"/>
            <a:r>
              <a:rPr lang="en-US" dirty="0" smtClean="0"/>
              <a:t>Possibly reducing disparities by race/ethnicity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44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Coverage: Medicaid expansion</a:t>
            </a:r>
            <a:r>
              <a:rPr lang="en-US" dirty="0" smtClean="0"/>
              <a:t>: Alternative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1115 gave states the option of expanding Medicaid in alternative ways</a:t>
            </a:r>
          </a:p>
          <a:p>
            <a:r>
              <a:rPr lang="en-US" dirty="0" smtClean="0"/>
              <a:t>These states (especially Arkansas, Michigan, and Indiana) have shown similar gains in coverage rates</a:t>
            </a:r>
          </a:p>
          <a:p>
            <a:r>
              <a:rPr lang="en-US" dirty="0" smtClean="0"/>
              <a:t>Indiana instituted monthly contributions which have created enrollment and continuing coverage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Increases in cancer diagnosis rates (especially early stage)</a:t>
            </a:r>
          </a:p>
          <a:p>
            <a:pPr lvl="1"/>
            <a:r>
              <a:rPr lang="en-US" dirty="0" smtClean="0"/>
              <a:t>Earlier presentation for common surgical conditions – lowering complications</a:t>
            </a:r>
          </a:p>
          <a:p>
            <a:pPr lvl="1"/>
            <a:r>
              <a:rPr lang="en-US" dirty="0" smtClean="0"/>
              <a:t>Increase listing for heart transplants among African Americans</a:t>
            </a:r>
          </a:p>
          <a:p>
            <a:pPr lvl="1"/>
            <a:r>
              <a:rPr lang="en-US" dirty="0" smtClean="0"/>
              <a:t>Increased access for treatment of behavioral and mental health conditions</a:t>
            </a:r>
          </a:p>
          <a:p>
            <a:pPr lvl="1"/>
            <a:r>
              <a:rPr lang="en-US" dirty="0" smtClean="0"/>
              <a:t>Increase in prescriptions for opioid use disorder and overdose</a:t>
            </a:r>
          </a:p>
          <a:p>
            <a:pPr lvl="1"/>
            <a:r>
              <a:rPr lang="en-US" dirty="0" smtClean="0"/>
              <a:t>Increase in prescriptions for smoking cessation drugs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Reduction in disparities by race, income, education, and employment status in access and affordability</a:t>
            </a:r>
          </a:p>
          <a:p>
            <a:pPr lvl="1"/>
            <a:r>
              <a:rPr lang="en-US" dirty="0" smtClean="0"/>
              <a:t>Increased rates of optimal care for patients with common surgical conditions</a:t>
            </a:r>
          </a:p>
          <a:p>
            <a:pPr lvl="1"/>
            <a:r>
              <a:rPr lang="en-US" dirty="0" smtClean="0"/>
              <a:t>Improved quality of care for common community health care treated conditions:</a:t>
            </a:r>
          </a:p>
          <a:p>
            <a:pPr lvl="2"/>
            <a:r>
              <a:rPr lang="en-US" dirty="0" smtClean="0"/>
              <a:t>Asthma, Pap testing, BMI assessment, hypertension control</a:t>
            </a:r>
          </a:p>
          <a:p>
            <a:pPr lvl="1"/>
            <a:r>
              <a:rPr lang="en-US" dirty="0" smtClean="0"/>
              <a:t>Declines in uninsured ED visits, but mixed evidence and no significant change in total ED volume</a:t>
            </a:r>
          </a:p>
          <a:p>
            <a:pPr lvl="1"/>
            <a:r>
              <a:rPr lang="en-US" dirty="0" smtClean="0"/>
              <a:t>Reduced LOS for Medicaid patients</a:t>
            </a:r>
          </a:p>
          <a:p>
            <a:pPr lvl="1"/>
            <a:r>
              <a:rPr lang="en-US" dirty="0" smtClean="0"/>
              <a:t>Improvements in care and quality in areas with primary care shortages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in non-waiver states</a:t>
            </a:r>
          </a:p>
          <a:p>
            <a:r>
              <a:rPr lang="en-US" dirty="0" smtClean="0"/>
              <a:t>Failures to follow up with new patients</a:t>
            </a:r>
          </a:p>
          <a:p>
            <a:r>
              <a:rPr lang="en-US" dirty="0" smtClean="0"/>
              <a:t>Longer wait times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64016</TotalTime>
  <Words>1193</Words>
  <Application>Microsoft Office PowerPoint</Application>
  <PresentationFormat>Widescreen</PresentationFormat>
  <Paragraphs>95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HCMI 4225: Effects of Medicare and Medicaid</vt:lpstr>
      <vt:lpstr>Effects of the ACA</vt:lpstr>
      <vt:lpstr>Effects on health and coverage</vt:lpstr>
      <vt:lpstr>Coverage: Medicaid expansion</vt:lpstr>
      <vt:lpstr>Coverage: Medicaid expansion: subgroups</vt:lpstr>
      <vt:lpstr>Coverage: Medicaid expansion: Alternative approaches</vt:lpstr>
      <vt:lpstr>Access, Utilization</vt:lpstr>
      <vt:lpstr>Access, Utilization</vt:lpstr>
      <vt:lpstr>Access, Utilization: Criticism</vt:lpstr>
      <vt:lpstr>Affordability and Financial Security</vt:lpstr>
      <vt:lpstr>Health Outcomes</vt:lpstr>
      <vt:lpstr>Economic effects</vt:lpstr>
      <vt:lpstr>Impacts on providers</vt:lpstr>
      <vt:lpstr>Labor Market Effects</vt:lpstr>
      <vt:lpstr>Reading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153</cp:revision>
  <dcterms:created xsi:type="dcterms:W3CDTF">2018-08-26T19:46:47Z</dcterms:created>
  <dcterms:modified xsi:type="dcterms:W3CDTF">2024-02-11T19:31:40Z</dcterms:modified>
</cp:coreProperties>
</file>