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332" r:id="rId6"/>
    <p:sldId id="345" r:id="rId7"/>
    <p:sldId id="343" r:id="rId8"/>
    <p:sldId id="344" r:id="rId9"/>
    <p:sldId id="346" r:id="rId10"/>
    <p:sldId id="342" r:id="rId11"/>
    <p:sldId id="348" r:id="rId12"/>
    <p:sldId id="350" r:id="rId13"/>
    <p:sldId id="349" r:id="rId14"/>
    <p:sldId id="341" r:id="rId15"/>
    <p:sldId id="347" r:id="rId16"/>
    <p:sldId id="317" r:id="rId17"/>
    <p:sldId id="333" r:id="rId18"/>
    <p:sldId id="335" r:id="rId19"/>
    <p:sldId id="354" r:id="rId20"/>
    <p:sldId id="352" r:id="rId21"/>
    <p:sldId id="353" r:id="rId22"/>
    <p:sldId id="340" r:id="rId23"/>
    <p:sldId id="339" r:id="rId24"/>
    <p:sldId id="334" r:id="rId25"/>
    <p:sldId id="336" r:id="rId26"/>
    <p:sldId id="337" r:id="rId27"/>
    <p:sldId id="351" r:id="rId28"/>
    <p:sldId id="33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6261" autoAdjust="0"/>
  </p:normalViewPr>
  <p:slideViewPr>
    <p:cSldViewPr snapToGrid="0">
      <p:cViewPr varScale="1">
        <p:scale>
          <a:sx n="106" d="100"/>
          <a:sy n="106" d="100"/>
        </p:scale>
        <p:origin x="120" y="114"/>
      </p:cViewPr>
      <p:guideLst/>
    </p:cSldViewPr>
  </p:slideViewPr>
  <p:outlineViewPr>
    <p:cViewPr>
      <p:scale>
        <a:sx n="33" d="100"/>
        <a:sy n="33" d="100"/>
      </p:scale>
      <p:origin x="0" y="-4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AkrWQQmtXk&amp;ab_channel=KING5Seatt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 of people with dementia</a:t>
            </a:r>
          </a:p>
        </p:txBody>
      </p:sp>
      <p:sp>
        <p:nvSpPr>
          <p:cNvPr id="3" name="Content Placeholder 2"/>
          <p:cNvSpPr>
            <a:spLocks noGrp="1"/>
          </p:cNvSpPr>
          <p:nvPr>
            <p:ph idx="1"/>
          </p:nvPr>
        </p:nvSpPr>
        <p:spPr/>
        <p:txBody>
          <a:bodyPr>
            <a:normAutofit fontScale="92500" lnSpcReduction="10000"/>
          </a:bodyPr>
          <a:lstStyle/>
          <a:p>
            <a:r>
              <a:rPr lang="en-US" dirty="0" smtClean="0"/>
              <a:t>Adult Protective Services (state run)</a:t>
            </a:r>
          </a:p>
          <a:p>
            <a:pPr lvl="1"/>
            <a:r>
              <a:rPr lang="en-US" dirty="0"/>
              <a:t>Without victims’ comprehension and identification of abuse, it is hard for APS staff to substantiate claims of </a:t>
            </a:r>
            <a:r>
              <a:rPr lang="en-US" dirty="0" smtClean="0"/>
              <a:t>abuse</a:t>
            </a:r>
          </a:p>
          <a:p>
            <a:pPr lvl="1"/>
            <a:r>
              <a:rPr lang="en-US" dirty="0" smtClean="0"/>
              <a:t>Victims may fear losing caretaker on whom they depend</a:t>
            </a:r>
          </a:p>
          <a:p>
            <a:pPr lvl="1"/>
            <a:r>
              <a:rPr lang="en-US" dirty="0" smtClean="0"/>
              <a:t>Undertraining of APS staff and underfunding of APS</a:t>
            </a:r>
          </a:p>
          <a:p>
            <a:pPr lvl="1"/>
            <a:r>
              <a:rPr lang="en-US" dirty="0" smtClean="0"/>
              <a:t>Data collection not uniform across states</a:t>
            </a:r>
          </a:p>
          <a:p>
            <a:r>
              <a:rPr lang="en-US" dirty="0" smtClean="0"/>
              <a:t>Mandatory Reporting</a:t>
            </a:r>
          </a:p>
          <a:p>
            <a:pPr lvl="1"/>
            <a:r>
              <a:rPr lang="en-US" dirty="0" smtClean="0"/>
              <a:t>Most states require professionals to report abuse or neglect</a:t>
            </a:r>
          </a:p>
          <a:p>
            <a:pPr lvl="1"/>
            <a:r>
              <a:rPr lang="en-US" dirty="0" smtClean="0"/>
              <a:t>Some states require all involved parties to do so</a:t>
            </a:r>
          </a:p>
          <a:p>
            <a:pPr lvl="1"/>
            <a:r>
              <a:rPr lang="en-US" dirty="0" smtClean="0"/>
              <a:t>May reduce honesty</a:t>
            </a:r>
          </a:p>
          <a:p>
            <a:r>
              <a:rPr lang="en-US" dirty="0"/>
              <a:t>Long-Term Care Ombudsman</a:t>
            </a:r>
          </a:p>
          <a:p>
            <a:pPr lvl="1"/>
            <a:r>
              <a:rPr lang="en-US" dirty="0" smtClean="0"/>
              <a:t>Federally funded state office</a:t>
            </a:r>
            <a:endParaRPr lang="en-US" dirty="0"/>
          </a:p>
        </p:txBody>
      </p:sp>
    </p:spTree>
    <p:extLst>
      <p:ext uri="{BB962C8B-B14F-4D97-AF65-F5344CB8AC3E}">
        <p14:creationId xmlns:p14="http://schemas.microsoft.com/office/powerpoint/2010/main" val="35010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Legislative picture</a:t>
            </a:r>
            <a:endParaRPr lang="en-US" dirty="0"/>
          </a:p>
        </p:txBody>
      </p:sp>
      <p:sp>
        <p:nvSpPr>
          <p:cNvPr id="3" name="Content Placeholder 2"/>
          <p:cNvSpPr>
            <a:spLocks noGrp="1"/>
          </p:cNvSpPr>
          <p:nvPr>
            <p:ph idx="1"/>
          </p:nvPr>
        </p:nvSpPr>
        <p:spPr/>
        <p:txBody>
          <a:bodyPr/>
          <a:lstStyle/>
          <a:p>
            <a:r>
              <a:rPr lang="en-US" dirty="0"/>
              <a:t>The National Alzheimer’s Project Act of </a:t>
            </a:r>
            <a:r>
              <a:rPr lang="en-US" dirty="0" smtClean="0"/>
              <a:t>2011</a:t>
            </a:r>
          </a:p>
          <a:p>
            <a:pPr lvl="1"/>
            <a:r>
              <a:rPr lang="en-US" dirty="0" smtClean="0"/>
              <a:t>Coordinated car policies</a:t>
            </a:r>
          </a:p>
          <a:p>
            <a:r>
              <a:rPr lang="en-US" dirty="0" smtClean="0"/>
              <a:t>The </a:t>
            </a:r>
            <a:r>
              <a:rPr lang="en-US" dirty="0"/>
              <a:t>Older Americans Act of </a:t>
            </a:r>
            <a:r>
              <a:rPr lang="en-US" dirty="0" smtClean="0"/>
              <a:t>1965</a:t>
            </a:r>
          </a:p>
          <a:p>
            <a:pPr lvl="1"/>
            <a:r>
              <a:rPr lang="en-US" dirty="0"/>
              <a:t>Administration on Aging (now the Administration for Community Living</a:t>
            </a:r>
            <a:r>
              <a:rPr lang="en-US" dirty="0" smtClean="0"/>
              <a:t>)</a:t>
            </a:r>
          </a:p>
          <a:p>
            <a:pPr lvl="1"/>
            <a:r>
              <a:rPr lang="en-US" dirty="0"/>
              <a:t>Administration for Community </a:t>
            </a:r>
            <a:r>
              <a:rPr lang="en-US" dirty="0" smtClean="0"/>
              <a:t>Living (funding programs and legal support)</a:t>
            </a:r>
          </a:p>
          <a:p>
            <a:r>
              <a:rPr lang="en-US" dirty="0" smtClean="0"/>
              <a:t>Affordable </a:t>
            </a:r>
            <a:r>
              <a:rPr lang="en-US" dirty="0"/>
              <a:t>Care Act in 2010, the Elder Justice </a:t>
            </a:r>
            <a:r>
              <a:rPr lang="en-US" dirty="0" smtClean="0"/>
              <a:t>Act</a:t>
            </a:r>
          </a:p>
          <a:p>
            <a:pPr lvl="1"/>
            <a:r>
              <a:rPr lang="en-US" dirty="0" smtClean="0"/>
              <a:t>Funding for programs and evaluation</a:t>
            </a:r>
            <a:endParaRPr lang="en-US" dirty="0"/>
          </a:p>
        </p:txBody>
      </p:sp>
    </p:spTree>
    <p:extLst>
      <p:ext uri="{BB962C8B-B14F-4D97-AF65-F5344CB8AC3E}">
        <p14:creationId xmlns:p14="http://schemas.microsoft.com/office/powerpoint/2010/main" val="187631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of dementia caregivers</a:t>
            </a:r>
            <a:endParaRPr lang="en-US" dirty="0"/>
          </a:p>
        </p:txBody>
      </p:sp>
      <p:sp>
        <p:nvSpPr>
          <p:cNvPr id="3" name="Content Placeholder 2"/>
          <p:cNvSpPr>
            <a:spLocks noGrp="1"/>
          </p:cNvSpPr>
          <p:nvPr>
            <p:ph idx="1"/>
          </p:nvPr>
        </p:nvSpPr>
        <p:spPr/>
        <p:txBody>
          <a:bodyPr/>
          <a:lstStyle/>
          <a:p>
            <a:r>
              <a:rPr lang="en-US" dirty="0" smtClean="0"/>
              <a:t>Emotional abuse most common</a:t>
            </a:r>
          </a:p>
          <a:p>
            <a:r>
              <a:rPr lang="en-US" dirty="0" smtClean="0"/>
              <a:t>Patients most common source</a:t>
            </a:r>
          </a:p>
          <a:p>
            <a:pPr lvl="1"/>
            <a:r>
              <a:rPr lang="en-US" dirty="0" smtClean="0"/>
              <a:t>Family or visitors also commit acts of abuse</a:t>
            </a:r>
          </a:p>
          <a:p>
            <a:r>
              <a:rPr lang="en-US" dirty="0" smtClean="0"/>
              <a:t>High variance in reporting, from more than an incident per day to a few per year depending on provider</a:t>
            </a:r>
          </a:p>
          <a:p>
            <a:endParaRPr lang="en-US" dirty="0"/>
          </a:p>
        </p:txBody>
      </p:sp>
    </p:spTree>
    <p:extLst>
      <p:ext uri="{BB962C8B-B14F-4D97-AF65-F5344CB8AC3E}">
        <p14:creationId xmlns:p14="http://schemas.microsoft.com/office/powerpoint/2010/main" val="54838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Mukamel</a:t>
            </a:r>
            <a:r>
              <a:rPr lang="en-US" dirty="0"/>
              <a:t>, Dana B., Debra </a:t>
            </a:r>
            <a:r>
              <a:rPr lang="en-US" dirty="0" err="1"/>
              <a:t>Saliba</a:t>
            </a:r>
            <a:r>
              <a:rPr lang="en-US" dirty="0"/>
              <a:t>, Heather Ladd, and R. Tamara </a:t>
            </a:r>
            <a:r>
              <a:rPr lang="en-US" dirty="0" err="1"/>
              <a:t>Konetzka</a:t>
            </a:r>
            <a:r>
              <a:rPr lang="en-US" dirty="0"/>
              <a:t>. "Dementia Care Is Widespread In US Nursing Homes; Facilities With The Most Dementia Patients May Offer Better Care: Study examines dementia care, patient populations, and facility characteristics at US nursing homes." </a:t>
            </a:r>
            <a:r>
              <a:rPr lang="en-US" i="1" dirty="0"/>
              <a:t>Health Affairs</a:t>
            </a:r>
            <a:r>
              <a:rPr lang="en-US" dirty="0"/>
              <a:t> 42, no. 6 (2023): 795-803</a:t>
            </a:r>
            <a:r>
              <a:rPr lang="en-US" dirty="0" smtClean="0"/>
              <a:t>.</a:t>
            </a:r>
          </a:p>
          <a:p>
            <a:r>
              <a:rPr lang="en-US" dirty="0" err="1"/>
              <a:t>Whitlatch</a:t>
            </a:r>
            <a:r>
              <a:rPr lang="en-US" dirty="0"/>
              <a:t>, Carol J., and Silvia </a:t>
            </a:r>
            <a:r>
              <a:rPr lang="en-US" dirty="0" err="1"/>
              <a:t>Orsulic-Jeras</a:t>
            </a:r>
            <a:r>
              <a:rPr lang="en-US" dirty="0"/>
              <a:t>. "Meeting the informational, educational, and psychosocial support needs of persons living with dementia and their family caregivers." </a:t>
            </a:r>
            <a:r>
              <a:rPr lang="en-US" i="1" dirty="0"/>
              <a:t>The Gerontologist</a:t>
            </a:r>
            <a:r>
              <a:rPr lang="en-US" dirty="0"/>
              <a:t> 58, no. suppl_1 (2018): S58-S73</a:t>
            </a:r>
            <a:r>
              <a:rPr lang="en-US" dirty="0" smtClean="0"/>
              <a:t>.</a:t>
            </a:r>
          </a:p>
          <a:p>
            <a:r>
              <a:rPr lang="en-US" dirty="0" err="1"/>
              <a:t>Boström</a:t>
            </a:r>
            <a:r>
              <a:rPr lang="en-US" dirty="0"/>
              <a:t>, Anne‐Marie, Janet E. Squires, Agnes Mitchell, Anne E. Sales, and Carole A. </a:t>
            </a:r>
            <a:r>
              <a:rPr lang="en-US" dirty="0" err="1"/>
              <a:t>Estabrooks</a:t>
            </a:r>
            <a:r>
              <a:rPr lang="en-US" dirty="0"/>
              <a:t>. "Workplace aggression experienced by frontline staff in dementia care." </a:t>
            </a:r>
            <a:r>
              <a:rPr lang="en-US" i="1" dirty="0"/>
              <a:t>Journal of clinical nursing</a:t>
            </a:r>
            <a:r>
              <a:rPr lang="en-US" dirty="0"/>
              <a:t> 21, no. 9‐10 (2012): 1453-1465</a:t>
            </a:r>
            <a:r>
              <a:rPr lang="en-US" dirty="0" smtClean="0"/>
              <a:t>.</a:t>
            </a:r>
          </a:p>
          <a:p>
            <a:r>
              <a:rPr lang="en-US" dirty="0"/>
              <a:t>Dong, </a:t>
            </a:r>
            <a:r>
              <a:rPr lang="en-US" dirty="0" err="1"/>
              <a:t>XinQi</a:t>
            </a:r>
            <a:r>
              <a:rPr lang="en-US" dirty="0"/>
              <a:t>, </a:t>
            </a:r>
            <a:r>
              <a:rPr lang="en-US" dirty="0" err="1"/>
              <a:t>Ruijia</a:t>
            </a:r>
            <a:r>
              <a:rPr lang="en-US" dirty="0"/>
              <a:t> Chen, and Melissa A. Simon. "Elder abuse and dementia: a review of the research and health policy." </a:t>
            </a:r>
            <a:r>
              <a:rPr lang="en-US" i="1" dirty="0"/>
              <a:t>Health Affairs</a:t>
            </a:r>
            <a:r>
              <a:rPr lang="en-US" dirty="0"/>
              <a:t> 33, no. 4 (2014): 642-649.</a:t>
            </a:r>
            <a:endParaRPr lang="en-US" b="1" dirty="0"/>
          </a:p>
        </p:txBody>
      </p:sp>
    </p:spTree>
    <p:extLst>
      <p:ext uri="{BB962C8B-B14F-4D97-AF65-F5344CB8AC3E}">
        <p14:creationId xmlns:p14="http://schemas.microsoft.com/office/powerpoint/2010/main" val="351633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fontScale="92500"/>
          </a:bodyPr>
          <a:lstStyle/>
          <a:p>
            <a:r>
              <a:rPr lang="en-US" dirty="0" smtClean="0"/>
              <a:t>“Unwelcome sexual advances, requests for sexual favors, and other verbal or physical conduct of sexual nature” that interferes with one’s employment or work performance or creates a “hostile or offensive work environment”.</a:t>
            </a:r>
          </a:p>
          <a:p>
            <a:r>
              <a:rPr lang="en-US" dirty="0" smtClean="0"/>
              <a:t>Sexual harassment at work is a form of workplace discrimination</a:t>
            </a:r>
          </a:p>
          <a:p>
            <a:r>
              <a:rPr lang="en-US" dirty="0" smtClean="0"/>
              <a:t>Majority of women report experiencing sexual harassment at least once in their careers</a:t>
            </a:r>
          </a:p>
          <a:p>
            <a:pPr lvl="1"/>
            <a:r>
              <a:rPr lang="en-US" dirty="0" smtClean="0"/>
              <a:t>Significant minority of men do as well</a:t>
            </a:r>
          </a:p>
          <a:p>
            <a:r>
              <a:rPr lang="en-US" dirty="0" smtClean="0"/>
              <a:t>Many face a lack of legal or institutional resources to stop it</a:t>
            </a:r>
          </a:p>
          <a:p>
            <a:r>
              <a:rPr lang="en-US" dirty="0" smtClean="0"/>
              <a:t>Sexualized behavior not always sexual harassment</a:t>
            </a:r>
          </a:p>
          <a:p>
            <a:pPr lvl="1"/>
            <a:r>
              <a:rPr lang="en-US" dirty="0"/>
              <a:t>Individual and structural factors shape how and whether workers define this as </a:t>
            </a:r>
            <a:r>
              <a:rPr lang="en-US" dirty="0" smtClean="0"/>
              <a:t>harassment</a:t>
            </a:r>
          </a:p>
          <a:p>
            <a:pPr lvl="1"/>
            <a:r>
              <a:rPr lang="en-US" dirty="0" smtClean="0"/>
              <a:t>Workers </a:t>
            </a:r>
            <a:r>
              <a:rPr lang="en-US" dirty="0"/>
              <a:t>are more likely to define non-consensual, persistent, or abusive sexual behaviors as harassment </a:t>
            </a:r>
            <a:endParaRPr lang="en-US" dirty="0" smtClean="0"/>
          </a:p>
          <a:p>
            <a:pPr lvl="1"/>
            <a:r>
              <a:rPr lang="en-US" dirty="0" smtClean="0"/>
              <a:t>Race</a:t>
            </a:r>
            <a:r>
              <a:rPr lang="en-US" dirty="0"/>
              <a:t>, class, age, gender, job status, and organizational culture contextualize sexual harassment</a:t>
            </a:r>
          </a:p>
        </p:txBody>
      </p:sp>
    </p:spTree>
    <p:extLst>
      <p:ext uri="{BB962C8B-B14F-4D97-AF65-F5344CB8AC3E}">
        <p14:creationId xmlns:p14="http://schemas.microsoft.com/office/powerpoint/2010/main" val="25799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fontScale="85000" lnSpcReduction="20000"/>
          </a:bodyPr>
          <a:lstStyle/>
          <a:p>
            <a:pPr marL="0" indent="0">
              <a:buNone/>
            </a:pPr>
            <a:r>
              <a:rPr lang="en-US" dirty="0" smtClean="0"/>
              <a:t>	Has </a:t>
            </a:r>
            <a:r>
              <a:rPr lang="en-US" dirty="0"/>
              <a:t>a resident ever acted in a sexual or romantic way toward a coworker or a staff member that you’ve seen?</a:t>
            </a:r>
          </a:p>
          <a:p>
            <a:pPr marL="0" indent="0">
              <a:buNone/>
            </a:pPr>
            <a:r>
              <a:rPr lang="en-US" dirty="0" smtClean="0"/>
              <a:t>Response 1:</a:t>
            </a:r>
            <a:endParaRPr lang="en-US" dirty="0"/>
          </a:p>
          <a:p>
            <a:pPr marL="0" indent="0">
              <a:buNone/>
            </a:pPr>
            <a:r>
              <a:rPr lang="en-US" dirty="0"/>
              <a:t>	</a:t>
            </a:r>
            <a:r>
              <a:rPr lang="en-US" dirty="0" smtClean="0"/>
              <a:t>All </a:t>
            </a:r>
            <a:r>
              <a:rPr lang="en-US" dirty="0"/>
              <a:t>the time . . . Yes, and it’s men and women . . .we’ll go into the dining rooms, it’s just a common little nice gesture of a hug, and it ends up being, looking down your shirt and commenting on it, asking to see more, offered to put money to see more, grabbing your rear end, popping you on the rear end. That is so common everyday [laughs] everywhere. Everywhere you go.</a:t>
            </a:r>
          </a:p>
          <a:p>
            <a:pPr marL="0" indent="0">
              <a:buNone/>
            </a:pPr>
            <a:r>
              <a:rPr lang="en-US" dirty="0" smtClean="0"/>
              <a:t>Response 2:</a:t>
            </a:r>
          </a:p>
          <a:p>
            <a:pPr marL="0" indent="0">
              <a:buNone/>
            </a:pPr>
            <a:r>
              <a:rPr lang="en-US" dirty="0" smtClean="0"/>
              <a:t>	When </a:t>
            </a:r>
            <a:r>
              <a:rPr lang="en-US" dirty="0"/>
              <a:t>I first started . . . I said, “Oh my God! No you did not!” And I said, “I’m telling.” And [the resident] was like, “You don’t have to [tell], honey. Just sit here.” And I’m like, “No, I’m not sitting there.” [Laughs]. . . [but] you can’t just keep going to your manager each time</a:t>
            </a:r>
            <a:r>
              <a:rPr lang="en-US" dirty="0" smtClean="0"/>
              <a:t>.</a:t>
            </a:r>
          </a:p>
          <a:p>
            <a:pPr marL="0" indent="0">
              <a:buNone/>
            </a:pPr>
            <a:r>
              <a:rPr lang="en-US" dirty="0" smtClean="0"/>
              <a:t>Response 3:</a:t>
            </a:r>
          </a:p>
          <a:p>
            <a:pPr marL="0" indent="0">
              <a:buNone/>
            </a:pPr>
            <a:r>
              <a:rPr lang="en-US" dirty="0"/>
              <a:t>	. . . sometimes I throw a little flirt back in there, just to play around of course, but it’s gets them happy, it gets their spirits up, you know, </a:t>
            </a:r>
            <a:r>
              <a:rPr lang="en-US" dirty="0" err="1"/>
              <a:t>’cause</a:t>
            </a:r>
            <a:r>
              <a:rPr lang="en-US" dirty="0"/>
              <a:t> I’ll go around and be like, gosh you guys look just so gorgeous today and then it’s just amazing how big their smile gets just to hear that</a:t>
            </a:r>
            <a:r>
              <a:rPr lang="en-US" dirty="0" smtClean="0"/>
              <a:t>.</a:t>
            </a:r>
            <a:endParaRPr lang="en-US" dirty="0" smtClean="0"/>
          </a:p>
        </p:txBody>
      </p:sp>
    </p:spTree>
    <p:extLst>
      <p:ext uri="{BB962C8B-B14F-4D97-AF65-F5344CB8AC3E}">
        <p14:creationId xmlns:p14="http://schemas.microsoft.com/office/powerpoint/2010/main" val="2847646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fontScale="62500" lnSpcReduction="20000"/>
          </a:bodyPr>
          <a:lstStyle/>
          <a:p>
            <a:pPr marL="0" indent="0">
              <a:buNone/>
            </a:pPr>
            <a:r>
              <a:rPr lang="en-US" dirty="0" smtClean="0"/>
              <a:t>	Has </a:t>
            </a:r>
            <a:r>
              <a:rPr lang="en-US" dirty="0"/>
              <a:t>a resident ever acted in a sexual or romantic way toward a coworker or a staff member that you’ve seen?</a:t>
            </a:r>
          </a:p>
          <a:p>
            <a:pPr marL="0" indent="0">
              <a:buNone/>
            </a:pPr>
            <a:r>
              <a:rPr lang="en-US" dirty="0" smtClean="0"/>
              <a:t>Response </a:t>
            </a:r>
            <a:r>
              <a:rPr lang="en-US" dirty="0" smtClean="0"/>
              <a:t>4:</a:t>
            </a:r>
          </a:p>
          <a:p>
            <a:pPr marL="0" indent="0">
              <a:buNone/>
            </a:pPr>
            <a:r>
              <a:rPr lang="en-US" dirty="0"/>
              <a:t>	. . . some of the residents, the men, will make, I don’t know if you want to consider it an advance . . . whatever you want to call it, I don’t like it. . . . I think it’s disgusting, but the reason I don’t make a big deal over it, because, I know it has a lot to do with their age, they don’t know whether or not it’s offensive, I don’t think, </a:t>
            </a:r>
            <a:r>
              <a:rPr lang="en-US" dirty="0" err="1"/>
              <a:t>’cause</a:t>
            </a:r>
            <a:r>
              <a:rPr lang="en-US" dirty="0"/>
              <a:t> if they did, I don’t think they would do it. But, it does disgust me, but it’s not the end of the world. I handle it, I just deal with it, I don’t like it, but I deal with it</a:t>
            </a:r>
            <a:r>
              <a:rPr lang="en-US" dirty="0" smtClean="0"/>
              <a:t>.</a:t>
            </a:r>
          </a:p>
          <a:p>
            <a:pPr marL="0" indent="0">
              <a:buNone/>
            </a:pPr>
            <a:r>
              <a:rPr lang="en-US" dirty="0" smtClean="0"/>
              <a:t>Response 5:</a:t>
            </a:r>
          </a:p>
          <a:p>
            <a:pPr marL="0" indent="0">
              <a:buNone/>
            </a:pPr>
            <a:r>
              <a:rPr lang="en-US" dirty="0"/>
              <a:t>	In [the] dementia [unit] you would see more of the sexuality coming out. And that’s proven . . . if you read the research on dementia. We see a lot of [cognitively impaired] residents get more in touch with their sexuality. . . </a:t>
            </a:r>
            <a:r>
              <a:rPr lang="en-US" dirty="0" smtClean="0"/>
              <a:t>.</a:t>
            </a:r>
          </a:p>
          <a:p>
            <a:pPr marL="0" indent="0">
              <a:buNone/>
            </a:pPr>
            <a:r>
              <a:rPr lang="en-US" dirty="0" smtClean="0"/>
              <a:t>Response 6:</a:t>
            </a:r>
          </a:p>
          <a:p>
            <a:pPr marL="0" indent="0">
              <a:buNone/>
            </a:pPr>
            <a:r>
              <a:rPr lang="en-US" dirty="0"/>
              <a:t>	Then he told me he wanted to unbutton my shirt . . . He said, “I want to see your breasts.” You know it was just really crazy. And then today he said, “I’m watching,” he said, “I’s watching your butt. I’m watching your behind” He said, “I want to pat it.” And you know, it was just like really </a:t>
            </a:r>
            <a:r>
              <a:rPr lang="en-US" dirty="0" err="1"/>
              <a:t>really</a:t>
            </a:r>
            <a:r>
              <a:rPr lang="en-US" dirty="0"/>
              <a:t> out of character for him. So of course I had to report it</a:t>
            </a:r>
            <a:r>
              <a:rPr lang="en-US" dirty="0" smtClean="0"/>
              <a:t>.</a:t>
            </a:r>
          </a:p>
          <a:p>
            <a:pPr marL="0" indent="0">
              <a:buNone/>
            </a:pPr>
            <a:r>
              <a:rPr lang="en-US" dirty="0" smtClean="0"/>
              <a:t>Response 7:</a:t>
            </a:r>
          </a:p>
          <a:p>
            <a:pPr marL="0" indent="0">
              <a:buNone/>
            </a:pPr>
            <a:r>
              <a:rPr lang="en-US" dirty="0"/>
              <a:t>	The one man he had, you know, he was playing with himself. And he make certain gestures. And he even make gestures at the staff, too. When it became annoying, then we finally told management. And that’s when they realized something needed to be done. He would do it, like, if we’d go in his room. He’ll make gestures at us. And we understand, oh maybe he’s going into memory problem. But then when [the behavior] became more and more common every day, [management] realized that it was becoming a habit.</a:t>
            </a:r>
            <a:endParaRPr lang="en-US" dirty="0" smtClean="0"/>
          </a:p>
        </p:txBody>
      </p:sp>
    </p:spTree>
    <p:extLst>
      <p:ext uri="{BB962C8B-B14F-4D97-AF65-F5344CB8AC3E}">
        <p14:creationId xmlns:p14="http://schemas.microsoft.com/office/powerpoint/2010/main" val="2926483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t>
            </a:r>
            <a:r>
              <a:rPr lang="en-US" dirty="0" smtClean="0"/>
              <a:t>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fontScale="55000" lnSpcReduction="20000"/>
          </a:bodyPr>
          <a:lstStyle/>
          <a:p>
            <a:pPr marL="0" indent="0">
              <a:buNone/>
            </a:pPr>
            <a:r>
              <a:rPr lang="en-US" dirty="0"/>
              <a:t>	Has a resident ever acted in a physically aggressive way toward a coworker or a staff member that you’ve seen?</a:t>
            </a:r>
          </a:p>
          <a:p>
            <a:pPr marL="0" indent="0">
              <a:buNone/>
            </a:pPr>
            <a:r>
              <a:rPr lang="en-US" dirty="0" smtClean="0"/>
              <a:t>Response </a:t>
            </a:r>
            <a:r>
              <a:rPr lang="en-US" dirty="0" smtClean="0"/>
              <a:t>1:</a:t>
            </a:r>
            <a:endParaRPr lang="en-US" dirty="0"/>
          </a:p>
          <a:p>
            <a:pPr marL="0" indent="0">
              <a:buNone/>
            </a:pPr>
            <a:r>
              <a:rPr lang="en-US" dirty="0"/>
              <a:t>	</a:t>
            </a:r>
            <a:r>
              <a:rPr lang="en-US" dirty="0"/>
              <a:t>[Patient] got really aggressive when we [were] changing him and he hit me. So my glasses fly, and my eyes were blue after the next day, and he broke my glasses, and sometimes they kick you so hard. It’s funny but you go home and then next day you go out somewhere, my husband says ‘That wasn’t me’ </a:t>
            </a:r>
            <a:r>
              <a:rPr lang="en-US" i="1" dirty="0"/>
              <a:t>(Laughs)</a:t>
            </a:r>
            <a:r>
              <a:rPr lang="en-US" dirty="0"/>
              <a:t> ‘That wasn’t me. I didn’t hit her’. Sometimes we’re laughing, but it does happen, or they kick you or things, lots of bruises.</a:t>
            </a:r>
            <a:endParaRPr lang="en-US" dirty="0"/>
          </a:p>
          <a:p>
            <a:pPr marL="0" indent="0">
              <a:buNone/>
            </a:pPr>
            <a:r>
              <a:rPr lang="en-US" dirty="0" smtClean="0"/>
              <a:t>Response 2:</a:t>
            </a:r>
          </a:p>
          <a:p>
            <a:pPr marL="0" indent="0">
              <a:buNone/>
            </a:pPr>
            <a:r>
              <a:rPr lang="en-US" dirty="0" smtClean="0"/>
              <a:t>	</a:t>
            </a:r>
            <a:r>
              <a:rPr lang="en-US" dirty="0"/>
              <a:t>They’re going through this and they’re tired, they’re irritable and their loved one is passing away. You have to be able to push through that, to understand from their perspective. It’s hard though sometimes, like it’s very difficult.</a:t>
            </a:r>
            <a:endParaRPr lang="en-US" dirty="0" smtClean="0"/>
          </a:p>
          <a:p>
            <a:pPr marL="0" indent="0">
              <a:buNone/>
            </a:pPr>
            <a:r>
              <a:rPr lang="en-US" dirty="0" smtClean="0"/>
              <a:t>Response 3:</a:t>
            </a:r>
          </a:p>
          <a:p>
            <a:pPr marL="0" indent="0">
              <a:buNone/>
            </a:pPr>
            <a:r>
              <a:rPr lang="en-US" dirty="0"/>
              <a:t>	</a:t>
            </a:r>
            <a:r>
              <a:rPr lang="en-US" dirty="0"/>
              <a:t>Sometimes when the families aren’t accepting what’s happening or having a hard time coping or they’re very angry, they really lash out at us…we’ve also noticed that sometimes when families are there a lot and they’re angry and not coping well, they pick out the little things like…‘oh his bed sheets are all wrinkled’ and they get really, really angry with that. And they’ll go to the manager. They’ll complain to every single staff member</a:t>
            </a:r>
            <a:r>
              <a:rPr lang="en-US" dirty="0" smtClean="0"/>
              <a:t>.</a:t>
            </a:r>
          </a:p>
          <a:p>
            <a:pPr marL="0" indent="0">
              <a:buNone/>
            </a:pPr>
            <a:r>
              <a:rPr lang="en-US" dirty="0" smtClean="0"/>
              <a:t>Response </a:t>
            </a:r>
            <a:r>
              <a:rPr lang="en-US" dirty="0" smtClean="0"/>
              <a:t>4:</a:t>
            </a:r>
          </a:p>
          <a:p>
            <a:pPr marL="0" indent="0">
              <a:buNone/>
            </a:pPr>
            <a:r>
              <a:rPr lang="en-US" dirty="0"/>
              <a:t>	</a:t>
            </a:r>
            <a:r>
              <a:rPr lang="en-US" dirty="0"/>
              <a:t>You remove that anger from you and realize that it’s not at you. It’s the reason that their [family member] is dying and they may have had a really broken family and the only way they’ve dealt with emotions is by anger and yelling and at the end it comes out like that too</a:t>
            </a:r>
            <a:r>
              <a:rPr lang="en-US" dirty="0" smtClean="0"/>
              <a:t>.</a:t>
            </a:r>
          </a:p>
          <a:p>
            <a:pPr marL="0" indent="0">
              <a:buNone/>
            </a:pPr>
            <a:r>
              <a:rPr lang="en-US" dirty="0" smtClean="0"/>
              <a:t>Response </a:t>
            </a:r>
            <a:r>
              <a:rPr lang="en-US" dirty="0" smtClean="0"/>
              <a:t>5:</a:t>
            </a:r>
          </a:p>
          <a:p>
            <a:pPr marL="0" indent="0">
              <a:buNone/>
            </a:pPr>
            <a:r>
              <a:rPr lang="en-US" dirty="0"/>
              <a:t>	</a:t>
            </a:r>
            <a:r>
              <a:rPr lang="en-US" dirty="0"/>
              <a:t>Because they can’t talk; they think you should understand what I’m saying and so I’m </a:t>
            </a:r>
            <a:r>
              <a:rPr lang="en-US" dirty="0" err="1"/>
              <a:t>gonna</a:t>
            </a:r>
            <a:r>
              <a:rPr lang="en-US" dirty="0"/>
              <a:t> say it exactly the same way until you get it. I’m not </a:t>
            </a:r>
            <a:r>
              <a:rPr lang="en-US" dirty="0" err="1"/>
              <a:t>gonna</a:t>
            </a:r>
            <a:r>
              <a:rPr lang="en-US" dirty="0"/>
              <a:t> try and adapt the way I’m communicating because you should just understand because I’m not getting worse. I’m not getting harder to understand…I’m not losing more function. That is what’s going on for them</a:t>
            </a:r>
            <a:r>
              <a:rPr lang="en-US" dirty="0" smtClean="0"/>
              <a:t>.</a:t>
            </a:r>
            <a:endParaRPr lang="en-US" dirty="0" smtClean="0"/>
          </a:p>
        </p:txBody>
      </p:sp>
    </p:spTree>
    <p:extLst>
      <p:ext uri="{BB962C8B-B14F-4D97-AF65-F5344CB8AC3E}">
        <p14:creationId xmlns:p14="http://schemas.microsoft.com/office/powerpoint/2010/main" val="2247237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t>
            </a:r>
            <a:r>
              <a:rPr lang="en-US" dirty="0" smtClean="0"/>
              <a:t>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fontScale="55000" lnSpcReduction="20000"/>
          </a:bodyPr>
          <a:lstStyle/>
          <a:p>
            <a:pPr marL="0" indent="0">
              <a:buNone/>
            </a:pPr>
            <a:r>
              <a:rPr lang="en-US" dirty="0" smtClean="0"/>
              <a:t>	Has </a:t>
            </a:r>
            <a:r>
              <a:rPr lang="en-US" dirty="0"/>
              <a:t>a resident ever acted in a </a:t>
            </a:r>
            <a:r>
              <a:rPr lang="en-US" dirty="0" smtClean="0"/>
              <a:t>physically aggressive </a:t>
            </a:r>
            <a:r>
              <a:rPr lang="en-US" dirty="0"/>
              <a:t>way toward a coworker or a staff member that you’ve seen?</a:t>
            </a:r>
          </a:p>
          <a:p>
            <a:pPr marL="0" indent="0">
              <a:buNone/>
            </a:pPr>
            <a:r>
              <a:rPr lang="en-US" dirty="0" smtClean="0"/>
              <a:t>Response </a:t>
            </a:r>
            <a:r>
              <a:rPr lang="en-US" dirty="0" smtClean="0"/>
              <a:t>6:</a:t>
            </a:r>
          </a:p>
          <a:p>
            <a:pPr marL="0" indent="0">
              <a:buNone/>
            </a:pPr>
            <a:r>
              <a:rPr lang="en-US" dirty="0"/>
              <a:t>	</a:t>
            </a:r>
            <a:r>
              <a:rPr lang="en-US" dirty="0"/>
              <a:t>it was very different for him so obviously his </a:t>
            </a:r>
            <a:r>
              <a:rPr lang="en-US" dirty="0" err="1"/>
              <a:t>behaviours</a:t>
            </a:r>
            <a:r>
              <a:rPr lang="en-US" dirty="0"/>
              <a:t> escalated and that includes striking out…So before we put all these precautions in place…or brought the team in to discuss this man’s unruly </a:t>
            </a:r>
            <a:r>
              <a:rPr lang="en-US" dirty="0" err="1"/>
              <a:t>behaviours</a:t>
            </a:r>
            <a:r>
              <a:rPr lang="en-US" dirty="0"/>
              <a:t>, we gave him time. We understand that right now he’s transitioning. He’s very out of sorts and that’s normal.</a:t>
            </a:r>
            <a:endParaRPr lang="en-US" dirty="0" smtClean="0"/>
          </a:p>
          <a:p>
            <a:pPr marL="0" indent="0">
              <a:buNone/>
            </a:pPr>
            <a:r>
              <a:rPr lang="en-US" dirty="0" smtClean="0"/>
              <a:t>Response 7:</a:t>
            </a:r>
          </a:p>
          <a:p>
            <a:pPr marL="0" indent="0">
              <a:buNone/>
            </a:pPr>
            <a:r>
              <a:rPr lang="en-US" dirty="0"/>
              <a:t>	</a:t>
            </a:r>
            <a:r>
              <a:rPr lang="en-US" dirty="0"/>
              <a:t>There are residents who are stuck in the bed or wheelchair for the rest of their life. It’s understandable that most if not all of them have personality disorders that range from just passive [to] really aggressive residents. We also deal with residents who are impulsive or really aggressive: ‘I was calling a minute ago and you’re not yet here’, thinking they’re the only residents. Again, you cannot blame them, they’re isolated in their room, thinking they’re the only ones needing the help for the day…on the part of the HCA it’s really important to develop that understanding of those </a:t>
            </a:r>
            <a:r>
              <a:rPr lang="en-US" dirty="0" err="1"/>
              <a:t>behavioural</a:t>
            </a:r>
            <a:r>
              <a:rPr lang="en-US" dirty="0"/>
              <a:t> problems. (HCA, Chronic Care, R21</a:t>
            </a:r>
            <a:r>
              <a:rPr lang="en-US" dirty="0" smtClean="0"/>
              <a:t>)</a:t>
            </a:r>
          </a:p>
          <a:p>
            <a:pPr marL="0" indent="0">
              <a:buNone/>
            </a:pPr>
            <a:r>
              <a:rPr lang="en-US" dirty="0" smtClean="0"/>
              <a:t>Response 8:</a:t>
            </a:r>
          </a:p>
          <a:p>
            <a:pPr marL="0" indent="0">
              <a:buNone/>
            </a:pPr>
            <a:r>
              <a:rPr lang="en-US" dirty="0"/>
              <a:t>	</a:t>
            </a:r>
            <a:r>
              <a:rPr lang="en-US" dirty="0"/>
              <a:t>Institutionalized people are different than normal people. Their only control they have is to…order us around and see what they can…I’ve never been institutionalized, but from what I see they all end up somewhat like that, not all of them, but</a:t>
            </a:r>
            <a:r>
              <a:rPr lang="en-US" dirty="0" smtClean="0"/>
              <a:t>…</a:t>
            </a:r>
          </a:p>
          <a:p>
            <a:pPr marL="0" indent="0">
              <a:buNone/>
            </a:pPr>
            <a:r>
              <a:rPr lang="en-US" dirty="0" smtClean="0"/>
              <a:t>Response 9:</a:t>
            </a:r>
          </a:p>
          <a:p>
            <a:pPr marL="0" indent="0">
              <a:buNone/>
            </a:pPr>
            <a:r>
              <a:rPr lang="en-US" dirty="0"/>
              <a:t>	</a:t>
            </a:r>
            <a:r>
              <a:rPr lang="en-US" dirty="0"/>
              <a:t>We call it, ‘the daughter that blows in from Toronto’, and, ‘why did you do this and how come you’re doing that?’…I find if you give them something to do, because maybe it’s guilt. ‘I didn’t look after mom. I’m not the one who’s here and now I’m going to make up for it by cracking the whip on that staff</a:t>
            </a:r>
            <a:r>
              <a:rPr lang="en-US" dirty="0" smtClean="0"/>
              <a:t>’.</a:t>
            </a:r>
          </a:p>
          <a:p>
            <a:pPr marL="0" indent="0">
              <a:buNone/>
            </a:pPr>
            <a:r>
              <a:rPr lang="en-US" dirty="0" smtClean="0"/>
              <a:t>Response 10:</a:t>
            </a:r>
          </a:p>
          <a:p>
            <a:pPr marL="0" indent="0">
              <a:buNone/>
            </a:pPr>
            <a:r>
              <a:rPr lang="en-US" dirty="0"/>
              <a:t>	</a:t>
            </a:r>
            <a:r>
              <a:rPr lang="en-US" dirty="0"/>
              <a:t>Some of them will be smiling as they’re hitting you…I don’t think they mean to be smiling. I just don’t think it’s connecting right; they don’t know what they’re doing…They might be seeing a robber or somebody that’s trying to attack them or they might not even see a person at all…and I’m not sure what goes through their heads but it would be very interesting to see, to understand. We haven’t had a lot of…we have had some information but they really don’t [trails off].</a:t>
            </a:r>
            <a:endParaRPr lang="en-US" dirty="0" smtClean="0"/>
          </a:p>
        </p:txBody>
      </p:sp>
    </p:spTree>
    <p:extLst>
      <p:ext uri="{BB962C8B-B14F-4D97-AF65-F5344CB8AC3E}">
        <p14:creationId xmlns:p14="http://schemas.microsoft.com/office/powerpoint/2010/main" val="2297897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Medicalizing harassment</a:t>
            </a:r>
            <a:endParaRPr lang="en-US" dirty="0"/>
          </a:p>
        </p:txBody>
      </p:sp>
      <p:sp>
        <p:nvSpPr>
          <p:cNvPr id="3" name="Content Placeholder 2"/>
          <p:cNvSpPr>
            <a:spLocks noGrp="1"/>
          </p:cNvSpPr>
          <p:nvPr>
            <p:ph idx="1"/>
          </p:nvPr>
        </p:nvSpPr>
        <p:spPr/>
        <p:txBody>
          <a:bodyPr/>
          <a:lstStyle/>
          <a:p>
            <a:r>
              <a:rPr lang="en-US" dirty="0" smtClean="0"/>
              <a:t>Sexual </a:t>
            </a:r>
            <a:r>
              <a:rPr lang="en-US" dirty="0"/>
              <a:t>harassment </a:t>
            </a:r>
            <a:r>
              <a:rPr lang="en-US" dirty="0" smtClean="0"/>
              <a:t>may be seen as </a:t>
            </a:r>
            <a:r>
              <a:rPr lang="en-US" dirty="0"/>
              <a:t>an example of BPSD </a:t>
            </a:r>
            <a:r>
              <a:rPr lang="en-US" dirty="0" smtClean="0"/>
              <a:t>(behavioral </a:t>
            </a:r>
            <a:r>
              <a:rPr lang="en-US" dirty="0"/>
              <a:t>and psychological symptoms of dementia) or as a “responsive </a:t>
            </a:r>
            <a:r>
              <a:rPr lang="en-US" dirty="0" smtClean="0"/>
              <a:t>behavior” </a:t>
            </a:r>
            <a:r>
              <a:rPr lang="en-US" dirty="0"/>
              <a:t>– that is, an expression of an unmet need or a reaction to a difficult situation or </a:t>
            </a:r>
            <a:r>
              <a:rPr lang="en-US" dirty="0" smtClean="0"/>
              <a:t>discomfort</a:t>
            </a:r>
          </a:p>
          <a:p>
            <a:pPr lvl="1"/>
            <a:r>
              <a:rPr lang="en-US" dirty="0" smtClean="0"/>
              <a:t>Awareness and Orientation</a:t>
            </a:r>
          </a:p>
          <a:p>
            <a:r>
              <a:rPr lang="en-US" dirty="0" smtClean="0"/>
              <a:t>Dementia </a:t>
            </a:r>
            <a:r>
              <a:rPr lang="en-US" dirty="0"/>
              <a:t>is typically assumed to render a person globally incapable of meaningful self-expression or </a:t>
            </a:r>
            <a:r>
              <a:rPr lang="en-US" dirty="0" smtClean="0"/>
              <a:t>interaction</a:t>
            </a:r>
          </a:p>
          <a:p>
            <a:r>
              <a:rPr lang="en-US" dirty="0" smtClean="0"/>
              <a:t>Sexuality and sexual expression is </a:t>
            </a:r>
            <a:r>
              <a:rPr lang="en-US" dirty="0" err="1" smtClean="0"/>
              <a:t>pathologized</a:t>
            </a:r>
            <a:r>
              <a:rPr lang="en-US" dirty="0" smtClean="0"/>
              <a:t> in dementia care</a:t>
            </a:r>
          </a:p>
          <a:p>
            <a:pPr lvl="1"/>
            <a:r>
              <a:rPr lang="en-US" smtClean="0"/>
              <a:t>Although </a:t>
            </a:r>
            <a:r>
              <a:rPr lang="en-US" dirty="0" smtClean="0"/>
              <a:t>Residents are provided more protection than caregivers</a:t>
            </a:r>
            <a:endParaRPr lang="en-US" dirty="0"/>
          </a:p>
        </p:txBody>
      </p:sp>
    </p:spTree>
    <p:extLst>
      <p:ext uri="{BB962C8B-B14F-4D97-AF65-F5344CB8AC3E}">
        <p14:creationId xmlns:p14="http://schemas.microsoft.com/office/powerpoint/2010/main" val="367805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part 1: Personal experience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1468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lnSpcReduction="10000"/>
          </a:bodyPr>
          <a:lstStyle/>
          <a:p>
            <a:r>
              <a:rPr lang="en-US" dirty="0" smtClean="0"/>
              <a:t>25% of nurses are exposed to sexual harassment</a:t>
            </a:r>
          </a:p>
          <a:p>
            <a:pPr lvl="1"/>
            <a:r>
              <a:rPr lang="en-US" dirty="0" smtClean="0"/>
              <a:t>Patients are most common perpetrators</a:t>
            </a:r>
          </a:p>
          <a:p>
            <a:pPr lvl="1"/>
            <a:r>
              <a:rPr lang="en-US" dirty="0" smtClean="0"/>
              <a:t>Male and female nurses are victims</a:t>
            </a:r>
          </a:p>
          <a:p>
            <a:pPr lvl="1"/>
            <a:r>
              <a:rPr lang="en-US" dirty="0" smtClean="0"/>
              <a:t>“Everyday” </a:t>
            </a:r>
            <a:r>
              <a:rPr lang="en-US" dirty="0" err="1" smtClean="0"/>
              <a:t>occurance</a:t>
            </a:r>
            <a:endParaRPr lang="en-US" dirty="0" smtClean="0"/>
          </a:p>
          <a:p>
            <a:r>
              <a:rPr lang="en-US" dirty="0" smtClean="0"/>
              <a:t>Inappropriate sexual behavior not always defined as sexual harassment</a:t>
            </a:r>
          </a:p>
          <a:p>
            <a:pPr lvl="1"/>
            <a:r>
              <a:rPr lang="en-US" dirty="0"/>
              <a:t>Because incidents are often isolated and patients are vulnerable, nurses do not perceive this as a problem but part of the job for which they are prepared and trained. In addition, the context of the sexual behavior, such as the severity of the incident and the identity of the perpetrator, influences whether it is perceived as sexual harassment by health care </a:t>
            </a:r>
            <a:r>
              <a:rPr lang="en-US" dirty="0" smtClean="0"/>
              <a:t>workers</a:t>
            </a:r>
          </a:p>
          <a:p>
            <a:pPr lvl="1"/>
            <a:r>
              <a:rPr lang="en-US" dirty="0"/>
              <a:t>When patients are perceived as vulnerable, confused, or in pain, their actions are minimized or excused</a:t>
            </a:r>
            <a:endParaRPr lang="en-US" dirty="0" smtClean="0"/>
          </a:p>
          <a:p>
            <a:r>
              <a:rPr lang="en-US" dirty="0" smtClean="0"/>
              <a:t>Sexual harassment of nurses often invisible</a:t>
            </a:r>
          </a:p>
          <a:p>
            <a:r>
              <a:rPr lang="en-US" dirty="0" smtClean="0"/>
              <a:t>Training often lacking</a:t>
            </a:r>
          </a:p>
          <a:p>
            <a:endParaRPr lang="en-US" dirty="0" smtClean="0"/>
          </a:p>
        </p:txBody>
      </p:sp>
    </p:spTree>
    <p:extLst>
      <p:ext uri="{BB962C8B-B14F-4D97-AF65-F5344CB8AC3E}">
        <p14:creationId xmlns:p14="http://schemas.microsoft.com/office/powerpoint/2010/main" val="1268100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of care workers</a:t>
            </a:r>
            <a:endParaRPr lang="en-US" dirty="0"/>
          </a:p>
        </p:txBody>
      </p:sp>
      <p:sp>
        <p:nvSpPr>
          <p:cNvPr id="3" name="Content Placeholder 2"/>
          <p:cNvSpPr>
            <a:spLocks noGrp="1"/>
          </p:cNvSpPr>
          <p:nvPr>
            <p:ph idx="1"/>
          </p:nvPr>
        </p:nvSpPr>
        <p:spPr>
          <a:xfrm>
            <a:off x="280657" y="1439501"/>
            <a:ext cx="11751398" cy="5314384"/>
          </a:xfrm>
        </p:spPr>
        <p:txBody>
          <a:bodyPr>
            <a:normAutofit/>
          </a:bodyPr>
          <a:lstStyle/>
          <a:p>
            <a:r>
              <a:rPr lang="en-US" dirty="0" smtClean="0"/>
              <a:t>Disruptions </a:t>
            </a:r>
            <a:r>
              <a:rPr lang="en-US" dirty="0"/>
              <a:t>may be momentary or require more significant emotional and temporal </a:t>
            </a:r>
            <a:r>
              <a:rPr lang="en-US" dirty="0" smtClean="0"/>
              <a:t>attention.</a:t>
            </a:r>
          </a:p>
          <a:p>
            <a:pPr lvl="1"/>
            <a:r>
              <a:rPr lang="en-US" dirty="0" smtClean="0"/>
              <a:t>Contribute </a:t>
            </a:r>
            <a:r>
              <a:rPr lang="en-US" dirty="0"/>
              <a:t>to burnout or poor job </a:t>
            </a:r>
            <a:r>
              <a:rPr lang="en-US" dirty="0" smtClean="0"/>
              <a:t>retention</a:t>
            </a:r>
          </a:p>
          <a:p>
            <a:r>
              <a:rPr lang="en-US" dirty="0" smtClean="0"/>
              <a:t>Harms quality of care</a:t>
            </a:r>
          </a:p>
          <a:p>
            <a:r>
              <a:rPr lang="en-US" dirty="0" smtClean="0"/>
              <a:t>If unaddressed, resident may direct harassment towards other workers or residents</a:t>
            </a:r>
          </a:p>
        </p:txBody>
      </p:sp>
    </p:spTree>
    <p:extLst>
      <p:ext uri="{BB962C8B-B14F-4D97-AF65-F5344CB8AC3E}">
        <p14:creationId xmlns:p14="http://schemas.microsoft.com/office/powerpoint/2010/main" val="1926756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sexual harassment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Refuse, Reframing, Redirect</a:t>
            </a:r>
          </a:p>
          <a:p>
            <a:pPr lvl="1"/>
            <a:r>
              <a:rPr lang="en-US" dirty="0" smtClean="0"/>
              <a:t>Staff defines themselves as inappropriate targets of sexual overtures (“I have a boyfriend”)</a:t>
            </a:r>
          </a:p>
          <a:p>
            <a:pPr lvl="1"/>
            <a:r>
              <a:rPr lang="en-US" dirty="0" smtClean="0"/>
              <a:t>Turn it into joking/teasing, avoid humiliation</a:t>
            </a:r>
          </a:p>
          <a:p>
            <a:r>
              <a:rPr lang="en-US" dirty="0" smtClean="0"/>
              <a:t>Reporting</a:t>
            </a:r>
          </a:p>
          <a:p>
            <a:pPr lvl="1"/>
            <a:r>
              <a:rPr lang="en-US" dirty="0" smtClean="0"/>
              <a:t>Subject to varying administrative responses</a:t>
            </a:r>
          </a:p>
          <a:p>
            <a:pPr lvl="1"/>
            <a:r>
              <a:rPr lang="en-US" dirty="0" smtClean="0"/>
              <a:t>Male administrators less likely to perceive sexual harassment to be an issue</a:t>
            </a:r>
          </a:p>
          <a:p>
            <a:r>
              <a:rPr lang="en-US" dirty="0" smtClean="0"/>
              <a:t>Less experienced and younger staff more likely to be upset by conduct, more experienced staff manage patient behavior more on their own.</a:t>
            </a:r>
          </a:p>
          <a:p>
            <a:r>
              <a:rPr lang="en-US" dirty="0" smtClean="0"/>
              <a:t>Interventions:</a:t>
            </a:r>
          </a:p>
          <a:p>
            <a:pPr lvl="1"/>
            <a:r>
              <a:rPr lang="en-US" dirty="0"/>
              <a:t>pharmacological (e.g., antidepressants, hormones) and non-pharmacological interventions (e.g., isolation, physical restraint, or </a:t>
            </a:r>
            <a:r>
              <a:rPr lang="en-US" dirty="0" err="1"/>
              <a:t>behavioural</a:t>
            </a:r>
            <a:r>
              <a:rPr lang="en-US" dirty="0"/>
              <a:t> modification)</a:t>
            </a:r>
          </a:p>
        </p:txBody>
      </p:sp>
    </p:spTree>
    <p:extLst>
      <p:ext uri="{BB962C8B-B14F-4D97-AF65-F5344CB8AC3E}">
        <p14:creationId xmlns:p14="http://schemas.microsoft.com/office/powerpoint/2010/main" val="2867268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lstStyle/>
          <a:p>
            <a:r>
              <a:rPr lang="en-US" dirty="0" smtClean="0"/>
              <a:t>Worker-worker and supervisor-worker harassment policies need to be extended to resident-staff policies</a:t>
            </a:r>
          </a:p>
          <a:p>
            <a:pPr lvl="1"/>
            <a:r>
              <a:rPr lang="en-US" dirty="0" smtClean="0"/>
              <a:t>Many providers do not have formal guidelines or policies</a:t>
            </a:r>
          </a:p>
          <a:p>
            <a:r>
              <a:rPr lang="en-US" dirty="0" smtClean="0"/>
              <a:t>Training for managing and reporting</a:t>
            </a:r>
          </a:p>
          <a:p>
            <a:r>
              <a:rPr lang="en-US" dirty="0" smtClean="0"/>
              <a:t>Acknowledgement, support, and addressing issues reduces stress, and burnout and aids in retention</a:t>
            </a:r>
          </a:p>
          <a:p>
            <a:r>
              <a:rPr lang="en-US" dirty="0" smtClean="0"/>
              <a:t>Recognize sexual needs of residents</a:t>
            </a:r>
          </a:p>
          <a:p>
            <a:pPr lvl="1"/>
            <a:r>
              <a:rPr lang="en-US" dirty="0" smtClean="0"/>
              <a:t>Train staff to understand needs</a:t>
            </a:r>
          </a:p>
          <a:p>
            <a:pPr lvl="1"/>
            <a:r>
              <a:rPr lang="en-US" dirty="0" smtClean="0"/>
              <a:t>Design facilities in ways that provide private and safe space for residents</a:t>
            </a:r>
            <a:endParaRPr lang="en-US" dirty="0"/>
          </a:p>
        </p:txBody>
      </p:sp>
    </p:spTree>
    <p:extLst>
      <p:ext uri="{BB962C8B-B14F-4D97-AF65-F5344CB8AC3E}">
        <p14:creationId xmlns:p14="http://schemas.microsoft.com/office/powerpoint/2010/main" val="15529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Harassment is not part of the job</a:t>
            </a:r>
          </a:p>
          <a:p>
            <a:endParaRPr lang="en-US" dirty="0" smtClean="0"/>
          </a:p>
          <a:p>
            <a:r>
              <a:rPr lang="en-US" dirty="0" smtClean="0"/>
              <a:t>Care givers utilization of their own tools to prevent harassment depends on support they have:</a:t>
            </a:r>
          </a:p>
          <a:p>
            <a:pPr lvl="1"/>
            <a:r>
              <a:rPr lang="en-US" dirty="0"/>
              <a:t>Care workers who perceive low staffing adequacy experience more resident </a:t>
            </a:r>
            <a:r>
              <a:rPr lang="en-US" dirty="0" smtClean="0"/>
              <a:t>aggression.</a:t>
            </a:r>
          </a:p>
          <a:p>
            <a:pPr lvl="1"/>
            <a:r>
              <a:rPr lang="en-US" dirty="0" smtClean="0"/>
              <a:t>Emotionally </a:t>
            </a:r>
            <a:r>
              <a:rPr lang="en-US" dirty="0"/>
              <a:t>exhausted care workers are more likely to experience any form of hostile behavior from residents.</a:t>
            </a:r>
          </a:p>
          <a:p>
            <a:endParaRPr lang="en-US" dirty="0"/>
          </a:p>
          <a:p>
            <a:r>
              <a:rPr lang="en-US" dirty="0" smtClean="0"/>
              <a:t>Harassment causes burnout, staff instability, reduced quality of care, worse patient experience, worse outcomes, etc. etc.</a:t>
            </a:r>
          </a:p>
        </p:txBody>
      </p:sp>
    </p:spTree>
    <p:extLst>
      <p:ext uri="{BB962C8B-B14F-4D97-AF65-F5344CB8AC3E}">
        <p14:creationId xmlns:p14="http://schemas.microsoft.com/office/powerpoint/2010/main" val="4163325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Burgess, Elisabeth O., Christina </a:t>
            </a:r>
            <a:r>
              <a:rPr lang="en-US" dirty="0" err="1"/>
              <a:t>Barmon</a:t>
            </a:r>
            <a:r>
              <a:rPr lang="en-US" dirty="0"/>
              <a:t>, James R. Moorhead Jr, Molly M. Perkins, and Alexis A. Bender. "“That is so common everyday... everywhere you go”: Sexual harassment of workers in assisted living." </a:t>
            </a:r>
            <a:r>
              <a:rPr lang="en-US" i="1" dirty="0"/>
              <a:t>Journal of Applied Gerontology</a:t>
            </a:r>
            <a:r>
              <a:rPr lang="en-US" dirty="0"/>
              <a:t> 37, no. 4 (2018): 397-418</a:t>
            </a:r>
            <a:r>
              <a:rPr lang="en-US" dirty="0" smtClean="0"/>
              <a:t>.</a:t>
            </a:r>
          </a:p>
          <a:p>
            <a:r>
              <a:rPr lang="en-US" dirty="0" err="1"/>
              <a:t>Grigorovich</a:t>
            </a:r>
            <a:r>
              <a:rPr lang="en-US" dirty="0"/>
              <a:t>, Alisa, and Pia </a:t>
            </a:r>
            <a:r>
              <a:rPr lang="en-US" dirty="0" err="1"/>
              <a:t>Kontos</a:t>
            </a:r>
            <a:r>
              <a:rPr lang="en-US" dirty="0"/>
              <a:t>. "Problematizing sexual harassment in residential long-term care: The need for a more ethical prevention strategy." </a:t>
            </a:r>
            <a:r>
              <a:rPr lang="en-US" i="1" dirty="0"/>
              <a:t>Canadian Journal on Aging/La Revue </a:t>
            </a:r>
            <a:r>
              <a:rPr lang="en-US" i="1" dirty="0" err="1"/>
              <a:t>canadienne</a:t>
            </a:r>
            <a:r>
              <a:rPr lang="en-US" i="1" dirty="0"/>
              <a:t> du </a:t>
            </a:r>
            <a:r>
              <a:rPr lang="en-US" i="1" dirty="0" err="1"/>
              <a:t>vieillissement</a:t>
            </a:r>
            <a:r>
              <a:rPr lang="en-US" dirty="0"/>
              <a:t> 39, no. 1 (2020): 117-127</a:t>
            </a:r>
            <a:r>
              <a:rPr lang="en-US" dirty="0" smtClean="0"/>
              <a:t>.</a:t>
            </a:r>
          </a:p>
          <a:p>
            <a:r>
              <a:rPr lang="en-US" dirty="0"/>
              <a:t>Nielsen, Maj Britt D., Susie </a:t>
            </a:r>
            <a:r>
              <a:rPr lang="en-US" dirty="0" err="1"/>
              <a:t>Kjær</a:t>
            </a:r>
            <a:r>
              <a:rPr lang="en-US" dirty="0"/>
              <a:t>, Per T. Aldrich, Ida EH Madsen, Maria K. </a:t>
            </a:r>
            <a:r>
              <a:rPr lang="en-US" dirty="0" err="1"/>
              <a:t>Friborg</a:t>
            </a:r>
            <a:r>
              <a:rPr lang="en-US" dirty="0"/>
              <a:t>, Reiner </a:t>
            </a:r>
            <a:r>
              <a:rPr lang="en-US" dirty="0" err="1"/>
              <a:t>Rugulies</a:t>
            </a:r>
            <a:r>
              <a:rPr lang="en-US" dirty="0"/>
              <a:t>, and Anna P. </a:t>
            </a:r>
            <a:r>
              <a:rPr lang="en-US" dirty="0" err="1"/>
              <a:t>Folker</a:t>
            </a:r>
            <a:r>
              <a:rPr lang="en-US" dirty="0"/>
              <a:t>. "Sexual harassment in care work–Dilemmas and consequences: A qualitative investigation." </a:t>
            </a:r>
            <a:r>
              <a:rPr lang="en-US" i="1" dirty="0"/>
              <a:t>International journal of nursing studies</a:t>
            </a:r>
            <a:r>
              <a:rPr lang="en-US" dirty="0"/>
              <a:t> 70 (2017): 122-130</a:t>
            </a:r>
            <a:r>
              <a:rPr lang="en-US" dirty="0" smtClean="0"/>
              <a:t>.</a:t>
            </a:r>
          </a:p>
          <a:p>
            <a:r>
              <a:rPr lang="en-US" dirty="0" err="1"/>
              <a:t>Stutte</a:t>
            </a:r>
            <a:r>
              <a:rPr lang="en-US" dirty="0"/>
              <a:t>, Karin, Sabine Hahn, Katharina </a:t>
            </a:r>
            <a:r>
              <a:rPr lang="en-US" dirty="0" err="1"/>
              <a:t>Fierz</a:t>
            </a:r>
            <a:r>
              <a:rPr lang="en-US" dirty="0"/>
              <a:t>, and </a:t>
            </a:r>
            <a:r>
              <a:rPr lang="en-US" dirty="0" err="1"/>
              <a:t>Franziska</a:t>
            </a:r>
            <a:r>
              <a:rPr lang="en-US" dirty="0"/>
              <a:t> </a:t>
            </a:r>
            <a:r>
              <a:rPr lang="en-US" dirty="0" err="1"/>
              <a:t>Zúñiga</a:t>
            </a:r>
            <a:r>
              <a:rPr lang="en-US" dirty="0"/>
              <a:t>. "Factors associated with aggressive behavior between residents and staff in nursing homes." </a:t>
            </a:r>
            <a:r>
              <a:rPr lang="en-US" i="1" dirty="0"/>
              <a:t>Geriatric Nursing</a:t>
            </a:r>
            <a:r>
              <a:rPr lang="en-US" dirty="0"/>
              <a:t> 38, no. 5 (2017): 398-405</a:t>
            </a:r>
            <a:r>
              <a:rPr lang="en-US" dirty="0" smtClean="0"/>
              <a:t>.</a:t>
            </a:r>
          </a:p>
          <a:p>
            <a:r>
              <a:rPr lang="en-US" dirty="0"/>
              <a:t>Funk, Laura, Dale Spencer, and Rachel Herron. "Making sense of violence and victimization in health care work: The emotional </a:t>
            </a:r>
            <a:r>
              <a:rPr lang="en-US" dirty="0" err="1"/>
              <a:t>labour</a:t>
            </a:r>
            <a:r>
              <a:rPr lang="en-US" dirty="0"/>
              <a:t> of ‘not taking it personally’." </a:t>
            </a:r>
            <a:r>
              <a:rPr lang="en-US" i="1" dirty="0"/>
              <a:t>International review of victimology</a:t>
            </a:r>
            <a:r>
              <a:rPr lang="en-US" dirty="0"/>
              <a:t> 27, no. 1 (2021): 94-110.</a:t>
            </a:r>
            <a:endParaRPr lang="en-US" dirty="0"/>
          </a:p>
        </p:txBody>
      </p:sp>
    </p:spTree>
    <p:extLst>
      <p:ext uri="{BB962C8B-B14F-4D97-AF65-F5344CB8AC3E}">
        <p14:creationId xmlns:p14="http://schemas.microsoft.com/office/powerpoint/2010/main" val="59373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dip into </a:t>
            </a:r>
            <a:r>
              <a:rPr lang="en-US" dirty="0" err="1" smtClean="0"/>
              <a:t>gbd</a:t>
            </a:r>
            <a:r>
              <a:rPr lang="en-US" dirty="0" smtClean="0"/>
              <a:t>/epidemiology</a:t>
            </a:r>
            <a:endParaRPr lang="en-US" dirty="0"/>
          </a:p>
        </p:txBody>
      </p:sp>
      <p:sp>
        <p:nvSpPr>
          <p:cNvPr id="3" name="Content Placeholder 2"/>
          <p:cNvSpPr>
            <a:spLocks noGrp="1"/>
          </p:cNvSpPr>
          <p:nvPr>
            <p:ph idx="1"/>
          </p:nvPr>
        </p:nvSpPr>
        <p:spPr/>
        <p:txBody>
          <a:bodyPr/>
          <a:lstStyle/>
          <a:p>
            <a:r>
              <a:rPr lang="en-US" dirty="0"/>
              <a:t>https://vizhub.healthdata.org/gbd-compare/</a:t>
            </a:r>
          </a:p>
        </p:txBody>
      </p:sp>
    </p:spTree>
    <p:extLst>
      <p:ext uri="{BB962C8B-B14F-4D97-AF65-F5344CB8AC3E}">
        <p14:creationId xmlns:p14="http://schemas.microsoft.com/office/powerpoint/2010/main" val="192214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care is complicated</a:t>
            </a:r>
            <a:endParaRPr lang="en-US" dirty="0"/>
          </a:p>
        </p:txBody>
      </p:sp>
      <p:sp>
        <p:nvSpPr>
          <p:cNvPr id="3" name="Content Placeholder 2"/>
          <p:cNvSpPr>
            <a:spLocks noGrp="1"/>
          </p:cNvSpPr>
          <p:nvPr>
            <p:ph idx="1"/>
          </p:nvPr>
        </p:nvSpPr>
        <p:spPr/>
        <p:txBody>
          <a:bodyPr/>
          <a:lstStyle/>
          <a:p>
            <a:r>
              <a:rPr lang="en-US" dirty="0" err="1" smtClean="0"/>
              <a:t>Improv</a:t>
            </a:r>
            <a:endParaRPr lang="en-US" dirty="0" smtClean="0"/>
          </a:p>
          <a:p>
            <a:pPr lvl="1"/>
            <a:r>
              <a:rPr lang="en-US" dirty="0" smtClean="0">
                <a:hlinkClick r:id="rId2"/>
              </a:rPr>
              <a:t>https</a:t>
            </a:r>
            <a:r>
              <a:rPr lang="en-US" dirty="0">
                <a:hlinkClick r:id="rId2"/>
              </a:rPr>
              <a:t>://</a:t>
            </a:r>
            <a:r>
              <a:rPr lang="en-US" dirty="0" smtClean="0">
                <a:hlinkClick r:id="rId2"/>
              </a:rPr>
              <a:t>www.youtube.com/watch?v=JAkrWQQmtXk&amp;ab_channel=KING5Seattle</a:t>
            </a:r>
            <a:endParaRPr lang="en-US" dirty="0" smtClean="0"/>
          </a:p>
          <a:p>
            <a:endParaRPr lang="en-US" dirty="0"/>
          </a:p>
          <a:p>
            <a:r>
              <a:rPr lang="en-US" dirty="0" smtClean="0"/>
              <a:t>Doll Therapy</a:t>
            </a:r>
          </a:p>
          <a:p>
            <a:pPr lvl="1"/>
            <a:r>
              <a:rPr lang="en-US" dirty="0"/>
              <a:t>https://www.youtube.com/watch?v=DdrikfkyHNI&amp;ab_channel=DementiaCareblazers</a:t>
            </a:r>
          </a:p>
        </p:txBody>
      </p:sp>
    </p:spTree>
    <p:extLst>
      <p:ext uri="{BB962C8B-B14F-4D97-AF65-F5344CB8AC3E}">
        <p14:creationId xmlns:p14="http://schemas.microsoft.com/office/powerpoint/2010/main" val="235292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caregivers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25% of individuals with dementia live alone</a:t>
            </a:r>
          </a:p>
          <a:p>
            <a:r>
              <a:rPr lang="en-US" dirty="0"/>
              <a:t>Caregivers can be spouses, partners, adult children, parents, other relatives (siblings, aunts, nieces/nephews, in-laws, and grandchildren), friends, or neighbors</a:t>
            </a:r>
            <a:r>
              <a:rPr lang="en-US" dirty="0" smtClean="0"/>
              <a:t>.</a:t>
            </a:r>
          </a:p>
          <a:p>
            <a:pPr lvl="1"/>
            <a:r>
              <a:rPr lang="en-US" dirty="0" smtClean="0"/>
              <a:t>In </a:t>
            </a:r>
            <a:r>
              <a:rPr lang="en-US" dirty="0"/>
              <a:t>2015, over 15 million family caregivers provided over 18.1 billion dollars of unpaid care</a:t>
            </a:r>
            <a:r>
              <a:rPr lang="en-US" dirty="0" smtClean="0"/>
              <a:t>.</a:t>
            </a:r>
          </a:p>
          <a:p>
            <a:r>
              <a:rPr lang="en-US" dirty="0"/>
              <a:t>Practitioners can support these families by providing a safe, open, and nonjudgmental environment that facilitates discussion about what the individual living with dementia values for their care (e.g., not being a burden, being safe) and who they want to help them once they need </a:t>
            </a:r>
            <a:r>
              <a:rPr lang="en-US" dirty="0" smtClean="0"/>
              <a:t>assistance.</a:t>
            </a:r>
          </a:p>
          <a:p>
            <a:pPr lvl="1"/>
            <a:r>
              <a:rPr lang="en-US" dirty="0" smtClean="0"/>
              <a:t>Planning for incapacity</a:t>
            </a:r>
            <a:endParaRPr lang="en-US" dirty="0"/>
          </a:p>
        </p:txBody>
      </p:sp>
    </p:spTree>
    <p:extLst>
      <p:ext uri="{BB962C8B-B14F-4D97-AF65-F5344CB8AC3E}">
        <p14:creationId xmlns:p14="http://schemas.microsoft.com/office/powerpoint/2010/main" val="402952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for dementia caregivers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Support Groups</a:t>
            </a:r>
          </a:p>
          <a:p>
            <a:r>
              <a:rPr lang="en-US" dirty="0" smtClean="0"/>
              <a:t>Counseling</a:t>
            </a:r>
          </a:p>
          <a:p>
            <a:r>
              <a:rPr lang="en-US" dirty="0" smtClean="0"/>
              <a:t>Respite</a:t>
            </a:r>
          </a:p>
          <a:p>
            <a:r>
              <a:rPr lang="en-US" dirty="0" smtClean="0"/>
              <a:t>Care Coordination programs</a:t>
            </a:r>
          </a:p>
          <a:p>
            <a:pPr lvl="1"/>
            <a:r>
              <a:rPr lang="en-US" dirty="0" smtClean="0"/>
              <a:t>Case management support</a:t>
            </a:r>
          </a:p>
          <a:p>
            <a:r>
              <a:rPr lang="en-US" dirty="0" smtClean="0"/>
              <a:t>Multicomponent Interventions</a:t>
            </a:r>
          </a:p>
          <a:p>
            <a:pPr lvl="1"/>
            <a:r>
              <a:rPr lang="en-US" dirty="0" smtClean="0"/>
              <a:t>Skills </a:t>
            </a:r>
            <a:r>
              <a:rPr lang="en-US" dirty="0"/>
              <a:t>training, education of the caregivers, activity planning, environmental redesign, caregiver support, caregiver self-care, or exercise for the caregiver can significantly reduce BPSDs</a:t>
            </a:r>
            <a:r>
              <a:rPr lang="en-US" dirty="0" smtClean="0"/>
              <a:t>.</a:t>
            </a:r>
          </a:p>
          <a:p>
            <a:r>
              <a:rPr lang="en-US" dirty="0" smtClean="0"/>
              <a:t>Alternative Therapy</a:t>
            </a:r>
          </a:p>
          <a:p>
            <a:pPr lvl="1"/>
            <a:r>
              <a:rPr lang="en-US" dirty="0" smtClean="0"/>
              <a:t>Yoga</a:t>
            </a:r>
            <a:r>
              <a:rPr lang="en-US" dirty="0"/>
              <a:t>, meditation, life review, physical exercise, aromatherapy, bright light, music, and art</a:t>
            </a:r>
          </a:p>
        </p:txBody>
      </p:sp>
    </p:spTree>
    <p:extLst>
      <p:ext uri="{BB962C8B-B14F-4D97-AF65-F5344CB8AC3E}">
        <p14:creationId xmlns:p14="http://schemas.microsoft.com/office/powerpoint/2010/main" val="360040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and nursing homes and long-term care</a:t>
            </a:r>
            <a:endParaRPr lang="en-US" dirty="0"/>
          </a:p>
        </p:txBody>
      </p:sp>
      <p:sp>
        <p:nvSpPr>
          <p:cNvPr id="4" name="AutoShape 2" descr="Exhibit 1"/>
          <p:cNvSpPr>
            <a:spLocks noGrp="1" noChangeAspect="1" noChangeArrowheads="1"/>
          </p:cNvSpPr>
          <p:nvPr>
            <p:ph idx="1"/>
          </p:nvPr>
        </p:nvSpPr>
        <p:spPr bwMode="auto">
          <a:xfrm>
            <a:off x="838200" y="1825625"/>
            <a:ext cx="5562600" cy="43513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lnSpcReduction="10000"/>
          </a:bodyPr>
          <a:lstStyle/>
          <a:p>
            <a:r>
              <a:rPr lang="en-US" dirty="0" smtClean="0"/>
              <a:t>Specialization only occurring at facilities with over 80% of residents diagnosed with dementia</a:t>
            </a:r>
          </a:p>
          <a:p>
            <a:r>
              <a:rPr lang="en-US" dirty="0"/>
              <a:t>Quality, as measured by the risk-adjusted overall five-star ratings published by CMS in Nursing Home Care </a:t>
            </a:r>
            <a:r>
              <a:rPr lang="en-US" dirty="0" smtClean="0"/>
              <a:t>declined </a:t>
            </a:r>
            <a:r>
              <a:rPr lang="en-US" dirty="0"/>
              <a:t>as the percentage of residents with </a:t>
            </a:r>
            <a:r>
              <a:rPr lang="en-US" dirty="0" smtClean="0"/>
              <a:t>dementia increased</a:t>
            </a:r>
          </a:p>
          <a:p>
            <a:r>
              <a:rPr lang="en-US" dirty="0" smtClean="0"/>
              <a:t>Generally quality and turnover are inversely correlated</a:t>
            </a:r>
          </a:p>
          <a:p>
            <a:pPr lvl="1"/>
            <a:r>
              <a:rPr lang="en-US" dirty="0" smtClean="0"/>
              <a:t>But not as clear relationship with dementia population</a:t>
            </a:r>
            <a:endParaRPr lang="en-US" dirty="0"/>
          </a:p>
        </p:txBody>
      </p:sp>
      <p:pic>
        <p:nvPicPr>
          <p:cNvPr id="9" name="Picture 8"/>
          <p:cNvPicPr>
            <a:picLocks noChangeAspect="1"/>
          </p:cNvPicPr>
          <p:nvPr/>
        </p:nvPicPr>
        <p:blipFill>
          <a:blip r:embed="rId2"/>
          <a:stretch>
            <a:fillRect/>
          </a:stretch>
        </p:blipFill>
        <p:spPr>
          <a:xfrm>
            <a:off x="6330061" y="3087341"/>
            <a:ext cx="5525271" cy="3496163"/>
          </a:xfrm>
          <a:prstGeom prst="rect">
            <a:avLst/>
          </a:prstGeom>
        </p:spPr>
      </p:pic>
    </p:spTree>
    <p:extLst>
      <p:ext uri="{BB962C8B-B14F-4D97-AF65-F5344CB8AC3E}">
        <p14:creationId xmlns:p14="http://schemas.microsoft.com/office/powerpoint/2010/main" val="205624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of people with dementia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Emotional/psychological abuse most common</a:t>
            </a:r>
          </a:p>
          <a:p>
            <a:pPr lvl="1"/>
            <a:r>
              <a:rPr lang="en-US" dirty="0" smtClean="0"/>
              <a:t>Affecting 28% to 62%</a:t>
            </a:r>
          </a:p>
          <a:p>
            <a:r>
              <a:rPr lang="en-US" dirty="0" smtClean="0"/>
              <a:t>Physical abuse</a:t>
            </a:r>
          </a:p>
          <a:p>
            <a:pPr lvl="1"/>
            <a:r>
              <a:rPr lang="en-US" dirty="0" smtClean="0"/>
              <a:t>Affecting 3.5% to 23%</a:t>
            </a:r>
          </a:p>
          <a:p>
            <a:r>
              <a:rPr lang="en-US" dirty="0" smtClean="0"/>
              <a:t>Financial abuse/exploitation</a:t>
            </a:r>
          </a:p>
          <a:p>
            <a:pPr lvl="1"/>
            <a:r>
              <a:rPr lang="en-US" dirty="0" smtClean="0"/>
              <a:t>Affects ~ 15%</a:t>
            </a:r>
          </a:p>
          <a:p>
            <a:r>
              <a:rPr lang="en-US" dirty="0" smtClean="0"/>
              <a:t>Sexual abuse</a:t>
            </a:r>
          </a:p>
          <a:p>
            <a:r>
              <a:rPr lang="en-US" dirty="0" smtClean="0"/>
              <a:t>Neglect</a:t>
            </a:r>
          </a:p>
          <a:p>
            <a:pPr lvl="1"/>
            <a:r>
              <a:rPr lang="en-US" dirty="0" smtClean="0"/>
              <a:t>Self-neglect</a:t>
            </a:r>
          </a:p>
          <a:p>
            <a:r>
              <a:rPr lang="en-US" dirty="0" smtClean="0"/>
              <a:t>Multiple forms simultaneously (31%)</a:t>
            </a:r>
          </a:p>
          <a:p>
            <a:r>
              <a:rPr lang="en-US" dirty="0" smtClean="0"/>
              <a:t>Resident to resident</a:t>
            </a:r>
            <a:endParaRPr lang="en-US" dirty="0"/>
          </a:p>
        </p:txBody>
      </p:sp>
    </p:spTree>
    <p:extLst>
      <p:ext uri="{BB962C8B-B14F-4D97-AF65-F5344CB8AC3E}">
        <p14:creationId xmlns:p14="http://schemas.microsoft.com/office/powerpoint/2010/main" val="242251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of people with dementia</a:t>
            </a:r>
            <a:endParaRPr lang="en-US" dirty="0"/>
          </a:p>
        </p:txBody>
      </p:sp>
      <p:sp>
        <p:nvSpPr>
          <p:cNvPr id="3" name="Content Placeholder 2"/>
          <p:cNvSpPr>
            <a:spLocks noGrp="1"/>
          </p:cNvSpPr>
          <p:nvPr>
            <p:ph idx="1"/>
          </p:nvPr>
        </p:nvSpPr>
        <p:spPr/>
        <p:txBody>
          <a:bodyPr>
            <a:normAutofit/>
          </a:bodyPr>
          <a:lstStyle/>
          <a:p>
            <a:r>
              <a:rPr lang="en-US" dirty="0"/>
              <a:t>Behavioral and psychological symptoms of dementia (BPSDs)</a:t>
            </a:r>
          </a:p>
          <a:p>
            <a:r>
              <a:rPr lang="en-US" dirty="0" smtClean="0"/>
              <a:t> include</a:t>
            </a:r>
          </a:p>
          <a:p>
            <a:pPr lvl="1"/>
            <a:r>
              <a:rPr lang="en-US" dirty="0" smtClean="0"/>
              <a:t>Depression</a:t>
            </a:r>
          </a:p>
          <a:p>
            <a:pPr lvl="1"/>
            <a:r>
              <a:rPr lang="en-US" dirty="0" smtClean="0"/>
              <a:t>Anxiety</a:t>
            </a:r>
          </a:p>
          <a:p>
            <a:pPr lvl="1"/>
            <a:r>
              <a:rPr lang="en-US" dirty="0" smtClean="0"/>
              <a:t>Isolation</a:t>
            </a:r>
          </a:p>
          <a:p>
            <a:pPr lvl="1"/>
            <a:r>
              <a:rPr lang="en-US" dirty="0" smtClean="0"/>
              <a:t>Self-neglect</a:t>
            </a:r>
          </a:p>
          <a:p>
            <a:pPr lvl="1"/>
            <a:endParaRPr lang="en-US" dirty="0"/>
          </a:p>
          <a:p>
            <a:pPr lvl="1"/>
            <a:r>
              <a:rPr lang="en-US" dirty="0" smtClean="0"/>
              <a:t>Which lead to further reluctance to report abuse and to seek care</a:t>
            </a:r>
            <a:endParaRPr lang="en-US" dirty="0"/>
          </a:p>
        </p:txBody>
      </p:sp>
    </p:spTree>
    <p:extLst>
      <p:ext uri="{BB962C8B-B14F-4D97-AF65-F5344CB8AC3E}">
        <p14:creationId xmlns:p14="http://schemas.microsoft.com/office/powerpoint/2010/main" val="1034732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3.xml><?xml version="1.0" encoding="utf-8"?>
<ds:datastoreItem xmlns:ds="http://schemas.openxmlformats.org/officeDocument/2006/customXml" ds:itemID="{6349F78B-8422-404D-AA1B-B42F1F4E7D42}">
  <ds:schemaRef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ce5fba22-8df0-4e59-b0bb-9a52d73959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27980</TotalTime>
  <Words>3213</Words>
  <Application>Microsoft Office PowerPoint</Application>
  <PresentationFormat>Widescreen</PresentationFormat>
  <Paragraphs>190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HCMI 4448: Clinical and Social Issues in Health Care</vt:lpstr>
      <vt:lpstr>Discussion part 1: Personal experience</vt:lpstr>
      <vt:lpstr>Quick dip into gbd/epidemiology</vt:lpstr>
      <vt:lpstr>Dementia care is complicated</vt:lpstr>
      <vt:lpstr>Dementia caregivers</vt:lpstr>
      <vt:lpstr>Caring for dementia caregivers</vt:lpstr>
      <vt:lpstr>Dementia and nursing homes and long-term care</vt:lpstr>
      <vt:lpstr>Abuse of people with dementia</vt:lpstr>
      <vt:lpstr>Abuse of people with dementia</vt:lpstr>
      <vt:lpstr>Abuse of people with dementia</vt:lpstr>
      <vt:lpstr>National Legislative picture</vt:lpstr>
      <vt:lpstr>Abuse of dementia caregivers</vt:lpstr>
      <vt:lpstr>Sources</vt:lpstr>
      <vt:lpstr>Sexual harassment of care workers</vt:lpstr>
      <vt:lpstr>Sexual harassment of care workers</vt:lpstr>
      <vt:lpstr>Sexual harassment of care workers</vt:lpstr>
      <vt:lpstr>Physical harassment of care workers</vt:lpstr>
      <vt:lpstr>Physical harassment of care workers</vt:lpstr>
      <vt:lpstr>Medicalizing harassment</vt:lpstr>
      <vt:lpstr>Sexual harassment of care workers</vt:lpstr>
      <vt:lpstr>Sexual harassment of care workers</vt:lpstr>
      <vt:lpstr>Responses to sexual harassment</vt:lpstr>
      <vt:lpstr>Best practices</vt:lpstr>
      <vt:lpstr>Best practices</vt:lpstr>
      <vt:lpstr>Source</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93</cp:revision>
  <dcterms:created xsi:type="dcterms:W3CDTF">2018-08-26T19:46:47Z</dcterms:created>
  <dcterms:modified xsi:type="dcterms:W3CDTF">2024-02-07T22:48:58Z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