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39" r:id="rId6"/>
    <p:sldId id="332" r:id="rId7"/>
    <p:sldId id="358" r:id="rId8"/>
    <p:sldId id="338" r:id="rId9"/>
    <p:sldId id="333" r:id="rId10"/>
    <p:sldId id="335" r:id="rId11"/>
    <p:sldId id="337" r:id="rId12"/>
    <p:sldId id="336" r:id="rId13"/>
    <p:sldId id="334" r:id="rId14"/>
    <p:sldId id="340" r:id="rId15"/>
    <p:sldId id="341" r:id="rId16"/>
    <p:sldId id="342" r:id="rId17"/>
    <p:sldId id="343" r:id="rId18"/>
    <p:sldId id="345" r:id="rId19"/>
    <p:sldId id="346" r:id="rId20"/>
    <p:sldId id="348" r:id="rId21"/>
    <p:sldId id="357" r:id="rId22"/>
    <p:sldId id="353" r:id="rId23"/>
    <p:sldId id="351" r:id="rId24"/>
    <p:sldId id="349" r:id="rId25"/>
    <p:sldId id="350" r:id="rId26"/>
    <p:sldId id="354" r:id="rId27"/>
    <p:sldId id="355" r:id="rId28"/>
    <p:sldId id="356" r:id="rId29"/>
    <p:sldId id="347" r:id="rId30"/>
    <p:sldId id="3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261" autoAdjust="0"/>
  </p:normalViewPr>
  <p:slideViewPr>
    <p:cSldViewPr snapToGrid="0">
      <p:cViewPr varScale="1">
        <p:scale>
          <a:sx n="101" d="100"/>
          <a:sy n="101" d="100"/>
        </p:scale>
        <p:origin x="120" y="318"/>
      </p:cViewPr>
      <p:guideLst/>
    </p:cSldViewPr>
  </p:slideViewPr>
  <p:outlineViewPr>
    <p:cViewPr>
      <p:scale>
        <a:sx n="33" d="100"/>
        <a:sy n="33" d="100"/>
      </p:scale>
      <p:origin x="0" y="-44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7DB25-68F1-4DC4-BC5D-182921833936}"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8D2-1AEF-4947-B0D7-2D37BC7C21BB}" type="slidenum">
              <a:rPr lang="en-US" smtClean="0"/>
              <a:t>‹#›</a:t>
            </a:fld>
            <a:endParaRPr lang="en-US"/>
          </a:p>
        </p:txBody>
      </p:sp>
    </p:spTree>
    <p:extLst>
      <p:ext uri="{BB962C8B-B14F-4D97-AF65-F5344CB8AC3E}">
        <p14:creationId xmlns:p14="http://schemas.microsoft.com/office/powerpoint/2010/main" val="365608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ydgkCCXbTA&amp;ab_channel=PhysicsGirl" TargetMode="External"/><Relationship Id="rId2" Type="http://schemas.openxmlformats.org/officeDocument/2006/relationships/hyperlink" Target="https://www.youtube.com/watch?v=PuZ34IeY_L0&amp;ab_channel=BreakingBad%26BetterCallSau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a:t>
            </a:r>
            <a:r>
              <a:rPr lang="en-US" dirty="0" smtClean="0"/>
              <a:t>4448: Clinical and Social Issues in Health Care</a:t>
            </a:r>
            <a:endParaRPr lang="en-US" dirty="0"/>
          </a:p>
        </p:txBody>
      </p:sp>
      <p:sp>
        <p:nvSpPr>
          <p:cNvPr id="3" name="Subtitle 2"/>
          <p:cNvSpPr>
            <a:spLocks noGrp="1"/>
          </p:cNvSpPr>
          <p:nvPr>
            <p:ph type="subTitle" idx="1"/>
          </p:nvPr>
        </p:nvSpPr>
        <p:spPr/>
        <p:txBody>
          <a:bodyPr/>
          <a:lstStyle/>
          <a:p>
            <a:r>
              <a:rPr lang="en-US" dirty="0" err="1" smtClean="0"/>
              <a:t>Busn</a:t>
            </a:r>
            <a:r>
              <a:rPr lang="en-US" dirty="0" smtClean="0"/>
              <a:t> 203: Wed 6:00 PM – 8:50 PM</a:t>
            </a:r>
            <a:endParaRPr lang="en-US" dirty="0"/>
          </a:p>
          <a:p>
            <a:r>
              <a:rPr lang="en-US" dirty="0"/>
              <a:t>Shane Murphy – </a:t>
            </a:r>
            <a:r>
              <a:rPr lang="en-US" dirty="0">
                <a:hlinkClick r:id="rId2"/>
              </a:rPr>
              <a:t>shane@uconn.edu</a:t>
            </a:r>
            <a:endParaRPr lang="en-US" dirty="0"/>
          </a:p>
          <a:p>
            <a:r>
              <a:rPr lang="en-US" dirty="0"/>
              <a:t>Office Hours: </a:t>
            </a:r>
            <a:r>
              <a:rPr lang="en-US" dirty="0" smtClean="0"/>
              <a:t>Wed 4:00 PM – 6:00 PM</a:t>
            </a:r>
            <a:endParaRPr lang="en-US" dirty="0"/>
          </a:p>
          <a:p>
            <a:endParaRPr lang="en-US" dirty="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Somatopsychic</a:t>
            </a:r>
            <a:r>
              <a:rPr lang="en-US" dirty="0" smtClean="0"/>
              <a:t> disorders</a:t>
            </a:r>
            <a:endParaRPr lang="en-US" dirty="0"/>
          </a:p>
        </p:txBody>
      </p:sp>
      <p:sp>
        <p:nvSpPr>
          <p:cNvPr id="3" name="Content Placeholder 2"/>
          <p:cNvSpPr>
            <a:spLocks noGrp="1"/>
          </p:cNvSpPr>
          <p:nvPr>
            <p:ph idx="1"/>
          </p:nvPr>
        </p:nvSpPr>
        <p:spPr/>
        <p:txBody>
          <a:bodyPr/>
          <a:lstStyle/>
          <a:p>
            <a:r>
              <a:rPr lang="en-US" dirty="0" err="1"/>
              <a:t>Somatopsychic</a:t>
            </a:r>
            <a:r>
              <a:rPr lang="en-US" dirty="0"/>
              <a:t> disorders are mental disorders caused or exacerbated by somatic disorders. </a:t>
            </a:r>
            <a:endParaRPr lang="en-US" dirty="0" smtClean="0"/>
          </a:p>
          <a:p>
            <a:r>
              <a:rPr lang="en-US" dirty="0" smtClean="0"/>
              <a:t>Examples:</a:t>
            </a:r>
          </a:p>
          <a:p>
            <a:pPr lvl="1"/>
            <a:r>
              <a:rPr lang="en-US" dirty="0"/>
              <a:t>Endocrine </a:t>
            </a:r>
            <a:r>
              <a:rPr lang="en-US" dirty="0" smtClean="0"/>
              <a:t>disorders</a:t>
            </a:r>
          </a:p>
          <a:p>
            <a:pPr lvl="1"/>
            <a:r>
              <a:rPr lang="en-US" dirty="0" smtClean="0"/>
              <a:t>Tumors</a:t>
            </a:r>
          </a:p>
          <a:p>
            <a:pPr lvl="1"/>
            <a:r>
              <a:rPr lang="en-US" dirty="0" smtClean="0"/>
              <a:t>Autoimmune disorders</a:t>
            </a:r>
          </a:p>
          <a:p>
            <a:pPr lvl="1"/>
            <a:r>
              <a:rPr lang="en-US" dirty="0" smtClean="0"/>
              <a:t>Infections</a:t>
            </a:r>
          </a:p>
          <a:p>
            <a:pPr lvl="2"/>
            <a:r>
              <a:rPr lang="en-US" dirty="0" smtClean="0"/>
              <a:t>viral, venereal, </a:t>
            </a:r>
            <a:r>
              <a:rPr lang="en-US" dirty="0" err="1" smtClean="0"/>
              <a:t>etc</a:t>
            </a:r>
            <a:endParaRPr lang="en-US" dirty="0" smtClean="0"/>
          </a:p>
        </p:txBody>
      </p:sp>
    </p:spTree>
    <p:extLst>
      <p:ext uri="{BB962C8B-B14F-4D97-AF65-F5344CB8AC3E}">
        <p14:creationId xmlns:p14="http://schemas.microsoft.com/office/powerpoint/2010/main" val="123794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a:t>Multisystem </a:t>
            </a:r>
            <a:r>
              <a:rPr lang="en-US" dirty="0" smtClean="0"/>
              <a:t>disorders</a:t>
            </a:r>
          </a:p>
          <a:p>
            <a:pPr lvl="1"/>
            <a:r>
              <a:rPr lang="en-US" dirty="0" smtClean="0"/>
              <a:t>multiple systems include the </a:t>
            </a:r>
            <a:r>
              <a:rPr lang="en-US" dirty="0"/>
              <a:t>nervous system, the immune system, the endocrine system, etc</a:t>
            </a:r>
            <a:r>
              <a:rPr lang="en-US" dirty="0" smtClean="0"/>
              <a:t>.</a:t>
            </a:r>
          </a:p>
          <a:p>
            <a:r>
              <a:rPr lang="en-US" dirty="0" smtClean="0"/>
              <a:t>Medical Uncertainty</a:t>
            </a:r>
          </a:p>
          <a:p>
            <a:pPr lvl="1"/>
            <a:r>
              <a:rPr lang="en-US" dirty="0" smtClean="0"/>
              <a:t>Subjective – inability to explain</a:t>
            </a:r>
          </a:p>
          <a:p>
            <a:pPr lvl="1"/>
            <a:r>
              <a:rPr lang="en-US" dirty="0" smtClean="0"/>
              <a:t>May always exist</a:t>
            </a:r>
          </a:p>
          <a:p>
            <a:r>
              <a:rPr lang="en-US" dirty="0"/>
              <a:t>Medically Unexplained </a:t>
            </a:r>
            <a:r>
              <a:rPr lang="en-US" dirty="0" smtClean="0"/>
              <a:t>Symptoms</a:t>
            </a:r>
          </a:p>
          <a:p>
            <a:pPr lvl="1"/>
            <a:r>
              <a:rPr lang="en-US" dirty="0" smtClean="0"/>
              <a:t>No longer used, replaced with:</a:t>
            </a:r>
          </a:p>
          <a:p>
            <a:pPr lvl="2"/>
            <a:r>
              <a:rPr lang="en-US" dirty="0" smtClean="0"/>
              <a:t>Functional Neurological Symptom Disorder</a:t>
            </a:r>
          </a:p>
          <a:p>
            <a:pPr lvl="2"/>
            <a:r>
              <a:rPr lang="en-US" dirty="0" smtClean="0"/>
              <a:t>Illness Anxiety Disorder (previously hypochondriasis)</a:t>
            </a:r>
          </a:p>
          <a:p>
            <a:pPr lvl="2"/>
            <a:r>
              <a:rPr lang="en-US" dirty="0"/>
              <a:t>Factitious </a:t>
            </a:r>
            <a:r>
              <a:rPr lang="en-US" dirty="0" smtClean="0"/>
              <a:t>Disorders (sometimes called Munchausen’s)</a:t>
            </a:r>
          </a:p>
          <a:p>
            <a:pPr lvl="2"/>
            <a:r>
              <a:rPr lang="en-US" dirty="0"/>
              <a:t>Factitious disorder imposed on another </a:t>
            </a:r>
            <a:r>
              <a:rPr lang="en-US" dirty="0" smtClean="0"/>
              <a:t>(aka </a:t>
            </a:r>
            <a:r>
              <a:rPr lang="en-US" dirty="0"/>
              <a:t>Munchausen’s by proxy</a:t>
            </a:r>
            <a:r>
              <a:rPr lang="en-US" dirty="0" smtClean="0"/>
              <a:t>)</a:t>
            </a:r>
          </a:p>
          <a:p>
            <a:pPr lvl="3"/>
            <a:endParaRPr lang="en-US" dirty="0"/>
          </a:p>
        </p:txBody>
      </p:sp>
    </p:spTree>
    <p:extLst>
      <p:ext uri="{BB962C8B-B14F-4D97-AF65-F5344CB8AC3E}">
        <p14:creationId xmlns:p14="http://schemas.microsoft.com/office/powerpoint/2010/main" val="192710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Munchausen’s by </a:t>
            </a:r>
            <a:r>
              <a:rPr lang="en-US" dirty="0" smtClean="0"/>
              <a:t>proxy and children</a:t>
            </a:r>
            <a:endParaRPr lang="en-US" dirty="0"/>
          </a:p>
        </p:txBody>
      </p:sp>
      <p:sp>
        <p:nvSpPr>
          <p:cNvPr id="3" name="Content Placeholder 2"/>
          <p:cNvSpPr>
            <a:spLocks noGrp="1"/>
          </p:cNvSpPr>
          <p:nvPr>
            <p:ph idx="1"/>
          </p:nvPr>
        </p:nvSpPr>
        <p:spPr/>
        <p:txBody>
          <a:bodyPr>
            <a:normAutofit/>
          </a:bodyPr>
          <a:lstStyle/>
          <a:p>
            <a:r>
              <a:rPr lang="en-US" dirty="0"/>
              <a:t>False allegations of factitious disorder imposed on another usually involve a child with an orphan disease or a complex disease not adequately understood by the physician giving the diagnosis</a:t>
            </a:r>
            <a:r>
              <a:rPr lang="en-US" dirty="0" smtClean="0"/>
              <a:t>.</a:t>
            </a:r>
          </a:p>
          <a:p>
            <a:pPr lvl="1"/>
            <a:r>
              <a:rPr lang="en-US" dirty="0" smtClean="0"/>
              <a:t>Example: </a:t>
            </a:r>
          </a:p>
          <a:p>
            <a:pPr lvl="2"/>
            <a:r>
              <a:rPr lang="en-US" dirty="0" smtClean="0"/>
              <a:t>Physicians </a:t>
            </a:r>
            <a:r>
              <a:rPr lang="en-US" dirty="0"/>
              <a:t>unfamiliar with </a:t>
            </a:r>
            <a:r>
              <a:rPr lang="en-US" dirty="0" smtClean="0"/>
              <a:t>Lyme </a:t>
            </a:r>
            <a:r>
              <a:rPr lang="en-US" dirty="0"/>
              <a:t>patients’ shifting, seemingly vague, emotional, and/or bizarre-sounding complaints, frequently know little about late-stage spirochetal </a:t>
            </a:r>
            <a:r>
              <a:rPr lang="en-US" dirty="0" smtClean="0"/>
              <a:t>disease</a:t>
            </a:r>
          </a:p>
          <a:p>
            <a:pPr lvl="2"/>
            <a:r>
              <a:rPr lang="en-US" dirty="0" smtClean="0"/>
              <a:t>Consequently</a:t>
            </a:r>
            <a:r>
              <a:rPr lang="en-US" dirty="0"/>
              <a:t>, they may accuse mothers of fabricating their children’s symptoms—the so-called Munchausen’s by proxy ‘diagnoses’…Many such cases involve an unrecognized Lyme </a:t>
            </a:r>
            <a:r>
              <a:rPr lang="en-US" dirty="0" err="1"/>
              <a:t>borreliosis</a:t>
            </a:r>
            <a:r>
              <a:rPr lang="en-US" dirty="0"/>
              <a:t> causation that mothers may insist is valid despite negative </a:t>
            </a:r>
            <a:r>
              <a:rPr lang="en-US" dirty="0" smtClean="0"/>
              <a:t>tests</a:t>
            </a:r>
          </a:p>
          <a:p>
            <a:pPr lvl="1"/>
            <a:r>
              <a:rPr lang="en-US" dirty="0" smtClean="0"/>
              <a:t>Many </a:t>
            </a:r>
            <a:r>
              <a:rPr lang="en-US" dirty="0"/>
              <a:t>children sick from complex diseases have been forcibly removed from their parents who insist, contrary to the pediatrician’s evaluation, that their children are ill. </a:t>
            </a:r>
          </a:p>
        </p:txBody>
      </p:sp>
    </p:spTree>
    <p:extLst>
      <p:ext uri="{BB962C8B-B14F-4D97-AF65-F5344CB8AC3E}">
        <p14:creationId xmlns:p14="http://schemas.microsoft.com/office/powerpoint/2010/main" val="232904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838200" y="1825625"/>
            <a:ext cx="10515600" cy="4620442"/>
          </a:xfrm>
        </p:spPr>
        <p:txBody>
          <a:bodyPr>
            <a:normAutofit fontScale="92500"/>
          </a:bodyPr>
          <a:lstStyle/>
          <a:p>
            <a:r>
              <a:rPr lang="en-US" dirty="0" smtClean="0"/>
              <a:t>Functional disorders</a:t>
            </a:r>
          </a:p>
          <a:p>
            <a:pPr lvl="1"/>
            <a:r>
              <a:rPr lang="en-US" dirty="0" smtClean="0"/>
              <a:t>A </a:t>
            </a:r>
            <a:r>
              <a:rPr lang="en-US" dirty="0"/>
              <a:t>medical condition that impairs normal functioning of bodily processes and remains largely undetected under physical examination, dissection, or by microscopic examination</a:t>
            </a:r>
            <a:r>
              <a:rPr lang="en-US" dirty="0" smtClean="0"/>
              <a:t>.</a:t>
            </a:r>
          </a:p>
          <a:p>
            <a:r>
              <a:rPr lang="en-US" dirty="0" smtClean="0"/>
              <a:t>Psychogenic disorders</a:t>
            </a:r>
          </a:p>
          <a:p>
            <a:pPr lvl="1"/>
            <a:r>
              <a:rPr lang="en-US" dirty="0" smtClean="0"/>
              <a:t>Physical </a:t>
            </a:r>
            <a:r>
              <a:rPr lang="en-US" dirty="0"/>
              <a:t>illnesses that are believed to have been caused by emotional or mental stressors or consequences of psychiatric or psychological disorders. In addition, it can be a physical abnormality or other biomarker that cannot be identified or cannot be explained by confirmatory testing within the capabilities of the examining physician</a:t>
            </a:r>
            <a:r>
              <a:rPr lang="en-US" dirty="0" smtClean="0"/>
              <a:t>.</a:t>
            </a:r>
          </a:p>
          <a:p>
            <a:r>
              <a:rPr lang="en-US" dirty="0" smtClean="0"/>
              <a:t>“Compensation Neurosis”</a:t>
            </a:r>
          </a:p>
          <a:p>
            <a:pPr lvl="1"/>
            <a:r>
              <a:rPr lang="en-US" dirty="0" smtClean="0"/>
              <a:t>“Neurosis” </a:t>
            </a:r>
            <a:r>
              <a:rPr lang="en-US" dirty="0"/>
              <a:t>associated with wanting compensation from an insurance </a:t>
            </a:r>
            <a:r>
              <a:rPr lang="en-US" dirty="0" smtClean="0"/>
              <a:t>company</a:t>
            </a:r>
          </a:p>
          <a:p>
            <a:pPr lvl="1"/>
            <a:r>
              <a:rPr lang="en-US" dirty="0" smtClean="0"/>
              <a:t>Not validated</a:t>
            </a:r>
            <a:endParaRPr lang="en-US" dirty="0"/>
          </a:p>
        </p:txBody>
      </p:sp>
    </p:spTree>
    <p:extLst>
      <p:ext uri="{BB962C8B-B14F-4D97-AF65-F5344CB8AC3E}">
        <p14:creationId xmlns:p14="http://schemas.microsoft.com/office/powerpoint/2010/main" val="357953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normAutofit lnSpcReduction="10000"/>
          </a:bodyPr>
          <a:lstStyle/>
          <a:p>
            <a:r>
              <a:rPr lang="en-US" dirty="0" smtClean="0"/>
              <a:t>Psychogenic Seizures (aka </a:t>
            </a:r>
            <a:r>
              <a:rPr lang="en-US" dirty="0"/>
              <a:t>psychogenic </a:t>
            </a:r>
            <a:r>
              <a:rPr lang="en-US" dirty="0" err="1"/>
              <a:t>nonepileptic</a:t>
            </a:r>
            <a:r>
              <a:rPr lang="en-US" dirty="0"/>
              <a:t> </a:t>
            </a:r>
            <a:r>
              <a:rPr lang="en-US" dirty="0" smtClean="0"/>
              <a:t>attacks, </a:t>
            </a:r>
            <a:r>
              <a:rPr lang="en-US" dirty="0"/>
              <a:t>psychogenic </a:t>
            </a:r>
            <a:r>
              <a:rPr lang="en-US" dirty="0" err="1"/>
              <a:t>nonepileptic</a:t>
            </a:r>
            <a:r>
              <a:rPr lang="en-US" dirty="0"/>
              <a:t> seizures, dissociative seizures, and </a:t>
            </a:r>
            <a:r>
              <a:rPr lang="en-US" dirty="0" err="1"/>
              <a:t>pseudoseizures</a:t>
            </a:r>
            <a:r>
              <a:rPr lang="en-US" dirty="0" smtClean="0"/>
              <a:t>)</a:t>
            </a:r>
          </a:p>
          <a:p>
            <a:pPr lvl="1"/>
            <a:r>
              <a:rPr lang="en-US" dirty="0"/>
              <a:t>complex partial seizure activity, but seizure activity is not demonstrated on </a:t>
            </a:r>
            <a:r>
              <a:rPr lang="en-US" dirty="0" smtClean="0"/>
              <a:t>electroencephalograms (advanced EEG approaches may be necessary to differentiate)</a:t>
            </a:r>
          </a:p>
          <a:p>
            <a:r>
              <a:rPr lang="en-US" dirty="0" smtClean="0"/>
              <a:t>Psychogenic pain</a:t>
            </a:r>
          </a:p>
          <a:p>
            <a:pPr lvl="1"/>
            <a:r>
              <a:rPr lang="en-US" dirty="0" smtClean="0"/>
              <a:t>Pain </a:t>
            </a:r>
            <a:r>
              <a:rPr lang="en-US" dirty="0"/>
              <a:t>disorder that is associated with psychological factors. A patient who is given this diagnosis is viewed as having complaints of pain that do not match the symptoms recognized by the evaluating physician. </a:t>
            </a:r>
            <a:endParaRPr lang="en-US" dirty="0" smtClean="0"/>
          </a:p>
          <a:p>
            <a:r>
              <a:rPr lang="en-US" dirty="0" smtClean="0"/>
              <a:t>Delusional </a:t>
            </a:r>
            <a:r>
              <a:rPr lang="en-US" dirty="0" err="1" smtClean="0"/>
              <a:t>Parasitosis</a:t>
            </a:r>
            <a:endParaRPr lang="en-US" dirty="0" smtClean="0"/>
          </a:p>
          <a:p>
            <a:pPr lvl="1"/>
            <a:endParaRPr lang="en-US" dirty="0"/>
          </a:p>
        </p:txBody>
      </p:sp>
    </p:spTree>
    <p:extLst>
      <p:ext uri="{BB962C8B-B14F-4D97-AF65-F5344CB8AC3E}">
        <p14:creationId xmlns:p14="http://schemas.microsoft.com/office/powerpoint/2010/main" val="223823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healthcare-07-00114-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1690688"/>
            <a:ext cx="6886575" cy="4486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Terminology abuse</a:t>
            </a:r>
            <a:endParaRPr lang="en-US" dirty="0"/>
          </a:p>
        </p:txBody>
      </p:sp>
      <p:sp>
        <p:nvSpPr>
          <p:cNvPr id="3" name="Content Placeholder 2"/>
          <p:cNvSpPr>
            <a:spLocks noGrp="1"/>
          </p:cNvSpPr>
          <p:nvPr>
            <p:ph idx="1"/>
          </p:nvPr>
        </p:nvSpPr>
        <p:spPr>
          <a:xfrm>
            <a:off x="-162963" y="1444027"/>
            <a:ext cx="5595042" cy="5413973"/>
          </a:xfrm>
        </p:spPr>
        <p:txBody>
          <a:bodyPr>
            <a:normAutofit fontScale="70000" lnSpcReduction="20000"/>
          </a:bodyPr>
          <a:lstStyle/>
          <a:p>
            <a:r>
              <a:rPr lang="en-US" dirty="0"/>
              <a:t>Maintaining respect for the patient, protecting the integrity of the physician–patient relationship, and preserving individualized healthcare are high priorities in </a:t>
            </a:r>
            <a:r>
              <a:rPr lang="en-US" dirty="0" smtClean="0"/>
              <a:t>healthcare.</a:t>
            </a:r>
          </a:p>
          <a:p>
            <a:r>
              <a:rPr lang="en-US" dirty="0" smtClean="0"/>
              <a:t>Issues </a:t>
            </a:r>
            <a:r>
              <a:rPr lang="en-US" dirty="0"/>
              <a:t>that have the potential to undermine the adequacy of assessment and medical judgment include third party intrusions with pressure for adherence to dogmatic, third-party controlled diagnostic and treatment guidelines, an incorrect application of research findings to individualized situations, flawed guidelines, and economic pressures that limit the adequacy of assessment. </a:t>
            </a:r>
            <a:endParaRPr lang="en-US" dirty="0" smtClean="0"/>
          </a:p>
          <a:p>
            <a:r>
              <a:rPr lang="en-US" dirty="0" smtClean="0"/>
              <a:t>Guidelines </a:t>
            </a:r>
            <a:r>
              <a:rPr lang="en-US" dirty="0"/>
              <a:t>based upon inaccurate terms and concepts harm patients, especially when they are accompanied by efforts to convert the guidelines into standards of </a:t>
            </a:r>
            <a:r>
              <a:rPr lang="en-US" dirty="0" smtClean="0"/>
              <a:t>care.</a:t>
            </a:r>
          </a:p>
          <a:p>
            <a:r>
              <a:rPr lang="en-US" dirty="0" smtClean="0"/>
              <a:t>Failures </a:t>
            </a:r>
            <a:r>
              <a:rPr lang="en-US" dirty="0"/>
              <a:t>in these areas can result in misdiagnosing someone who has a multisystem disorder with an erroneous diagnosis of somatic symptom disorder or some other error </a:t>
            </a:r>
          </a:p>
        </p:txBody>
      </p:sp>
    </p:spTree>
    <p:extLst>
      <p:ext uri="{BB962C8B-B14F-4D97-AF65-F5344CB8AC3E}">
        <p14:creationId xmlns:p14="http://schemas.microsoft.com/office/powerpoint/2010/main" val="105331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psychosomatic conditions</a:t>
            </a:r>
            <a:endParaRPr lang="en-US" dirty="0"/>
          </a:p>
        </p:txBody>
      </p:sp>
      <p:sp>
        <p:nvSpPr>
          <p:cNvPr id="3" name="Content Placeholder 2"/>
          <p:cNvSpPr>
            <a:spLocks noGrp="1"/>
          </p:cNvSpPr>
          <p:nvPr>
            <p:ph idx="1"/>
          </p:nvPr>
        </p:nvSpPr>
        <p:spPr>
          <a:xfrm>
            <a:off x="838200" y="1825624"/>
            <a:ext cx="10515600" cy="4918075"/>
          </a:xfrm>
        </p:spPr>
        <p:txBody>
          <a:bodyPr>
            <a:normAutofit fontScale="92500" lnSpcReduction="10000"/>
          </a:bodyPr>
          <a:lstStyle/>
          <a:p>
            <a:r>
              <a:rPr lang="en-US" dirty="0"/>
              <a:t>The diagnosis of a psychosomatic condition requires a causal psychodynamic explanation, and it is never a diagnosis of exclusion based upon a failure to confirm some other diagnosis. </a:t>
            </a:r>
            <a:endParaRPr lang="en-US" dirty="0" smtClean="0"/>
          </a:p>
          <a:p>
            <a:pPr lvl="1"/>
            <a:r>
              <a:rPr lang="en-US" dirty="0" smtClean="0"/>
              <a:t>Difficulty stresses physicians and especially patients</a:t>
            </a:r>
          </a:p>
          <a:p>
            <a:r>
              <a:rPr lang="en-US" dirty="0"/>
              <a:t>One survey of over 12,000 participants found the average patient with Lyme disease was seen by five physicians before they were properly diagnosed </a:t>
            </a:r>
          </a:p>
          <a:p>
            <a:r>
              <a:rPr lang="en-US" dirty="0"/>
              <a:t>Many insurance companies have barriers and limitations of what they cover, and patients with complex, chronic, and costly diseases incur significant out-of-pocket costs. A significant number of medical bankruptcies occur among both insured and uninsured </a:t>
            </a:r>
            <a:r>
              <a:rPr lang="en-US" dirty="0" smtClean="0"/>
              <a:t>individuals</a:t>
            </a:r>
          </a:p>
          <a:p>
            <a:r>
              <a:rPr lang="en-US" dirty="0"/>
              <a:t>Invalidation, normalization, </a:t>
            </a:r>
            <a:r>
              <a:rPr lang="en-US" dirty="0" smtClean="0"/>
              <a:t>minimization</a:t>
            </a:r>
          </a:p>
          <a:p>
            <a:pPr lvl="1"/>
            <a:r>
              <a:rPr lang="en-US" dirty="0"/>
              <a:t>Patients not feeling they will be heard reduces patient reporting of symptoms</a:t>
            </a:r>
          </a:p>
          <a:p>
            <a:pPr lvl="1"/>
            <a:endParaRPr lang="en-US" dirty="0"/>
          </a:p>
        </p:txBody>
      </p:sp>
    </p:spTree>
    <p:extLst>
      <p:ext uri="{BB962C8B-B14F-4D97-AF65-F5344CB8AC3E}">
        <p14:creationId xmlns:p14="http://schemas.microsoft.com/office/powerpoint/2010/main" val="279927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Sexism and psychosomatic diagnosis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Women </a:t>
            </a:r>
            <a:r>
              <a:rPr lang="en-US" dirty="0"/>
              <a:t>are more often given an incorrect psychosomatic diagnosis, </a:t>
            </a:r>
            <a:endParaRPr lang="en-US" dirty="0" smtClean="0"/>
          </a:p>
          <a:p>
            <a:pPr lvl="1"/>
            <a:r>
              <a:rPr lang="en-US" dirty="0" smtClean="0"/>
              <a:t>gender-based </a:t>
            </a:r>
            <a:r>
              <a:rPr lang="en-US" dirty="0"/>
              <a:t>bias and lack of research/understanding on how the female body responds to biological </a:t>
            </a:r>
            <a:r>
              <a:rPr lang="en-US" dirty="0" smtClean="0"/>
              <a:t>illness</a:t>
            </a:r>
          </a:p>
          <a:p>
            <a:r>
              <a:rPr lang="en-US" dirty="0" smtClean="0"/>
              <a:t>Examples:</a:t>
            </a:r>
          </a:p>
          <a:p>
            <a:pPr lvl="1"/>
            <a:r>
              <a:rPr lang="en-US" dirty="0" smtClean="0"/>
              <a:t>Being </a:t>
            </a:r>
            <a:r>
              <a:rPr lang="en-US" dirty="0"/>
              <a:t>discharged from a hospital emergency department mid-heart attack with a prescription for anti-anxiety </a:t>
            </a:r>
            <a:r>
              <a:rPr lang="en-US" dirty="0" smtClean="0"/>
              <a:t>meds</a:t>
            </a:r>
          </a:p>
          <a:p>
            <a:pPr lvl="1"/>
            <a:r>
              <a:rPr lang="en-US" dirty="0" smtClean="0"/>
              <a:t>Having </a:t>
            </a:r>
            <a:r>
              <a:rPr lang="en-US" dirty="0"/>
              <a:t>autoimmune diseases and being labeled “chronic complainers” for years before being properly diagnosed, and having </a:t>
            </a:r>
            <a:r>
              <a:rPr lang="en-US" dirty="0" smtClean="0"/>
              <a:t>endometriosis</a:t>
            </a:r>
          </a:p>
          <a:p>
            <a:pPr lvl="1"/>
            <a:r>
              <a:rPr lang="en-US" dirty="0"/>
              <a:t>B</a:t>
            </a:r>
            <a:r>
              <a:rPr lang="en-US" dirty="0" smtClean="0"/>
              <a:t>eing </a:t>
            </a:r>
            <a:r>
              <a:rPr lang="en-US" dirty="0"/>
              <a:t>told they are just overreacting to “normal” menstrual </a:t>
            </a:r>
            <a:r>
              <a:rPr lang="en-US" dirty="0" smtClean="0"/>
              <a:t>cramps</a:t>
            </a:r>
          </a:p>
          <a:p>
            <a:r>
              <a:rPr lang="en-US" dirty="0" smtClean="0"/>
              <a:t>Illnesses </a:t>
            </a:r>
            <a:r>
              <a:rPr lang="en-US" dirty="0"/>
              <a:t>such as chronic fatigue syndrome and fibromyalgia are “contested” illnesses. They are considered psychosomatic and not “real” illnesses. </a:t>
            </a:r>
            <a:endParaRPr lang="en-US" dirty="0" smtClean="0"/>
          </a:p>
          <a:p>
            <a:pPr lvl="1"/>
            <a:r>
              <a:rPr lang="en-US" dirty="0" smtClean="0"/>
              <a:t>“</a:t>
            </a:r>
            <a:r>
              <a:rPr lang="en-US" dirty="0"/>
              <a:t>hysteria”, “</a:t>
            </a:r>
            <a:r>
              <a:rPr lang="en-US" dirty="0" err="1"/>
              <a:t>hypochondriacal</a:t>
            </a:r>
            <a:r>
              <a:rPr lang="en-US" dirty="0"/>
              <a:t>”, or “all in their head”</a:t>
            </a:r>
          </a:p>
        </p:txBody>
      </p:sp>
    </p:spTree>
    <p:extLst>
      <p:ext uri="{BB962C8B-B14F-4D97-AF65-F5344CB8AC3E}">
        <p14:creationId xmlns:p14="http://schemas.microsoft.com/office/powerpoint/2010/main" val="176863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(fifteen minutes?)</a:t>
            </a:r>
            <a:endParaRPr lang="en-US" dirty="0"/>
          </a:p>
        </p:txBody>
      </p:sp>
      <p:sp>
        <p:nvSpPr>
          <p:cNvPr id="3" name="Content Placeholder 2"/>
          <p:cNvSpPr>
            <a:spLocks noGrp="1"/>
          </p:cNvSpPr>
          <p:nvPr>
            <p:ph idx="1"/>
          </p:nvPr>
        </p:nvSpPr>
        <p:spPr/>
        <p:txBody>
          <a:bodyPr/>
          <a:lstStyle/>
          <a:p>
            <a:r>
              <a:rPr lang="en-US" dirty="0" smtClean="0"/>
              <a:t>Five minute break followed by ten minutes to read case study</a:t>
            </a:r>
          </a:p>
          <a:p>
            <a:r>
              <a:rPr lang="en-US" dirty="0" smtClean="0"/>
              <a:t>After break</a:t>
            </a:r>
          </a:p>
          <a:p>
            <a:pPr lvl="1"/>
            <a:r>
              <a:rPr lang="en-US" dirty="0" smtClean="0"/>
              <a:t>Economic mini lecture</a:t>
            </a:r>
          </a:p>
          <a:p>
            <a:pPr lvl="1"/>
            <a:r>
              <a:rPr lang="en-US" dirty="0" smtClean="0"/>
              <a:t>Discussion</a:t>
            </a:r>
            <a:endParaRPr lang="en-US" dirty="0"/>
          </a:p>
        </p:txBody>
      </p:sp>
    </p:spTree>
    <p:extLst>
      <p:ext uri="{BB962C8B-B14F-4D97-AF65-F5344CB8AC3E}">
        <p14:creationId xmlns:p14="http://schemas.microsoft.com/office/powerpoint/2010/main" val="426025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GBD of </a:t>
            </a:r>
            <a:r>
              <a:rPr lang="en-US" dirty="0"/>
              <a:t>CFS/ME</a:t>
            </a:r>
          </a:p>
        </p:txBody>
      </p:sp>
      <p:sp>
        <p:nvSpPr>
          <p:cNvPr id="3" name="Content Placeholder 2"/>
          <p:cNvSpPr>
            <a:spLocks noGrp="1"/>
          </p:cNvSpPr>
          <p:nvPr>
            <p:ph idx="1"/>
          </p:nvPr>
        </p:nvSpPr>
        <p:spPr/>
        <p:txBody>
          <a:bodyPr>
            <a:normAutofit/>
          </a:bodyPr>
          <a:lstStyle/>
          <a:p>
            <a:r>
              <a:rPr lang="en-US" dirty="0" smtClean="0"/>
              <a:t>CFS/ME – 0.89% of population</a:t>
            </a:r>
          </a:p>
          <a:p>
            <a:pPr lvl="1"/>
            <a:r>
              <a:rPr lang="en-US" dirty="0"/>
              <a:t>22% more healthcare services, experience twice as much lost income, and informal caregivers (i.e. family and friends) will likely provide four times more </a:t>
            </a:r>
            <a:r>
              <a:rPr lang="en-US" dirty="0" smtClean="0"/>
              <a:t>support. </a:t>
            </a:r>
          </a:p>
          <a:p>
            <a:pPr lvl="1"/>
            <a:r>
              <a:rPr lang="en-US" dirty="0" smtClean="0"/>
              <a:t>In Europe </a:t>
            </a:r>
            <a:r>
              <a:rPr lang="en-US" dirty="0"/>
              <a:t>(EU-28), </a:t>
            </a:r>
            <a:r>
              <a:rPr lang="en-US" dirty="0" smtClean="0"/>
              <a:t>cost </a:t>
            </a:r>
            <a:r>
              <a:rPr lang="en-US" dirty="0"/>
              <a:t>around €40 billion per </a:t>
            </a:r>
            <a:r>
              <a:rPr lang="en-US" dirty="0" smtClean="0"/>
              <a:t>year</a:t>
            </a:r>
          </a:p>
          <a:p>
            <a:pPr lvl="1"/>
            <a:r>
              <a:rPr lang="en-US" dirty="0" smtClean="0"/>
              <a:t>Productivity </a:t>
            </a:r>
            <a:r>
              <a:rPr lang="en-US" dirty="0"/>
              <a:t>loss due to adults with CFS/ME discontinuing employment prior to accessing CFS/ME specialist assessment is estimated to cost the UK economy over £100 million per </a:t>
            </a:r>
            <a:r>
              <a:rPr lang="en-US" dirty="0" smtClean="0"/>
              <a:t>year</a:t>
            </a:r>
          </a:p>
          <a:p>
            <a:pPr lvl="1"/>
            <a:r>
              <a:rPr lang="en-US" dirty="0" smtClean="0"/>
              <a:t>Parents </a:t>
            </a:r>
            <a:r>
              <a:rPr lang="en-US" dirty="0"/>
              <a:t>of children with CFS/ME experience a loss in monthly income and increase in monthly expenditure, for example travel/transport, diet, leisure, educational items and complementary/other </a:t>
            </a:r>
            <a:r>
              <a:rPr lang="en-US" dirty="0" smtClean="0"/>
              <a:t>therapies.</a:t>
            </a:r>
            <a:endParaRPr lang="en-US" dirty="0"/>
          </a:p>
        </p:txBody>
      </p:sp>
    </p:spTree>
    <p:extLst>
      <p:ext uri="{BB962C8B-B14F-4D97-AF65-F5344CB8AC3E}">
        <p14:creationId xmlns:p14="http://schemas.microsoft.com/office/powerpoint/2010/main" val="204239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Better Call Saul – Allergy to Electricity:</a:t>
            </a:r>
          </a:p>
          <a:p>
            <a:pPr lvl="1"/>
            <a:r>
              <a:rPr lang="en-US" dirty="0">
                <a:hlinkClick r:id="rId2"/>
              </a:rPr>
              <a:t>https://</a:t>
            </a:r>
            <a:r>
              <a:rPr lang="en-US" dirty="0" smtClean="0">
                <a:hlinkClick r:id="rId2"/>
              </a:rPr>
              <a:t>www.youtube.com/watch?v=PuZ34IeY_L0&amp;ab_channel=BreakingBad%26BetterCallSaul</a:t>
            </a:r>
            <a:endParaRPr lang="en-US" dirty="0" smtClean="0"/>
          </a:p>
          <a:p>
            <a:pPr lvl="1"/>
            <a:endParaRPr lang="en-US" dirty="0"/>
          </a:p>
          <a:p>
            <a:r>
              <a:rPr lang="en-US" dirty="0" err="1" smtClean="0"/>
              <a:t>Youtuber</a:t>
            </a:r>
            <a:r>
              <a:rPr lang="en-US" dirty="0" smtClean="0"/>
              <a:t> Physics Girl – Long </a:t>
            </a:r>
            <a:r>
              <a:rPr lang="en-US" dirty="0" err="1" smtClean="0"/>
              <a:t>Covid</a:t>
            </a:r>
            <a:endParaRPr lang="en-US" dirty="0" smtClean="0"/>
          </a:p>
          <a:p>
            <a:pPr lvl="1"/>
            <a:r>
              <a:rPr lang="en-US" dirty="0">
                <a:hlinkClick r:id="rId3"/>
              </a:rPr>
              <a:t>https://</a:t>
            </a:r>
            <a:r>
              <a:rPr lang="en-US" dirty="0" smtClean="0">
                <a:hlinkClick r:id="rId3"/>
              </a:rPr>
              <a:t>www.youtube.com/watch?v=vydgkCCXbTA&amp;ab_channel=PhysicsGirl</a:t>
            </a:r>
            <a:endParaRPr lang="en-US" dirty="0" smtClean="0"/>
          </a:p>
          <a:p>
            <a:pPr lvl="1"/>
            <a:endParaRPr lang="en-US" dirty="0"/>
          </a:p>
        </p:txBody>
      </p:sp>
    </p:spTree>
    <p:extLst>
      <p:ext uri="{BB962C8B-B14F-4D97-AF65-F5344CB8AC3E}">
        <p14:creationId xmlns:p14="http://schemas.microsoft.com/office/powerpoint/2010/main" val="40682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Problems</a:t>
            </a:r>
            <a:endParaRPr lang="en-US" dirty="0"/>
          </a:p>
        </p:txBody>
      </p:sp>
      <p:sp>
        <p:nvSpPr>
          <p:cNvPr id="3" name="Content Placeholder 2"/>
          <p:cNvSpPr>
            <a:spLocks noGrp="1"/>
          </p:cNvSpPr>
          <p:nvPr>
            <p:ph idx="1"/>
          </p:nvPr>
        </p:nvSpPr>
        <p:spPr/>
        <p:txBody>
          <a:bodyPr/>
          <a:lstStyle/>
          <a:p>
            <a:r>
              <a:rPr lang="en-US" dirty="0" smtClean="0"/>
              <a:t>Low </a:t>
            </a:r>
            <a:r>
              <a:rPr lang="en-US" dirty="0"/>
              <a:t>rate of physician follow-up for mental health care and high rates of ongoing non–mental health system use suggest that a diagnosis in and of itself is not sufficient to lead to a shift in the treatment trajectory toward what might potentially be more effective care for the presenting signs and </a:t>
            </a:r>
            <a:r>
              <a:rPr lang="en-US" dirty="0" smtClean="0"/>
              <a:t>symptoms</a:t>
            </a:r>
          </a:p>
          <a:p>
            <a:r>
              <a:rPr lang="en-US" dirty="0"/>
              <a:t>Studies of adults with an SSRD have reported a mean of 12.8 outpatient physician or nurse practitioner visits per year with nonspecific </a:t>
            </a:r>
            <a:r>
              <a:rPr lang="en-US" dirty="0" smtClean="0"/>
              <a:t>symptoms</a:t>
            </a:r>
          </a:p>
          <a:p>
            <a:pPr lvl="1"/>
            <a:r>
              <a:rPr lang="en-US" dirty="0" smtClean="0"/>
              <a:t>Per </a:t>
            </a:r>
            <a:r>
              <a:rPr lang="en-US" dirty="0"/>
              <a:t>capita costs for these patients are 6 to 8 times the costs for age-related peers</a:t>
            </a:r>
          </a:p>
        </p:txBody>
      </p:sp>
    </p:spTree>
    <p:extLst>
      <p:ext uri="{BB962C8B-B14F-4D97-AF65-F5344CB8AC3E}">
        <p14:creationId xmlns:p14="http://schemas.microsoft.com/office/powerpoint/2010/main" val="38853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normAutofit lnSpcReduction="10000"/>
          </a:bodyPr>
          <a:lstStyle/>
          <a:p>
            <a:r>
              <a:rPr lang="en-US" dirty="0"/>
              <a:t>medically unexplained symptoms are associated with relevant annual excess costs in health care, ranging from 432 to 5,353 USD per patient in prices of 2006. Recent reviews found comparable annual excess costs per patient of up to 5,871 USD for </a:t>
            </a:r>
            <a:r>
              <a:rPr lang="en-US" dirty="0" smtClean="0"/>
              <a:t>depression, </a:t>
            </a:r>
            <a:r>
              <a:rPr lang="en-US" dirty="0"/>
              <a:t>and of up to 3,042 USD for anxiety </a:t>
            </a:r>
            <a:r>
              <a:rPr lang="en-US" dirty="0" smtClean="0"/>
              <a:t>disorders.</a:t>
            </a:r>
          </a:p>
          <a:p>
            <a:pPr lvl="1"/>
            <a:r>
              <a:rPr lang="en-US" dirty="0" smtClean="0"/>
              <a:t>Indirect </a:t>
            </a:r>
            <a:r>
              <a:rPr lang="en-US" dirty="0"/>
              <a:t>costs were 3 times the direct costs and were much more reduced by the intervention than direct </a:t>
            </a:r>
            <a:r>
              <a:rPr lang="en-US" dirty="0" smtClean="0"/>
              <a:t>costs</a:t>
            </a:r>
          </a:p>
          <a:p>
            <a:r>
              <a:rPr lang="en-US" dirty="0" smtClean="0"/>
              <a:t>Cost-effective interventions include:</a:t>
            </a:r>
          </a:p>
          <a:p>
            <a:pPr lvl="1"/>
            <a:r>
              <a:rPr lang="en-US" dirty="0"/>
              <a:t>Interventions targeting PCPs intended to strengthen PCPs’ abilities to identify and manage patients with medically unexplained </a:t>
            </a:r>
            <a:r>
              <a:rPr lang="en-US" dirty="0" smtClean="0"/>
              <a:t>symptoms.</a:t>
            </a:r>
          </a:p>
          <a:p>
            <a:pPr lvl="1"/>
            <a:r>
              <a:rPr lang="en-US" dirty="0" smtClean="0"/>
              <a:t>Interventions </a:t>
            </a:r>
            <a:r>
              <a:rPr lang="en-US" dirty="0"/>
              <a:t>targeting patients </a:t>
            </a:r>
            <a:r>
              <a:rPr lang="en-US" dirty="0" smtClean="0"/>
              <a:t>based </a:t>
            </a:r>
            <a:r>
              <a:rPr lang="en-US" dirty="0"/>
              <a:t>on cognitive behavioral therapy (CBT</a:t>
            </a:r>
            <a:r>
              <a:rPr lang="en-US" dirty="0" smtClean="0"/>
              <a:t>).</a:t>
            </a:r>
          </a:p>
        </p:txBody>
      </p:sp>
    </p:spTree>
    <p:extLst>
      <p:ext uri="{BB962C8B-B14F-4D97-AF65-F5344CB8AC3E}">
        <p14:creationId xmlns:p14="http://schemas.microsoft.com/office/powerpoint/2010/main" val="383655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pecific characteristics and mean (median in italics) cost per patient and year in 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95" y="0"/>
            <a:ext cx="93555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6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part 1: Personal experience</a:t>
            </a:r>
            <a:endParaRPr lang="en-US" dirty="0"/>
          </a:p>
        </p:txBody>
      </p:sp>
      <p:sp>
        <p:nvSpPr>
          <p:cNvPr id="3" name="Content Placeholder 2"/>
          <p:cNvSpPr>
            <a:spLocks noGrp="1"/>
          </p:cNvSpPr>
          <p:nvPr>
            <p:ph idx="1"/>
          </p:nvPr>
        </p:nvSpPr>
        <p:spPr>
          <a:xfrm>
            <a:off x="838200" y="1825625"/>
            <a:ext cx="4048125" cy="4351338"/>
          </a:xfrm>
        </p:spPr>
        <p:txBody>
          <a:bodyPr/>
          <a:lstStyle/>
          <a:p>
            <a:endParaRPr lang="en-US" dirty="0"/>
          </a:p>
        </p:txBody>
      </p:sp>
      <p:pic>
        <p:nvPicPr>
          <p:cNvPr id="6" name="Picture 5"/>
          <p:cNvPicPr>
            <a:picLocks noChangeAspect="1"/>
          </p:cNvPicPr>
          <p:nvPr/>
        </p:nvPicPr>
        <p:blipFill>
          <a:blip r:embed="rId2"/>
          <a:stretch>
            <a:fillRect/>
          </a:stretch>
        </p:blipFill>
        <p:spPr>
          <a:xfrm>
            <a:off x="6497567" y="1504950"/>
            <a:ext cx="5694433" cy="5420303"/>
          </a:xfrm>
          <a:prstGeom prst="rect">
            <a:avLst/>
          </a:prstGeom>
        </p:spPr>
      </p:pic>
    </p:spTree>
    <p:extLst>
      <p:ext uri="{BB962C8B-B14F-4D97-AF65-F5344CB8AC3E}">
        <p14:creationId xmlns:p14="http://schemas.microsoft.com/office/powerpoint/2010/main" val="203260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part </a:t>
            </a:r>
            <a:r>
              <a:rPr lang="en-US" dirty="0" smtClean="0"/>
              <a:t>2: </a:t>
            </a:r>
            <a:r>
              <a:rPr lang="en-US" dirty="0" smtClean="0"/>
              <a:t>Personal experience</a:t>
            </a:r>
            <a:endParaRPr lang="en-US" dirty="0"/>
          </a:p>
        </p:txBody>
      </p:sp>
      <p:sp>
        <p:nvSpPr>
          <p:cNvPr id="3" name="Content Placeholder 2"/>
          <p:cNvSpPr>
            <a:spLocks noGrp="1"/>
          </p:cNvSpPr>
          <p:nvPr>
            <p:ph idx="1"/>
          </p:nvPr>
        </p:nvSpPr>
        <p:spPr>
          <a:xfrm>
            <a:off x="838200" y="1825625"/>
            <a:ext cx="10248900" cy="4351338"/>
          </a:xfrm>
        </p:spPr>
        <p:txBody>
          <a:bodyPr/>
          <a:lstStyle/>
          <a:p>
            <a:endParaRPr lang="en-US" dirty="0"/>
          </a:p>
        </p:txBody>
      </p:sp>
    </p:spTree>
    <p:extLst>
      <p:ext uri="{BB962C8B-B14F-4D97-AF65-F5344CB8AC3E}">
        <p14:creationId xmlns:p14="http://schemas.microsoft.com/office/powerpoint/2010/main" val="249083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part </a:t>
            </a:r>
            <a:r>
              <a:rPr lang="en-US" dirty="0" smtClean="0"/>
              <a:t>3: Case study</a:t>
            </a:r>
            <a:endParaRPr lang="en-US" dirty="0"/>
          </a:p>
        </p:txBody>
      </p:sp>
      <p:sp>
        <p:nvSpPr>
          <p:cNvPr id="3" name="Content Placeholder 2"/>
          <p:cNvSpPr>
            <a:spLocks noGrp="1"/>
          </p:cNvSpPr>
          <p:nvPr>
            <p:ph idx="1"/>
          </p:nvPr>
        </p:nvSpPr>
        <p:spPr>
          <a:xfrm>
            <a:off x="838200" y="1825625"/>
            <a:ext cx="10248900" cy="4351338"/>
          </a:xfrm>
        </p:spPr>
        <p:txBody>
          <a:bodyPr/>
          <a:lstStyle/>
          <a:p>
            <a:endParaRPr lang="en-US" dirty="0"/>
          </a:p>
        </p:txBody>
      </p:sp>
    </p:spTree>
    <p:extLst>
      <p:ext uri="{BB962C8B-B14F-4D97-AF65-F5344CB8AC3E}">
        <p14:creationId xmlns:p14="http://schemas.microsoft.com/office/powerpoint/2010/main" val="183270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Bransfield</a:t>
            </a:r>
            <a:r>
              <a:rPr lang="en-US" dirty="0"/>
              <a:t>, Robert C., and Kenneth J. Friedman. "Differentiating psychosomatic, </a:t>
            </a:r>
            <a:r>
              <a:rPr lang="en-US" dirty="0" err="1"/>
              <a:t>somatopsychic</a:t>
            </a:r>
            <a:r>
              <a:rPr lang="en-US" dirty="0"/>
              <a:t>, multisystem illnesses and medical uncertainty." In </a:t>
            </a:r>
            <a:r>
              <a:rPr lang="en-US" i="1" dirty="0"/>
              <a:t>Healthcare</a:t>
            </a:r>
            <a:r>
              <a:rPr lang="en-US" dirty="0"/>
              <a:t>, vol. 7, no. 4, p. 114. MDPI, 2019</a:t>
            </a:r>
            <a:r>
              <a:rPr lang="en-US" dirty="0" smtClean="0"/>
              <a:t>.</a:t>
            </a:r>
          </a:p>
          <a:p>
            <a:r>
              <a:rPr lang="en-US" dirty="0" err="1"/>
              <a:t>Konnopka</a:t>
            </a:r>
            <a:r>
              <a:rPr lang="en-US" dirty="0"/>
              <a:t>, Alexander, Rainer </a:t>
            </a:r>
            <a:r>
              <a:rPr lang="en-US" dirty="0" err="1"/>
              <a:t>Schaefert</a:t>
            </a:r>
            <a:r>
              <a:rPr lang="en-US" dirty="0"/>
              <a:t>, Sven Heinrich, Claudia Kaufmann, Melanie </a:t>
            </a:r>
            <a:r>
              <a:rPr lang="en-US" dirty="0" err="1"/>
              <a:t>Luppa</a:t>
            </a:r>
            <a:r>
              <a:rPr lang="en-US" dirty="0"/>
              <a:t>, Wolfgang Herzog, and Hans-Helmut </a:t>
            </a:r>
            <a:r>
              <a:rPr lang="en-US" dirty="0" err="1"/>
              <a:t>König</a:t>
            </a:r>
            <a:r>
              <a:rPr lang="en-US" dirty="0"/>
              <a:t>. "Economics of medically unexplained symptoms: a systematic review of the literature." </a:t>
            </a:r>
            <a:r>
              <a:rPr lang="en-US" i="1" dirty="0"/>
              <a:t>Psychotherapy and psychosomatics</a:t>
            </a:r>
            <a:r>
              <a:rPr lang="en-US" dirty="0"/>
              <a:t> 81, no. 5 (2012): 265-275</a:t>
            </a:r>
            <a:r>
              <a:rPr lang="en-US" dirty="0" smtClean="0"/>
              <a:t>.</a:t>
            </a:r>
          </a:p>
          <a:p>
            <a:r>
              <a:rPr lang="en-US" dirty="0"/>
              <a:t>Saunders, Natasha Ruth, </a:t>
            </a:r>
            <a:r>
              <a:rPr lang="en-US" dirty="0" err="1"/>
              <a:t>Sima</a:t>
            </a:r>
            <a:r>
              <a:rPr lang="en-US" dirty="0"/>
              <a:t> Gandhi, Simon Chen, Simone </a:t>
            </a:r>
            <a:r>
              <a:rPr lang="en-US" dirty="0" err="1"/>
              <a:t>Vigod</a:t>
            </a:r>
            <a:r>
              <a:rPr lang="en-US" dirty="0"/>
              <a:t>, </a:t>
            </a:r>
            <a:r>
              <a:rPr lang="en-US" dirty="0" err="1"/>
              <a:t>Kinwah</a:t>
            </a:r>
            <a:r>
              <a:rPr lang="en-US" dirty="0"/>
              <a:t> Fung, Claire De Souza, Hana Saab, and Paul </a:t>
            </a:r>
            <a:r>
              <a:rPr lang="en-US" dirty="0" err="1"/>
              <a:t>Kurdyak</a:t>
            </a:r>
            <a:r>
              <a:rPr lang="en-US" dirty="0"/>
              <a:t>. "Health care use and costs of children, adolescents, and young adults with somatic symptom and related disorders." </a:t>
            </a:r>
            <a:r>
              <a:rPr lang="en-US" i="1" dirty="0"/>
              <a:t>JAMA network open</a:t>
            </a:r>
            <a:r>
              <a:rPr lang="en-US" dirty="0"/>
              <a:t> 3, no. 7 (2020): e2011295-e2011295.</a:t>
            </a:r>
          </a:p>
        </p:txBody>
      </p:sp>
    </p:spTree>
    <p:extLst>
      <p:ext uri="{BB962C8B-B14F-4D97-AF65-F5344CB8AC3E}">
        <p14:creationId xmlns:p14="http://schemas.microsoft.com/office/powerpoint/2010/main" val="185112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Studies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Skaer</a:t>
            </a:r>
            <a:r>
              <a:rPr lang="en-US" dirty="0"/>
              <a:t>, Tracy L. "Fibromyalgia: disease synopsis, medication cost effectiveness and economic burden." </a:t>
            </a:r>
            <a:r>
              <a:rPr lang="en-US" i="1" dirty="0" err="1"/>
              <a:t>Pharmacoeconomics</a:t>
            </a:r>
            <a:r>
              <a:rPr lang="en-US" dirty="0"/>
              <a:t> 32 (2014): 457-466</a:t>
            </a:r>
            <a:r>
              <a:rPr lang="en-US" dirty="0" smtClean="0"/>
              <a:t>.</a:t>
            </a:r>
          </a:p>
          <a:p>
            <a:r>
              <a:rPr lang="en-US" dirty="0" err="1"/>
              <a:t>D'Onghia</a:t>
            </a:r>
            <a:r>
              <a:rPr lang="en-US" dirty="0"/>
              <a:t>, Martina, Jacopo </a:t>
            </a:r>
            <a:r>
              <a:rPr lang="en-US" dirty="0" err="1"/>
              <a:t>Ciaffi</a:t>
            </a:r>
            <a:r>
              <a:rPr lang="en-US" dirty="0"/>
              <a:t>, </a:t>
            </a:r>
            <a:r>
              <a:rPr lang="en-US" dirty="0" err="1"/>
              <a:t>Piero</a:t>
            </a:r>
            <a:r>
              <a:rPr lang="en-US" dirty="0"/>
              <a:t> </a:t>
            </a:r>
            <a:r>
              <a:rPr lang="en-US" dirty="0" err="1"/>
              <a:t>Ruscitti</a:t>
            </a:r>
            <a:r>
              <a:rPr lang="en-US" dirty="0"/>
              <a:t>, Paola Cipriani, Roberto </a:t>
            </a:r>
            <a:r>
              <a:rPr lang="en-US" dirty="0" err="1"/>
              <a:t>Giacomelli</a:t>
            </a:r>
            <a:r>
              <a:rPr lang="en-US" dirty="0"/>
              <a:t>, Jacob N. </a:t>
            </a:r>
            <a:r>
              <a:rPr lang="en-US" dirty="0" err="1"/>
              <a:t>Ablin</a:t>
            </a:r>
            <a:r>
              <a:rPr lang="en-US" dirty="0"/>
              <a:t>, and Francesco </a:t>
            </a:r>
            <a:r>
              <a:rPr lang="en-US" dirty="0" err="1"/>
              <a:t>Ursini</a:t>
            </a:r>
            <a:r>
              <a:rPr lang="en-US" dirty="0"/>
              <a:t>. "The economic burden of fibromyalgia: a systematic literature review." In </a:t>
            </a:r>
            <a:r>
              <a:rPr lang="en-US" i="1" dirty="0"/>
              <a:t>Seminars in Arthritis and Rheumatism</a:t>
            </a:r>
            <a:r>
              <a:rPr lang="en-US" dirty="0"/>
              <a:t>, p. 152060. WB Saunders, 2022</a:t>
            </a:r>
            <a:r>
              <a:rPr lang="en-US" dirty="0" smtClean="0"/>
              <a:t>.</a:t>
            </a:r>
          </a:p>
          <a:p>
            <a:r>
              <a:rPr lang="en-US" dirty="0"/>
              <a:t>Canavan, Caroline, Joe West, and Timothy Card. "The economic impact of the irritable bowel syndrome." </a:t>
            </a:r>
            <a:r>
              <a:rPr lang="en-US" i="1" dirty="0"/>
              <a:t>Alimentary pharmacology &amp; therapeutics</a:t>
            </a:r>
            <a:r>
              <a:rPr lang="en-US" dirty="0"/>
              <a:t> 40, no. 9 (2014): 1023-1034</a:t>
            </a:r>
            <a:r>
              <a:rPr lang="en-US" dirty="0" smtClean="0"/>
              <a:t>.</a:t>
            </a:r>
          </a:p>
          <a:p>
            <a:r>
              <a:rPr lang="en-US" dirty="0" err="1"/>
              <a:t>Nellesen</a:t>
            </a:r>
            <a:r>
              <a:rPr lang="en-US" dirty="0"/>
              <a:t>, Dave, Kimberly Yee, Anita Chawla, Barbara Edelman Lewis, and Robyn T. Carson. "A systematic review of the economic and humanistic burden of illness in irritable bowel syndrome and chronic constipation." </a:t>
            </a:r>
            <a:r>
              <a:rPr lang="en-US" i="1" dirty="0"/>
              <a:t>Journal of Managed Care Pharmacy</a:t>
            </a:r>
            <a:r>
              <a:rPr lang="en-US" dirty="0"/>
              <a:t> 19, no. 9 (2013): 755-764</a:t>
            </a:r>
            <a:r>
              <a:rPr lang="en-US" dirty="0" smtClean="0"/>
              <a:t>.</a:t>
            </a:r>
          </a:p>
          <a:p>
            <a:r>
              <a:rPr lang="en-US" dirty="0"/>
              <a:t>Cochrane, M., E. Mitchell, W. </a:t>
            </a:r>
            <a:r>
              <a:rPr lang="en-US" dirty="0" err="1"/>
              <a:t>Hollingworth</a:t>
            </a:r>
            <a:r>
              <a:rPr lang="en-US" dirty="0"/>
              <a:t>, E. Crawley, and D. </a:t>
            </a:r>
            <a:r>
              <a:rPr lang="en-US" dirty="0" err="1"/>
              <a:t>Trépel</a:t>
            </a:r>
            <a:r>
              <a:rPr lang="en-US" dirty="0"/>
              <a:t>. "Cost-effectiveness of interventions for chronic fatigue syndrome or </a:t>
            </a:r>
            <a:r>
              <a:rPr lang="en-US" dirty="0" err="1"/>
              <a:t>Myalgic</a:t>
            </a:r>
            <a:r>
              <a:rPr lang="en-US" dirty="0"/>
              <a:t> encephalomyelitis: a systematic review of economic evaluations." </a:t>
            </a:r>
            <a:r>
              <a:rPr lang="en-US" i="1" dirty="0"/>
              <a:t>Applied health economics and health policy</a:t>
            </a:r>
            <a:r>
              <a:rPr lang="en-US" dirty="0"/>
              <a:t> 19 (2021): 473-486.</a:t>
            </a:r>
          </a:p>
        </p:txBody>
      </p:sp>
    </p:spTree>
    <p:extLst>
      <p:ext uri="{BB962C8B-B14F-4D97-AF65-F5344CB8AC3E}">
        <p14:creationId xmlns:p14="http://schemas.microsoft.com/office/powerpoint/2010/main" val="87472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part 1: Personal experience</a:t>
            </a:r>
            <a:endParaRPr lang="en-US" dirty="0"/>
          </a:p>
        </p:txBody>
      </p:sp>
      <p:sp>
        <p:nvSpPr>
          <p:cNvPr id="3" name="Content Placeholder 2"/>
          <p:cNvSpPr>
            <a:spLocks noGrp="1"/>
          </p:cNvSpPr>
          <p:nvPr>
            <p:ph idx="1"/>
          </p:nvPr>
        </p:nvSpPr>
        <p:spPr>
          <a:xfrm>
            <a:off x="838200" y="1825625"/>
            <a:ext cx="5400675" cy="4351338"/>
          </a:xfrm>
        </p:spPr>
        <p:txBody>
          <a:bodyPr>
            <a:normAutofit lnSpcReduction="10000"/>
          </a:bodyPr>
          <a:lstStyle/>
          <a:p>
            <a:r>
              <a:rPr lang="en-US" dirty="0" smtClean="0"/>
              <a:t>Urgent Care – Pain at </a:t>
            </a:r>
            <a:r>
              <a:rPr lang="en-US" dirty="0" err="1" smtClean="0"/>
              <a:t>McBurney’s</a:t>
            </a:r>
            <a:r>
              <a:rPr lang="en-US" dirty="0" smtClean="0"/>
              <a:t> point, no fever, no elevated </a:t>
            </a:r>
            <a:r>
              <a:rPr lang="en-US" dirty="0" err="1" smtClean="0"/>
              <a:t>hr</a:t>
            </a:r>
            <a:r>
              <a:rPr lang="en-US" dirty="0" smtClean="0"/>
              <a:t>, mild pain for seven days, normal activity</a:t>
            </a:r>
          </a:p>
          <a:p>
            <a:r>
              <a:rPr lang="en-US" dirty="0" smtClean="0"/>
              <a:t>ED – no elevated WBC, uncertain CT with IV Contrast, observe overnight, CT with oral and IV contrast consistent with appendicitis and possible disease in colon</a:t>
            </a:r>
          </a:p>
          <a:p>
            <a:r>
              <a:rPr lang="en-US" dirty="0" smtClean="0"/>
              <a:t>Surgery</a:t>
            </a:r>
            <a:endParaRPr lang="en-US" dirty="0"/>
          </a:p>
        </p:txBody>
      </p:sp>
      <p:pic>
        <p:nvPicPr>
          <p:cNvPr id="6" name="Picture 5"/>
          <p:cNvPicPr>
            <a:picLocks noChangeAspect="1"/>
          </p:cNvPicPr>
          <p:nvPr/>
        </p:nvPicPr>
        <p:blipFill>
          <a:blip r:embed="rId2"/>
          <a:stretch>
            <a:fillRect/>
          </a:stretch>
        </p:blipFill>
        <p:spPr>
          <a:xfrm>
            <a:off x="6497567" y="1504950"/>
            <a:ext cx="5694433" cy="5420303"/>
          </a:xfrm>
          <a:prstGeom prst="rect">
            <a:avLst/>
          </a:prstGeom>
        </p:spPr>
      </p:pic>
    </p:spTree>
    <p:extLst>
      <p:ext uri="{BB962C8B-B14F-4D97-AF65-F5344CB8AC3E}">
        <p14:creationId xmlns:p14="http://schemas.microsoft.com/office/powerpoint/2010/main" val="215146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part 1: Personal experience</a:t>
            </a:r>
            <a:endParaRPr lang="en-US" dirty="0"/>
          </a:p>
        </p:txBody>
      </p:sp>
      <p:sp>
        <p:nvSpPr>
          <p:cNvPr id="3" name="Content Placeholder 2"/>
          <p:cNvSpPr>
            <a:spLocks noGrp="1"/>
          </p:cNvSpPr>
          <p:nvPr>
            <p:ph idx="1"/>
          </p:nvPr>
        </p:nvSpPr>
        <p:spPr>
          <a:xfrm>
            <a:off x="838200" y="1825625"/>
            <a:ext cx="5400675" cy="4351338"/>
          </a:xfrm>
        </p:spPr>
        <p:txBody>
          <a:bodyPr>
            <a:normAutofit lnSpcReduction="10000"/>
          </a:bodyPr>
          <a:lstStyle/>
          <a:p>
            <a:r>
              <a:rPr lang="en-US" dirty="0" smtClean="0"/>
              <a:t>Urgent Care – Pain at </a:t>
            </a:r>
            <a:r>
              <a:rPr lang="en-US" dirty="0" err="1" smtClean="0"/>
              <a:t>McBurney’s</a:t>
            </a:r>
            <a:r>
              <a:rPr lang="en-US" dirty="0" smtClean="0"/>
              <a:t> point, no fever, no elevated </a:t>
            </a:r>
            <a:r>
              <a:rPr lang="en-US" dirty="0" err="1" smtClean="0"/>
              <a:t>hr</a:t>
            </a:r>
            <a:r>
              <a:rPr lang="en-US" dirty="0" smtClean="0"/>
              <a:t>, mild pain for seven days, normal activity</a:t>
            </a:r>
          </a:p>
          <a:p>
            <a:r>
              <a:rPr lang="en-US" dirty="0" smtClean="0"/>
              <a:t>ED – no elevated WBC, uncertain CT with IV Contrast, observe overnight, CT with oral and IV contrast consistent with appendicitis and possible disease in colon</a:t>
            </a:r>
          </a:p>
          <a:p>
            <a:r>
              <a:rPr lang="en-US" dirty="0" smtClean="0"/>
              <a:t>Surgery</a:t>
            </a:r>
            <a:endParaRPr lang="en-US" dirty="0"/>
          </a:p>
        </p:txBody>
      </p:sp>
      <p:pic>
        <p:nvPicPr>
          <p:cNvPr id="6" name="Picture 5"/>
          <p:cNvPicPr>
            <a:picLocks noChangeAspect="1"/>
          </p:cNvPicPr>
          <p:nvPr/>
        </p:nvPicPr>
        <p:blipFill>
          <a:blip r:embed="rId2"/>
          <a:stretch>
            <a:fillRect/>
          </a:stretch>
        </p:blipFill>
        <p:spPr>
          <a:xfrm>
            <a:off x="6497567" y="1504950"/>
            <a:ext cx="5694433" cy="5420303"/>
          </a:xfrm>
          <a:prstGeom prst="rect">
            <a:avLst/>
          </a:prstGeom>
        </p:spPr>
      </p:pic>
    </p:spTree>
    <p:extLst>
      <p:ext uri="{BB962C8B-B14F-4D97-AF65-F5344CB8AC3E}">
        <p14:creationId xmlns:p14="http://schemas.microsoft.com/office/powerpoint/2010/main" val="325948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Chronic, invisible illnesses </a:t>
            </a:r>
            <a:endParaRPr lang="en-US" dirty="0" smtClean="0"/>
          </a:p>
          <a:p>
            <a:pPr lvl="1"/>
            <a:r>
              <a:rPr lang="en-US" dirty="0" smtClean="0"/>
              <a:t>irritable </a:t>
            </a:r>
            <a:r>
              <a:rPr lang="en-US" dirty="0"/>
              <a:t>bowel </a:t>
            </a:r>
            <a:r>
              <a:rPr lang="en-US" dirty="0" smtClean="0"/>
              <a:t>syndrome, </a:t>
            </a:r>
            <a:r>
              <a:rPr lang="en-US" dirty="0" err="1" smtClean="0"/>
              <a:t>myalgic</a:t>
            </a:r>
            <a:r>
              <a:rPr lang="en-US" dirty="0" smtClean="0"/>
              <a:t> </a:t>
            </a:r>
            <a:r>
              <a:rPr lang="en-US" dirty="0" err="1"/>
              <a:t>encephalomyeletis</a:t>
            </a:r>
            <a:r>
              <a:rPr lang="en-US" dirty="0"/>
              <a:t>/chronic fatigue syndrome, fibromyalgia, Lyme disease, </a:t>
            </a:r>
            <a:r>
              <a:rPr lang="en-US" dirty="0" smtClean="0"/>
              <a:t>postural </a:t>
            </a:r>
            <a:r>
              <a:rPr lang="en-US" dirty="0"/>
              <a:t>orthostatic tachycardia syndrome (</a:t>
            </a:r>
            <a:r>
              <a:rPr lang="en-US" dirty="0" smtClean="0"/>
              <a:t>POTS), multiple </a:t>
            </a:r>
            <a:r>
              <a:rPr lang="en-US" dirty="0"/>
              <a:t>sclerosis, </a:t>
            </a:r>
            <a:r>
              <a:rPr lang="en-US" dirty="0" smtClean="0"/>
              <a:t>temporomandibular disorders, </a:t>
            </a:r>
            <a:r>
              <a:rPr lang="en-US" dirty="0"/>
              <a:t>Ehlers </a:t>
            </a:r>
            <a:r>
              <a:rPr lang="en-US" dirty="0" err="1" smtClean="0"/>
              <a:t>Danlos</a:t>
            </a:r>
            <a:r>
              <a:rPr lang="en-US" dirty="0" smtClean="0"/>
              <a:t>, </a:t>
            </a:r>
            <a:r>
              <a:rPr lang="en-US" dirty="0"/>
              <a:t>encapsulating peritoneal </a:t>
            </a:r>
            <a:r>
              <a:rPr lang="en-US" dirty="0" smtClean="0"/>
              <a:t>sclerosis, </a:t>
            </a:r>
            <a:r>
              <a:rPr lang="en-US" dirty="0"/>
              <a:t>chronic Lyme </a:t>
            </a:r>
            <a:r>
              <a:rPr lang="en-US" dirty="0" smtClean="0"/>
              <a:t>disease, </a:t>
            </a:r>
            <a:r>
              <a:rPr lang="en-US" dirty="0"/>
              <a:t>complex regional pain syndrome/reflex sympathetic </a:t>
            </a:r>
            <a:r>
              <a:rPr lang="en-US" dirty="0" smtClean="0"/>
              <a:t>dystrophy, Epstein-Barr, vulvodynia, long </a:t>
            </a:r>
            <a:r>
              <a:rPr lang="en-US" dirty="0" err="1" smtClean="0"/>
              <a:t>Covid</a:t>
            </a:r>
            <a:endParaRPr lang="en-US" dirty="0" smtClean="0"/>
          </a:p>
          <a:p>
            <a:r>
              <a:rPr lang="en-US" dirty="0" smtClean="0"/>
              <a:t>These </a:t>
            </a:r>
            <a:r>
              <a:rPr lang="en-US" dirty="0"/>
              <a:t>conditions remain contexts comprising largely vague, nonspecific symptoms</a:t>
            </a:r>
            <a:r>
              <a:rPr lang="en-US" dirty="0" smtClean="0"/>
              <a:t>.</a:t>
            </a:r>
          </a:p>
          <a:p>
            <a:pPr lvl="1"/>
            <a:r>
              <a:rPr lang="en-US" dirty="0" smtClean="0"/>
              <a:t>exceptions </a:t>
            </a:r>
            <a:r>
              <a:rPr lang="en-US" dirty="0"/>
              <a:t>multiple sclerosis, </a:t>
            </a:r>
            <a:r>
              <a:rPr lang="en-US" dirty="0" smtClean="0"/>
              <a:t>endometriosis, systemic </a:t>
            </a:r>
            <a:r>
              <a:rPr lang="en-US" dirty="0"/>
              <a:t>lupus erythematosus (lupus</a:t>
            </a:r>
            <a:r>
              <a:rPr lang="en-US" dirty="0" smtClean="0"/>
              <a:t>), low back pain, endometriosis, </a:t>
            </a:r>
            <a:r>
              <a:rPr lang="en-US" dirty="0" err="1" smtClean="0"/>
              <a:t>etc</a:t>
            </a:r>
            <a:endParaRPr lang="en-US" dirty="0"/>
          </a:p>
        </p:txBody>
      </p:sp>
    </p:spTree>
    <p:extLst>
      <p:ext uri="{BB962C8B-B14F-4D97-AF65-F5344CB8AC3E}">
        <p14:creationId xmlns:p14="http://schemas.microsoft.com/office/powerpoint/2010/main" val="74903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normAutofit lnSpcReduction="10000"/>
          </a:bodyPr>
          <a:lstStyle/>
          <a:p>
            <a:r>
              <a:rPr lang="en-US" dirty="0" smtClean="0"/>
              <a:t>Mental Health – mental functioning facilitates adaptive and productive activities with purpose and meaning, fulfilling relationships and the capacity to enjoy the activities of life, the capacity to contend with adversity, and the mental flexibility to adapt to changing life circumstances (US Surgeon General’s Mental Health Report)</a:t>
            </a:r>
          </a:p>
          <a:p>
            <a:r>
              <a:rPr lang="en-US" dirty="0" smtClean="0"/>
              <a:t>Mental Illness – aka psychiatric illness and </a:t>
            </a:r>
            <a:r>
              <a:rPr lang="en-US" dirty="0"/>
              <a:t>mental disorder - </a:t>
            </a:r>
            <a:r>
              <a:rPr lang="en-US" dirty="0" smtClean="0"/>
              <a:t>“</a:t>
            </a:r>
            <a:r>
              <a:rPr lang="en-US" dirty="0"/>
              <a:t>a syndrome characterized by clinically significant disturbance in an individual’s cognition, emotion regulation, or behavior that reflects a dysfunction in the psychological, biological, or developmental processes underlying mental functioning</a:t>
            </a:r>
            <a:r>
              <a:rPr lang="en-US" dirty="0" smtClean="0"/>
              <a:t>” (</a:t>
            </a:r>
            <a:r>
              <a:rPr lang="en-US" dirty="0"/>
              <a:t>APA </a:t>
            </a:r>
            <a:r>
              <a:rPr lang="en-US" dirty="0" smtClean="0"/>
              <a:t>DSM-5)</a:t>
            </a:r>
            <a:endParaRPr lang="en-US" dirty="0"/>
          </a:p>
        </p:txBody>
      </p:sp>
    </p:spTree>
    <p:extLst>
      <p:ext uri="{BB962C8B-B14F-4D97-AF65-F5344CB8AC3E}">
        <p14:creationId xmlns:p14="http://schemas.microsoft.com/office/powerpoint/2010/main" val="24594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Result of cognitive (cortical), emotional (limbic), and vegetative (brain stem) impairments</a:t>
            </a:r>
          </a:p>
          <a:p>
            <a:r>
              <a:rPr lang="en-US" dirty="0" smtClean="0"/>
              <a:t>Many </a:t>
            </a:r>
            <a:r>
              <a:rPr lang="en-US" dirty="0"/>
              <a:t>associated with dysregulated and excessive, aversive emotional </a:t>
            </a:r>
            <a:r>
              <a:rPr lang="en-US" dirty="0" smtClean="0"/>
              <a:t>states</a:t>
            </a:r>
          </a:p>
          <a:p>
            <a:pPr lvl="1"/>
            <a:r>
              <a:rPr lang="en-US" dirty="0" smtClean="0"/>
              <a:t>environmental </a:t>
            </a:r>
            <a:r>
              <a:rPr lang="en-US" dirty="0"/>
              <a:t>phobias (agoraphobia, claustrophobia, acrophobia, etc.); </a:t>
            </a:r>
            <a:endParaRPr lang="en-US" dirty="0" smtClean="0"/>
          </a:p>
          <a:p>
            <a:pPr lvl="1"/>
            <a:r>
              <a:rPr lang="en-US" dirty="0" smtClean="0"/>
              <a:t>interpersonal </a:t>
            </a:r>
            <a:r>
              <a:rPr lang="en-US" dirty="0"/>
              <a:t>(paranoia, social anxiety, body dysmorphic disorder, pathological jealousy, etc.); </a:t>
            </a:r>
            <a:endParaRPr lang="en-US" dirty="0" smtClean="0"/>
          </a:p>
          <a:p>
            <a:pPr lvl="1"/>
            <a:r>
              <a:rPr lang="en-US" dirty="0" smtClean="0"/>
              <a:t>body </a:t>
            </a:r>
            <a:r>
              <a:rPr lang="en-US" dirty="0"/>
              <a:t>integrity (somatic symptom disorder, illness anxiety disorder); </a:t>
            </a:r>
            <a:endParaRPr lang="en-US" dirty="0" smtClean="0"/>
          </a:p>
          <a:p>
            <a:pPr lvl="1"/>
            <a:r>
              <a:rPr lang="en-US" dirty="0" smtClean="0"/>
              <a:t>traumatic </a:t>
            </a:r>
            <a:r>
              <a:rPr lang="en-US" dirty="0"/>
              <a:t>reactivity (posttraumatic stress disorder); </a:t>
            </a:r>
            <a:endParaRPr lang="en-US" dirty="0" smtClean="0"/>
          </a:p>
          <a:p>
            <a:pPr lvl="1"/>
            <a:r>
              <a:rPr lang="en-US" dirty="0" smtClean="0"/>
              <a:t>alarm </a:t>
            </a:r>
            <a:r>
              <a:rPr lang="en-US" dirty="0"/>
              <a:t>(panic disorder); </a:t>
            </a:r>
            <a:endParaRPr lang="en-US" dirty="0" smtClean="0"/>
          </a:p>
          <a:p>
            <a:pPr lvl="1"/>
            <a:r>
              <a:rPr lang="en-US" dirty="0" smtClean="0"/>
              <a:t>doubt </a:t>
            </a:r>
            <a:r>
              <a:rPr lang="en-US" dirty="0"/>
              <a:t>(obsessive compulsive disorder); </a:t>
            </a:r>
            <a:endParaRPr lang="en-US" dirty="0" smtClean="0"/>
          </a:p>
          <a:p>
            <a:pPr lvl="1"/>
            <a:r>
              <a:rPr lang="en-US" dirty="0" smtClean="0"/>
              <a:t>grooming </a:t>
            </a:r>
            <a:r>
              <a:rPr lang="en-US" dirty="0"/>
              <a:t>disorders (trichotillomania, excoriation disorder, </a:t>
            </a:r>
            <a:r>
              <a:rPr lang="en-US" dirty="0" err="1"/>
              <a:t>onychophagia</a:t>
            </a:r>
            <a:r>
              <a:rPr lang="en-US" dirty="0"/>
              <a:t>, </a:t>
            </a:r>
            <a:r>
              <a:rPr lang="en-US" dirty="0" err="1"/>
              <a:t>rhinotillexomania</a:t>
            </a:r>
            <a:r>
              <a:rPr lang="en-US" dirty="0"/>
              <a:t>, body cleaning compulsiveness); </a:t>
            </a:r>
            <a:endParaRPr lang="en-US" dirty="0" smtClean="0"/>
          </a:p>
          <a:p>
            <a:pPr lvl="1"/>
            <a:r>
              <a:rPr lang="en-US" dirty="0" smtClean="0"/>
              <a:t>depression </a:t>
            </a:r>
            <a:r>
              <a:rPr lang="en-US" dirty="0"/>
              <a:t>(futility)</a:t>
            </a:r>
          </a:p>
        </p:txBody>
      </p:sp>
    </p:spTree>
    <p:extLst>
      <p:ext uri="{BB962C8B-B14F-4D97-AF65-F5344CB8AC3E}">
        <p14:creationId xmlns:p14="http://schemas.microsoft.com/office/powerpoint/2010/main" val="242777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Somatic symptom disorder (</a:t>
            </a:r>
            <a:r>
              <a:rPr lang="en-US" dirty="0"/>
              <a:t>previously </a:t>
            </a:r>
            <a:r>
              <a:rPr lang="en-US" dirty="0" err="1" smtClean="0"/>
              <a:t>somataform</a:t>
            </a:r>
            <a:r>
              <a:rPr lang="en-US" dirty="0" smtClean="0"/>
              <a:t> disorder)</a:t>
            </a:r>
            <a:endParaRPr lang="en-US" dirty="0"/>
          </a:p>
        </p:txBody>
      </p:sp>
      <p:sp>
        <p:nvSpPr>
          <p:cNvPr id="3" name="Content Placeholder 2"/>
          <p:cNvSpPr>
            <a:spLocks noGrp="1"/>
          </p:cNvSpPr>
          <p:nvPr>
            <p:ph idx="1"/>
          </p:nvPr>
        </p:nvSpPr>
        <p:spPr>
          <a:xfrm>
            <a:off x="838200" y="1825625"/>
            <a:ext cx="10515600" cy="4928260"/>
          </a:xfrm>
        </p:spPr>
        <p:txBody>
          <a:bodyPr>
            <a:normAutofit fontScale="85000" lnSpcReduction="20000"/>
          </a:bodyPr>
          <a:lstStyle/>
          <a:p>
            <a:r>
              <a:rPr lang="en-US" dirty="0" smtClean="0"/>
              <a:t>Somatic = physical</a:t>
            </a:r>
          </a:p>
          <a:p>
            <a:r>
              <a:rPr lang="en-US" dirty="0" smtClean="0"/>
              <a:t>Disorder is diagnosed when symptoms persist over a long period of time</a:t>
            </a:r>
          </a:p>
          <a:p>
            <a:pPr lvl="1"/>
            <a:r>
              <a:rPr lang="en-US" dirty="0" smtClean="0"/>
              <a:t>May or may not be explained</a:t>
            </a:r>
          </a:p>
          <a:p>
            <a:pPr lvl="1"/>
            <a:r>
              <a:rPr lang="en-US" dirty="0" smtClean="0"/>
              <a:t>Symptoms can vary (even by culture)</a:t>
            </a:r>
          </a:p>
          <a:p>
            <a:pPr lvl="1"/>
            <a:r>
              <a:rPr lang="en-US" dirty="0" smtClean="0"/>
              <a:t>Associated with other psychological illnesses</a:t>
            </a:r>
          </a:p>
          <a:p>
            <a:pPr lvl="2"/>
            <a:r>
              <a:rPr lang="en-US" dirty="0" smtClean="0"/>
              <a:t>Depression, anxiety, drug abuse</a:t>
            </a:r>
            <a:endParaRPr lang="en-US" dirty="0"/>
          </a:p>
          <a:p>
            <a:pPr lvl="1"/>
            <a:r>
              <a:rPr lang="en-US" dirty="0" smtClean="0"/>
              <a:t>Diagnosis replaced:</a:t>
            </a:r>
          </a:p>
          <a:p>
            <a:pPr lvl="2"/>
            <a:r>
              <a:rPr lang="en-US" dirty="0"/>
              <a:t>Somatization disorder </a:t>
            </a:r>
            <a:endParaRPr lang="en-US" dirty="0" smtClean="0"/>
          </a:p>
          <a:p>
            <a:pPr lvl="2"/>
            <a:r>
              <a:rPr lang="en-US" dirty="0" smtClean="0"/>
              <a:t>Undifferentiated </a:t>
            </a:r>
            <a:r>
              <a:rPr lang="en-US" dirty="0"/>
              <a:t>somatoform disorder </a:t>
            </a:r>
            <a:endParaRPr lang="en-US" dirty="0" smtClean="0"/>
          </a:p>
          <a:p>
            <a:pPr lvl="2"/>
            <a:r>
              <a:rPr lang="en-US" dirty="0" smtClean="0"/>
              <a:t>Hypochondriasis</a:t>
            </a:r>
          </a:p>
          <a:p>
            <a:r>
              <a:rPr lang="en-US" dirty="0"/>
              <a:t>somatic symptom disorder</a:t>
            </a:r>
            <a:r>
              <a:rPr lang="en-US" dirty="0" smtClean="0"/>
              <a:t>, </a:t>
            </a:r>
            <a:r>
              <a:rPr lang="en-US" dirty="0"/>
              <a:t>illness anxiety disorder, </a:t>
            </a:r>
            <a:r>
              <a:rPr lang="en-US" dirty="0" smtClean="0"/>
              <a:t>functional </a:t>
            </a:r>
            <a:r>
              <a:rPr lang="en-US" dirty="0"/>
              <a:t>neurological symptom disorder, </a:t>
            </a:r>
            <a:r>
              <a:rPr lang="en-US" dirty="0" smtClean="0"/>
              <a:t>factitious </a:t>
            </a:r>
            <a:r>
              <a:rPr lang="en-US" dirty="0"/>
              <a:t>disorder, </a:t>
            </a:r>
            <a:r>
              <a:rPr lang="en-US" dirty="0" smtClean="0"/>
              <a:t>psychological </a:t>
            </a:r>
            <a:r>
              <a:rPr lang="en-US" dirty="0"/>
              <a:t>factors affecting other medical </a:t>
            </a:r>
            <a:r>
              <a:rPr lang="en-US" dirty="0" smtClean="0"/>
              <a:t>conditions</a:t>
            </a:r>
          </a:p>
          <a:p>
            <a:r>
              <a:rPr lang="en-US" dirty="0"/>
              <a:t>somatic complaints must have also been serious enough to interfere significantly with a person’s ability to perform important activities, such as work, school, or family and social responsibilities, or lead the person experiencing the symptoms to seek medical treatment</a:t>
            </a:r>
          </a:p>
        </p:txBody>
      </p:sp>
    </p:spTree>
    <p:extLst>
      <p:ext uri="{BB962C8B-B14F-4D97-AF65-F5344CB8AC3E}">
        <p14:creationId xmlns:p14="http://schemas.microsoft.com/office/powerpoint/2010/main" val="69000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Psychosomatic disorder</a:t>
            </a:r>
            <a:endParaRPr lang="en-US" dirty="0"/>
          </a:p>
        </p:txBody>
      </p:sp>
      <p:sp>
        <p:nvSpPr>
          <p:cNvPr id="3" name="Content Placeholder 2"/>
          <p:cNvSpPr>
            <a:spLocks noGrp="1"/>
          </p:cNvSpPr>
          <p:nvPr>
            <p:ph idx="1"/>
          </p:nvPr>
        </p:nvSpPr>
        <p:spPr/>
        <p:txBody>
          <a:bodyPr/>
          <a:lstStyle/>
          <a:p>
            <a:r>
              <a:rPr lang="en-US" dirty="0" smtClean="0"/>
              <a:t>Somatic </a:t>
            </a:r>
            <a:r>
              <a:rPr lang="en-US" dirty="0"/>
              <a:t>illness caused or exacerbated by mental stress and </a:t>
            </a:r>
            <a:r>
              <a:rPr lang="en-US" dirty="0" smtClean="0"/>
              <a:t>distress</a:t>
            </a:r>
          </a:p>
          <a:p>
            <a:r>
              <a:rPr lang="en-US" dirty="0" smtClean="0"/>
              <a:t>Many diseases can be made worse by stress and </a:t>
            </a:r>
            <a:r>
              <a:rPr lang="en-US" dirty="0" err="1" smtClean="0"/>
              <a:t>istress</a:t>
            </a:r>
            <a:r>
              <a:rPr lang="en-US" dirty="0" smtClean="0"/>
              <a:t>:</a:t>
            </a:r>
          </a:p>
          <a:p>
            <a:pPr lvl="1"/>
            <a:r>
              <a:rPr lang="en-US" dirty="0" smtClean="0"/>
              <a:t>Heart disease/CVD and IBS</a:t>
            </a:r>
          </a:p>
          <a:p>
            <a:r>
              <a:rPr lang="en-US" dirty="0" smtClean="0"/>
              <a:t>Illnesses previously considered to be purely psychosomatic include:</a:t>
            </a:r>
          </a:p>
          <a:p>
            <a:pPr lvl="1"/>
            <a:r>
              <a:rPr lang="en-US" dirty="0"/>
              <a:t>Tuberculosis, hypertension, and stomach </a:t>
            </a:r>
            <a:r>
              <a:rPr lang="en-US" dirty="0" smtClean="0"/>
              <a:t>ulcers</a:t>
            </a:r>
          </a:p>
          <a:p>
            <a:endParaRPr lang="en-US" dirty="0"/>
          </a:p>
        </p:txBody>
      </p:sp>
    </p:spTree>
    <p:extLst>
      <p:ext uri="{BB962C8B-B14F-4D97-AF65-F5344CB8AC3E}">
        <p14:creationId xmlns:p14="http://schemas.microsoft.com/office/powerpoint/2010/main" val="3557294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28c171e5b1f655a64993bad87ea3a04c">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5aedbafebac83a9e304d02db7f2d6f6e"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Props1.xml><?xml version="1.0" encoding="utf-8"?>
<ds:datastoreItem xmlns:ds="http://schemas.openxmlformats.org/officeDocument/2006/customXml" ds:itemID="{D6622102-4099-49A6-A313-CF6715F62811}">
  <ds:schemaRefs>
    <ds:schemaRef ds:uri="http://schemas.microsoft.com/sharepoint/v3/contenttype/forms"/>
  </ds:schemaRefs>
</ds:datastoreItem>
</file>

<file path=customXml/itemProps2.xml><?xml version="1.0" encoding="utf-8"?>
<ds:datastoreItem xmlns:ds="http://schemas.openxmlformats.org/officeDocument/2006/customXml" ds:itemID="{9D566321-1373-483E-A4F5-CADC5F7DE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49F78B-8422-404D-AA1B-B42F1F4E7D42}">
  <ds:schemaRefs>
    <ds:schemaRef ds:uri="7f18ec10-a743-4c21-91d9-69d297feae2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ce5fba22-8df0-4e59-b0bb-9a52d739590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28096</TotalTime>
  <Words>2152</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HCMI 4448: Clinical and Social Issues in Health Care</vt:lpstr>
      <vt:lpstr>PowerPoint Presentation</vt:lpstr>
      <vt:lpstr>Discussion part 1: Personal experience</vt:lpstr>
      <vt:lpstr>Discussion part 1: Personal experience</vt:lpstr>
      <vt:lpstr>PowerPoint Presentation</vt:lpstr>
      <vt:lpstr>Key Terms</vt:lpstr>
      <vt:lpstr>Mental Illness</vt:lpstr>
      <vt:lpstr>Somatic symptom disorder (previously somataform disorder)</vt:lpstr>
      <vt:lpstr>Psychosomatic disorder</vt:lpstr>
      <vt:lpstr>Somatopsychic disorders</vt:lpstr>
      <vt:lpstr>Key Terms</vt:lpstr>
      <vt:lpstr>Munchausen’s by proxy and children</vt:lpstr>
      <vt:lpstr>Key Terms</vt:lpstr>
      <vt:lpstr>Key Terms</vt:lpstr>
      <vt:lpstr>Terminology abuse</vt:lpstr>
      <vt:lpstr>Diagnosing psychosomatic conditions</vt:lpstr>
      <vt:lpstr>Sexism and psychosomatic diagnosis</vt:lpstr>
      <vt:lpstr>Break (fifteen minutes?)</vt:lpstr>
      <vt:lpstr>GBD of CFS/ME</vt:lpstr>
      <vt:lpstr>Economics: Problems</vt:lpstr>
      <vt:lpstr>Economics</vt:lpstr>
      <vt:lpstr>PowerPoint Presentation</vt:lpstr>
      <vt:lpstr>Discussion part 1: Personal experience</vt:lpstr>
      <vt:lpstr>Discussion part 2: Personal experience</vt:lpstr>
      <vt:lpstr>Discussion part 3: Case study</vt:lpstr>
      <vt:lpstr>Sources</vt:lpstr>
      <vt:lpstr>Economics Studies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105</cp:revision>
  <dcterms:created xsi:type="dcterms:W3CDTF">2018-08-26T19:46:47Z</dcterms:created>
  <dcterms:modified xsi:type="dcterms:W3CDTF">2024-02-14T22:42:07Z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