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56" r:id="rId6"/>
    <p:sldId id="353" r:id="rId7"/>
    <p:sldId id="357" r:id="rId8"/>
    <p:sldId id="358" r:id="rId9"/>
    <p:sldId id="360" r:id="rId10"/>
    <p:sldId id="361" r:id="rId11"/>
    <p:sldId id="362" r:id="rId12"/>
    <p:sldId id="363" r:id="rId13"/>
    <p:sldId id="364" r:id="rId14"/>
    <p:sldId id="354" r:id="rId15"/>
    <p:sldId id="355" r:id="rId16"/>
    <p:sldId id="339" r:id="rId17"/>
    <p:sldId id="365" r:id="rId18"/>
    <p:sldId id="347" r:id="rId19"/>
    <p:sldId id="3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6261" autoAdjust="0"/>
  </p:normalViewPr>
  <p:slideViewPr>
    <p:cSldViewPr snapToGrid="0">
      <p:cViewPr varScale="1">
        <p:scale>
          <a:sx n="101" d="100"/>
          <a:sy n="101" d="100"/>
        </p:scale>
        <p:origin x="114" y="318"/>
      </p:cViewPr>
      <p:guideLst/>
    </p:cSldViewPr>
  </p:slideViewPr>
  <p:outlineViewPr>
    <p:cViewPr>
      <p:scale>
        <a:sx n="33" d="100"/>
        <a:sy n="33" d="100"/>
      </p:scale>
      <p:origin x="0" y="-4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yw_nqzVfxFQ&amp;ab_channel=LastWeekTonight" TargetMode="External"/><Relationship Id="rId2" Type="http://schemas.openxmlformats.org/officeDocument/2006/relationships/hyperlink" Target="https://www.youtube.com/watch?v=ZsQ_EYXwTzg&amp;ab_channel=SEIUCaliforni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bmcpublichealth.biomedcentral.com/articles/10.1186/s12889-015-2303-3#Tab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 interrupted</a:t>
            </a:r>
            <a:endParaRPr lang="en-US" dirty="0"/>
          </a:p>
        </p:txBody>
      </p:sp>
      <p:sp>
        <p:nvSpPr>
          <p:cNvPr id="3" name="Content Placeholder 2"/>
          <p:cNvSpPr>
            <a:spLocks noGrp="1"/>
          </p:cNvSpPr>
          <p:nvPr>
            <p:ph idx="1"/>
          </p:nvPr>
        </p:nvSpPr>
        <p:spPr/>
        <p:txBody>
          <a:bodyPr>
            <a:normAutofit/>
          </a:bodyPr>
          <a:lstStyle/>
          <a:p>
            <a:r>
              <a:rPr lang="en-US" dirty="0"/>
              <a:t>These associations indicate that the older people are, or the higher they rate their general health, the less likely it is that they encounter basic and social problems in their everyday </a:t>
            </a:r>
            <a:r>
              <a:rPr lang="en-US" dirty="0" smtClean="0"/>
              <a:t>life</a:t>
            </a:r>
          </a:p>
          <a:p>
            <a:r>
              <a:rPr lang="en-US" dirty="0" smtClean="0"/>
              <a:t>People </a:t>
            </a:r>
            <a:r>
              <a:rPr lang="en-US" dirty="0"/>
              <a:t>with chronic illness are more likely to experience everyday problems when they have physical limitations and when they perceive their health as poor.</a:t>
            </a:r>
            <a:endParaRPr lang="en-US" dirty="0" smtClean="0"/>
          </a:p>
          <a:p>
            <a:r>
              <a:rPr lang="en-US" dirty="0"/>
              <a:t>Having social problems could be a sign of a lack of social support. Studies have shown that good social support has a positive effect on self-management</a:t>
            </a:r>
          </a:p>
        </p:txBody>
      </p:sp>
    </p:spTree>
    <p:extLst>
      <p:ext uri="{BB962C8B-B14F-4D97-AF65-F5344CB8AC3E}">
        <p14:creationId xmlns:p14="http://schemas.microsoft.com/office/powerpoint/2010/main" val="335849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Telecare for chronic disease</a:t>
            </a:r>
            <a:endParaRPr lang="en-US" dirty="0"/>
          </a:p>
        </p:txBody>
      </p:sp>
      <p:sp>
        <p:nvSpPr>
          <p:cNvPr id="3" name="Content Placeholder 2"/>
          <p:cNvSpPr>
            <a:spLocks noGrp="1"/>
          </p:cNvSpPr>
          <p:nvPr>
            <p:ph idx="1"/>
          </p:nvPr>
        </p:nvSpPr>
        <p:spPr/>
        <p:txBody>
          <a:bodyPr>
            <a:normAutofit lnSpcReduction="10000"/>
          </a:bodyPr>
          <a:lstStyle/>
          <a:p>
            <a:r>
              <a:rPr lang="en-US" dirty="0" smtClean="0"/>
              <a:t>Telemedicine interactions can be</a:t>
            </a:r>
          </a:p>
          <a:p>
            <a:pPr lvl="1"/>
            <a:r>
              <a:rPr lang="en-US" dirty="0" smtClean="0"/>
              <a:t>in </a:t>
            </a:r>
            <a:r>
              <a:rPr lang="en-US" dirty="0"/>
              <a:t>real time (e.g. </a:t>
            </a:r>
            <a:r>
              <a:rPr lang="en-US" dirty="0" smtClean="0"/>
              <a:t>videoconferencing)</a:t>
            </a:r>
          </a:p>
          <a:p>
            <a:pPr lvl="1"/>
            <a:r>
              <a:rPr lang="en-US" dirty="0" smtClean="0"/>
              <a:t>asynchronously </a:t>
            </a:r>
            <a:r>
              <a:rPr lang="en-US" dirty="0"/>
              <a:t>(e.g. store-and-forward transmission of data from a home glucose meter</a:t>
            </a:r>
            <a:r>
              <a:rPr lang="en-US" dirty="0" smtClean="0"/>
              <a:t>).</a:t>
            </a:r>
          </a:p>
          <a:p>
            <a:r>
              <a:rPr lang="en-US" dirty="0" smtClean="0"/>
              <a:t>Monitoring </a:t>
            </a:r>
            <a:r>
              <a:rPr lang="en-US" dirty="0"/>
              <a:t>applications </a:t>
            </a:r>
            <a:r>
              <a:rPr lang="en-US" dirty="0" smtClean="0"/>
              <a:t>can be:</a:t>
            </a:r>
          </a:p>
          <a:p>
            <a:pPr lvl="1"/>
            <a:r>
              <a:rPr lang="en-US" dirty="0" smtClean="0"/>
              <a:t>entirely </a:t>
            </a:r>
            <a:r>
              <a:rPr lang="en-US" dirty="0"/>
              <a:t>automatic (e.g. passive monitoring of activity using room </a:t>
            </a:r>
            <a:r>
              <a:rPr lang="en-US" dirty="0" smtClean="0"/>
              <a:t>sensors)</a:t>
            </a:r>
          </a:p>
          <a:p>
            <a:pPr lvl="1"/>
            <a:r>
              <a:rPr lang="en-US" dirty="0" smtClean="0"/>
              <a:t>require </a:t>
            </a:r>
            <a:r>
              <a:rPr lang="en-US" dirty="0"/>
              <a:t>the patient to do something (e.g. transmit bodyweight values using the buttons on a telephone</a:t>
            </a:r>
            <a:r>
              <a:rPr lang="en-US" dirty="0" smtClean="0"/>
              <a:t>)</a:t>
            </a:r>
          </a:p>
          <a:p>
            <a:r>
              <a:rPr lang="en-US" dirty="0" smtClean="0"/>
              <a:t>Educational </a:t>
            </a:r>
            <a:r>
              <a:rPr lang="en-US" dirty="0"/>
              <a:t>applications </a:t>
            </a:r>
            <a:r>
              <a:rPr lang="en-US" dirty="0" smtClean="0"/>
              <a:t>can:</a:t>
            </a:r>
          </a:p>
          <a:p>
            <a:pPr lvl="1"/>
            <a:r>
              <a:rPr lang="en-US" dirty="0" smtClean="0"/>
              <a:t>employ </a:t>
            </a:r>
            <a:r>
              <a:rPr lang="en-US" dirty="0"/>
              <a:t>specially designed home </a:t>
            </a:r>
            <a:r>
              <a:rPr lang="en-US" dirty="0" smtClean="0"/>
              <a:t>devices</a:t>
            </a:r>
          </a:p>
          <a:p>
            <a:pPr lvl="1"/>
            <a:r>
              <a:rPr lang="en-US" dirty="0" smtClean="0"/>
              <a:t>depended </a:t>
            </a:r>
            <a:r>
              <a:rPr lang="en-US" dirty="0"/>
              <a:t>on web access from PCs or smart </a:t>
            </a:r>
            <a:r>
              <a:rPr lang="en-US" dirty="0" smtClean="0"/>
              <a:t>phones</a:t>
            </a:r>
            <a:endParaRPr lang="en-US" dirty="0"/>
          </a:p>
        </p:txBody>
      </p:sp>
    </p:spTree>
    <p:extLst>
      <p:ext uri="{BB962C8B-B14F-4D97-AF65-F5344CB8AC3E}">
        <p14:creationId xmlns:p14="http://schemas.microsoft.com/office/powerpoint/2010/main" val="330447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telemedicine</a:t>
            </a:r>
            <a:endParaRPr lang="en-US" dirty="0"/>
          </a:p>
        </p:txBody>
      </p:sp>
      <p:sp>
        <p:nvSpPr>
          <p:cNvPr id="3" name="Content Placeholder 2"/>
          <p:cNvSpPr>
            <a:spLocks noGrp="1"/>
          </p:cNvSpPr>
          <p:nvPr>
            <p:ph idx="1"/>
          </p:nvPr>
        </p:nvSpPr>
        <p:spPr>
          <a:xfrm>
            <a:off x="838200" y="1825625"/>
            <a:ext cx="4895850" cy="4351338"/>
          </a:xfrm>
        </p:spPr>
        <p:txBody>
          <a:bodyPr/>
          <a:lstStyle/>
          <a:p>
            <a:r>
              <a:rPr lang="en-US" dirty="0" smtClean="0"/>
              <a:t>“Weakly positive” overall</a:t>
            </a:r>
          </a:p>
          <a:p>
            <a:r>
              <a:rPr lang="en-US" dirty="0" smtClean="0"/>
              <a:t>No significant benefit to many particular methods:</a:t>
            </a:r>
          </a:p>
          <a:p>
            <a:pPr lvl="1"/>
            <a:r>
              <a:rPr lang="en-US" dirty="0" smtClean="0"/>
              <a:t>Tele monitoring, routine voice contact, videoconferencing</a:t>
            </a:r>
          </a:p>
          <a:p>
            <a:r>
              <a:rPr lang="en-US" dirty="0" smtClean="0"/>
              <a:t>Hospitalizations decrease but health outcomes do not change very much</a:t>
            </a:r>
          </a:p>
          <a:p>
            <a:r>
              <a:rPr lang="en-US" dirty="0" smtClean="0"/>
              <a:t>Systematic reviews not always consistent</a:t>
            </a:r>
            <a:endParaRPr lang="en-US" dirty="0"/>
          </a:p>
        </p:txBody>
      </p:sp>
      <p:pic>
        <p:nvPicPr>
          <p:cNvPr id="5" name="Picture 4"/>
          <p:cNvPicPr>
            <a:picLocks noChangeAspect="1"/>
          </p:cNvPicPr>
          <p:nvPr/>
        </p:nvPicPr>
        <p:blipFill>
          <a:blip r:embed="rId2"/>
          <a:stretch>
            <a:fillRect/>
          </a:stretch>
        </p:blipFill>
        <p:spPr>
          <a:xfrm>
            <a:off x="5886450" y="1562857"/>
            <a:ext cx="6305550" cy="5295144"/>
          </a:xfrm>
          <a:prstGeom prst="rect">
            <a:avLst/>
          </a:prstGeom>
        </p:spPr>
      </p:pic>
    </p:spTree>
    <p:extLst>
      <p:ext uri="{BB962C8B-B14F-4D97-AF65-F5344CB8AC3E}">
        <p14:creationId xmlns:p14="http://schemas.microsoft.com/office/powerpoint/2010/main" val="288418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a:t>
            </a:r>
            <a:r>
              <a:rPr lang="en-US" dirty="0" smtClean="0"/>
              <a:t>c Disease in pop culture</a:t>
            </a:r>
            <a:endParaRPr lang="en-US" dirty="0"/>
          </a:p>
        </p:txBody>
      </p:sp>
      <p:sp>
        <p:nvSpPr>
          <p:cNvPr id="3" name="Content Placeholder 2"/>
          <p:cNvSpPr>
            <a:spLocks noGrp="1"/>
          </p:cNvSpPr>
          <p:nvPr>
            <p:ph idx="1"/>
          </p:nvPr>
        </p:nvSpPr>
        <p:spPr/>
        <p:txBody>
          <a:bodyPr/>
          <a:lstStyle/>
          <a:p>
            <a:r>
              <a:rPr lang="en-US" dirty="0" smtClean="0"/>
              <a:t>John Oliver on dialysis</a:t>
            </a:r>
          </a:p>
          <a:p>
            <a:pPr lvl="1"/>
            <a:r>
              <a:rPr lang="en-US" dirty="0"/>
              <a:t>Short Version: </a:t>
            </a:r>
            <a:r>
              <a:rPr lang="en-US" dirty="0" smtClean="0">
                <a:hlinkClick r:id="rId2"/>
              </a:rPr>
              <a:t>https</a:t>
            </a:r>
            <a:r>
              <a:rPr lang="en-US" dirty="0">
                <a:hlinkClick r:id="rId2"/>
              </a:rPr>
              <a:t>://</a:t>
            </a:r>
            <a:r>
              <a:rPr lang="en-US" dirty="0" smtClean="0">
                <a:hlinkClick r:id="rId2"/>
              </a:rPr>
              <a:t>www.youtube.com/watch?v=ZsQ_EYXwTzg&amp;ab_channel=SEIUCalifornia</a:t>
            </a:r>
            <a:endParaRPr lang="en-US" dirty="0" smtClean="0"/>
          </a:p>
          <a:p>
            <a:pPr lvl="1"/>
            <a:r>
              <a:rPr lang="en-US" dirty="0" smtClean="0"/>
              <a:t>Long Version: </a:t>
            </a:r>
            <a:r>
              <a:rPr lang="en-US" dirty="0" smtClean="0">
                <a:hlinkClick r:id="rId3"/>
              </a:rPr>
              <a:t>https</a:t>
            </a:r>
            <a:r>
              <a:rPr lang="en-US" dirty="0">
                <a:hlinkClick r:id="rId3"/>
              </a:rPr>
              <a:t>://</a:t>
            </a:r>
            <a:r>
              <a:rPr lang="en-US" dirty="0" smtClean="0">
                <a:hlinkClick r:id="rId3"/>
              </a:rPr>
              <a:t>www.youtube.com/watch?v=yw_nqzVfxFQ&amp;ab_channel=LastWeekTonight</a:t>
            </a:r>
            <a:r>
              <a:rPr lang="en-US" dirty="0" smtClean="0"/>
              <a:t>	</a:t>
            </a:r>
          </a:p>
          <a:p>
            <a:endParaRPr lang="en-US" dirty="0"/>
          </a:p>
        </p:txBody>
      </p:sp>
    </p:spTree>
    <p:extLst>
      <p:ext uri="{BB962C8B-B14F-4D97-AF65-F5344CB8AC3E}">
        <p14:creationId xmlns:p14="http://schemas.microsoft.com/office/powerpoint/2010/main" val="406820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Dialysis discussion</a:t>
            </a:r>
            <a:endParaRPr lang="en-US" dirty="0"/>
          </a:p>
        </p:txBody>
      </p:sp>
      <p:sp>
        <p:nvSpPr>
          <p:cNvPr id="3" name="Content Placeholder 2"/>
          <p:cNvSpPr>
            <a:spLocks noGrp="1"/>
          </p:cNvSpPr>
          <p:nvPr>
            <p:ph idx="1"/>
          </p:nvPr>
        </p:nvSpPr>
        <p:spPr/>
        <p:txBody>
          <a:bodyPr/>
          <a:lstStyle/>
          <a:p>
            <a:r>
              <a:rPr lang="en-US" dirty="0" smtClean="0"/>
              <a:t>Comparing to Taco Bell</a:t>
            </a:r>
          </a:p>
          <a:p>
            <a:r>
              <a:rPr lang="en-US" dirty="0" smtClean="0"/>
              <a:t>Kickbacks</a:t>
            </a:r>
          </a:p>
          <a:p>
            <a:r>
              <a:rPr lang="en-US" dirty="0" smtClean="0"/>
              <a:t>Residual wastage</a:t>
            </a:r>
          </a:p>
          <a:p>
            <a:pPr lvl="1"/>
            <a:r>
              <a:rPr lang="en-US" dirty="0" smtClean="0"/>
              <a:t>Payments issue (fee-for-service)</a:t>
            </a:r>
          </a:p>
          <a:p>
            <a:r>
              <a:rPr lang="en-US" dirty="0" smtClean="0"/>
              <a:t>Dialysis prognosis</a:t>
            </a:r>
          </a:p>
          <a:p>
            <a:pPr lvl="1"/>
            <a:r>
              <a:rPr lang="en-US" dirty="0" smtClean="0"/>
              <a:t>vs Kidney transplant</a:t>
            </a:r>
          </a:p>
          <a:p>
            <a:r>
              <a:rPr lang="en-US" dirty="0" smtClean="0"/>
              <a:t>DaVita center becomes community</a:t>
            </a:r>
            <a:endParaRPr lang="en-US" dirty="0"/>
          </a:p>
        </p:txBody>
      </p:sp>
    </p:spTree>
    <p:extLst>
      <p:ext uri="{BB962C8B-B14F-4D97-AF65-F5344CB8AC3E}">
        <p14:creationId xmlns:p14="http://schemas.microsoft.com/office/powerpoint/2010/main" val="229546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Wootton, Richard. "Twenty years of telemedicine in chronic disease management–an evidence synthesis." </a:t>
            </a:r>
            <a:r>
              <a:rPr lang="en-US" i="1" dirty="0"/>
              <a:t>Journal of telemedicine and telecare</a:t>
            </a:r>
            <a:r>
              <a:rPr lang="en-US" dirty="0"/>
              <a:t> 18, no. 4 (2012): 211-220</a:t>
            </a:r>
            <a:r>
              <a:rPr lang="en-US" dirty="0" smtClean="0"/>
              <a:t>.</a:t>
            </a:r>
          </a:p>
          <a:p>
            <a:r>
              <a:rPr lang="en-US" dirty="0"/>
              <a:t>Raphael, Jean L., Anna Rueda, K. Casey Lion, and Thomas P. Giordano. "The role of lay health workers in pediatric chronic disease: a systematic review." </a:t>
            </a:r>
            <a:r>
              <a:rPr lang="en-US" i="1" dirty="0"/>
              <a:t>Academic pediatrics</a:t>
            </a:r>
            <a:r>
              <a:rPr lang="en-US" dirty="0"/>
              <a:t> 13, no. 5 (2013): 408-420</a:t>
            </a:r>
            <a:r>
              <a:rPr lang="en-US" dirty="0" smtClean="0"/>
              <a:t>.</a:t>
            </a:r>
          </a:p>
          <a:p>
            <a:r>
              <a:rPr lang="en-US" dirty="0"/>
              <a:t>Grady, Patricia A., and Lisa Lucio Gough. "Self-management: a comprehensive approach to management of chronic conditions." </a:t>
            </a:r>
            <a:r>
              <a:rPr lang="en-US" i="1" dirty="0"/>
              <a:t>American journal of public health</a:t>
            </a:r>
            <a:r>
              <a:rPr lang="en-US" dirty="0"/>
              <a:t> 104, no. 8 (2014): e25-e31</a:t>
            </a:r>
            <a:r>
              <a:rPr lang="en-US" dirty="0" smtClean="0"/>
              <a:t>.</a:t>
            </a:r>
          </a:p>
          <a:p>
            <a:r>
              <a:rPr lang="en-US" dirty="0"/>
              <a:t>Van </a:t>
            </a:r>
            <a:r>
              <a:rPr lang="en-US" dirty="0" err="1"/>
              <a:t>Houtum</a:t>
            </a:r>
            <a:r>
              <a:rPr lang="en-US" dirty="0"/>
              <a:t>, </a:t>
            </a:r>
            <a:r>
              <a:rPr lang="en-US" dirty="0" err="1"/>
              <a:t>Lieke</a:t>
            </a:r>
            <a:r>
              <a:rPr lang="en-US" dirty="0"/>
              <a:t>, </a:t>
            </a:r>
            <a:r>
              <a:rPr lang="en-US" dirty="0" err="1"/>
              <a:t>Mieke</a:t>
            </a:r>
            <a:r>
              <a:rPr lang="en-US" dirty="0"/>
              <a:t> </a:t>
            </a:r>
            <a:r>
              <a:rPr lang="en-US" dirty="0" err="1"/>
              <a:t>Rijken</a:t>
            </a:r>
            <a:r>
              <a:rPr lang="en-US" dirty="0"/>
              <a:t>, and Peter </a:t>
            </a:r>
            <a:r>
              <a:rPr lang="en-US" dirty="0" err="1"/>
              <a:t>Groenewegen</a:t>
            </a:r>
            <a:r>
              <a:rPr lang="en-US" dirty="0"/>
              <a:t>. "Do everyday problems of people with chronic illness interfere with their disease management?." </a:t>
            </a:r>
            <a:r>
              <a:rPr lang="en-US" i="1" dirty="0"/>
              <a:t>BMC public health</a:t>
            </a:r>
            <a:r>
              <a:rPr lang="en-US" dirty="0"/>
              <a:t> 15, no. 1 (2015): 1-9.</a:t>
            </a:r>
            <a:endParaRPr lang="en-US" dirty="0" smtClean="0"/>
          </a:p>
          <a:p>
            <a:endParaRPr lang="en-US" dirty="0"/>
          </a:p>
        </p:txBody>
      </p:sp>
    </p:spTree>
    <p:extLst>
      <p:ext uri="{BB962C8B-B14F-4D97-AF65-F5344CB8AC3E}">
        <p14:creationId xmlns:p14="http://schemas.microsoft.com/office/powerpoint/2010/main" val="1851123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clinical and social issues in health care management</a:t>
            </a:r>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smtClean="0"/>
              <a:t>Must </a:t>
            </a:r>
            <a:r>
              <a:rPr lang="en-US" dirty="0" smtClean="0"/>
              <a:t>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1450028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diseases</a:t>
            </a:r>
            <a:endParaRPr lang="en-US" dirty="0"/>
          </a:p>
        </p:txBody>
      </p:sp>
      <p:sp>
        <p:nvSpPr>
          <p:cNvPr id="3" name="Content Placeholder 2"/>
          <p:cNvSpPr>
            <a:spLocks noGrp="1"/>
          </p:cNvSpPr>
          <p:nvPr>
            <p:ph idx="1"/>
          </p:nvPr>
        </p:nvSpPr>
        <p:spPr/>
        <p:txBody>
          <a:bodyPr/>
          <a:lstStyle/>
          <a:p>
            <a:r>
              <a:rPr lang="en-US" dirty="0" smtClean="0"/>
              <a:t>Asthma</a:t>
            </a:r>
          </a:p>
          <a:p>
            <a:r>
              <a:rPr lang="en-US" dirty="0" smtClean="0"/>
              <a:t>COPD</a:t>
            </a:r>
          </a:p>
          <a:p>
            <a:r>
              <a:rPr lang="en-US" dirty="0" smtClean="0"/>
              <a:t>Diabetes</a:t>
            </a:r>
          </a:p>
          <a:p>
            <a:r>
              <a:rPr lang="en-US" dirty="0" smtClean="0"/>
              <a:t>Heart Failure</a:t>
            </a:r>
          </a:p>
          <a:p>
            <a:r>
              <a:rPr lang="en-US" dirty="0" smtClean="0"/>
              <a:t>Hypertension</a:t>
            </a:r>
          </a:p>
          <a:p>
            <a:r>
              <a:rPr lang="en-US" dirty="0" smtClean="0"/>
              <a:t>Lipid disorder</a:t>
            </a:r>
          </a:p>
          <a:p>
            <a:r>
              <a:rPr lang="en-US" dirty="0" smtClean="0"/>
              <a:t>Osteoarthritis</a:t>
            </a:r>
            <a:endParaRPr lang="en-US" dirty="0"/>
          </a:p>
        </p:txBody>
      </p:sp>
    </p:spTree>
    <p:extLst>
      <p:ext uri="{BB962C8B-B14F-4D97-AF65-F5344CB8AC3E}">
        <p14:creationId xmlns:p14="http://schemas.microsoft.com/office/powerpoint/2010/main" val="2918871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decreases in utilization</a:t>
            </a:r>
            <a:endParaRPr lang="en-US" dirty="0"/>
          </a:p>
        </p:txBody>
      </p:sp>
      <p:sp>
        <p:nvSpPr>
          <p:cNvPr id="3" name="Content Placeholder 2"/>
          <p:cNvSpPr>
            <a:spLocks noGrp="1"/>
          </p:cNvSpPr>
          <p:nvPr>
            <p:ph idx="1"/>
          </p:nvPr>
        </p:nvSpPr>
        <p:spPr/>
        <p:txBody>
          <a:bodyPr>
            <a:normAutofit/>
          </a:bodyPr>
          <a:lstStyle/>
          <a:p>
            <a:r>
              <a:rPr lang="en-US" dirty="0"/>
              <a:t>Chronic care is “non-essential</a:t>
            </a:r>
            <a:r>
              <a:rPr lang="en-US" dirty="0" smtClean="0"/>
              <a:t>”</a:t>
            </a:r>
          </a:p>
          <a:p>
            <a:pPr lvl="1"/>
            <a:r>
              <a:rPr lang="en-US" dirty="0" smtClean="0"/>
              <a:t>Utilization dropped during </a:t>
            </a:r>
            <a:r>
              <a:rPr lang="en-US" dirty="0" err="1" smtClean="0"/>
              <a:t>Covid</a:t>
            </a:r>
            <a:r>
              <a:rPr lang="en-US" dirty="0" smtClean="0"/>
              <a:t> crisis</a:t>
            </a:r>
          </a:p>
          <a:p>
            <a:r>
              <a:rPr lang="en-US" dirty="0" smtClean="0"/>
              <a:t>Identifying </a:t>
            </a:r>
            <a:r>
              <a:rPr lang="en-US" dirty="0"/>
              <a:t>population-based registries of patients with gaps in care, specifically targeting the </a:t>
            </a:r>
            <a:r>
              <a:rPr lang="en-US" dirty="0" smtClean="0"/>
              <a:t>gaps</a:t>
            </a:r>
          </a:p>
          <a:p>
            <a:pPr lvl="1"/>
            <a:r>
              <a:rPr lang="en-US" dirty="0" smtClean="0"/>
              <a:t>Create options </a:t>
            </a:r>
            <a:r>
              <a:rPr lang="en-US" dirty="0"/>
              <a:t>and ensuring insurance coverage for non-traditional lab collection options, such as neighborhood pharmacy, other specimen collection centers, or home testing kits. </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83818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Resources</a:t>
            </a:r>
            <a:endParaRPr lang="en-US" dirty="0"/>
          </a:p>
        </p:txBody>
      </p:sp>
      <p:sp>
        <p:nvSpPr>
          <p:cNvPr id="3" name="Content Placeholder 2"/>
          <p:cNvSpPr>
            <a:spLocks noGrp="1"/>
          </p:cNvSpPr>
          <p:nvPr>
            <p:ph idx="1"/>
          </p:nvPr>
        </p:nvSpPr>
        <p:spPr/>
        <p:txBody>
          <a:bodyPr/>
          <a:lstStyle/>
          <a:p>
            <a:r>
              <a:rPr lang="en-US" dirty="0" smtClean="0"/>
              <a:t>Exercise programs</a:t>
            </a:r>
          </a:p>
          <a:p>
            <a:r>
              <a:rPr lang="en-US" dirty="0" smtClean="0"/>
              <a:t>Self help groups</a:t>
            </a:r>
          </a:p>
          <a:p>
            <a:r>
              <a:rPr lang="en-US" dirty="0" smtClean="0"/>
              <a:t>Senior centers</a:t>
            </a:r>
          </a:p>
          <a:p>
            <a:endParaRPr lang="en-US" dirty="0" smtClean="0"/>
          </a:p>
          <a:p>
            <a:r>
              <a:rPr lang="en-US" dirty="0" smtClean="0"/>
              <a:t>Patient education classes</a:t>
            </a:r>
          </a:p>
          <a:p>
            <a:r>
              <a:rPr lang="en-US" dirty="0" smtClean="0"/>
              <a:t>Connect patients to case managers</a:t>
            </a:r>
          </a:p>
          <a:p>
            <a:r>
              <a:rPr lang="en-US" dirty="0" smtClean="0"/>
              <a:t>Train patients in self management</a:t>
            </a:r>
            <a:endParaRPr lang="en-US" dirty="0"/>
          </a:p>
        </p:txBody>
      </p:sp>
    </p:spTree>
    <p:extLst>
      <p:ext uri="{BB962C8B-B14F-4D97-AF65-F5344CB8AC3E}">
        <p14:creationId xmlns:p14="http://schemas.microsoft.com/office/powerpoint/2010/main" val="331232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Information Systems</a:t>
            </a:r>
            <a:endParaRPr lang="en-US" dirty="0"/>
          </a:p>
        </p:txBody>
      </p:sp>
      <p:sp>
        <p:nvSpPr>
          <p:cNvPr id="3" name="Content Placeholder 2"/>
          <p:cNvSpPr>
            <a:spLocks noGrp="1"/>
          </p:cNvSpPr>
          <p:nvPr>
            <p:ph idx="1"/>
          </p:nvPr>
        </p:nvSpPr>
        <p:spPr/>
        <p:txBody>
          <a:bodyPr/>
          <a:lstStyle/>
          <a:p>
            <a:r>
              <a:rPr lang="en-US" dirty="0" smtClean="0"/>
              <a:t>Reminder system to improve compliance with guidelines</a:t>
            </a:r>
          </a:p>
          <a:p>
            <a:r>
              <a:rPr lang="en-US" dirty="0" smtClean="0"/>
              <a:t>Feedback on performance measures</a:t>
            </a:r>
          </a:p>
          <a:p>
            <a:r>
              <a:rPr lang="en-US" dirty="0" smtClean="0"/>
              <a:t>Registries for planning the care for chronic disease</a:t>
            </a:r>
            <a:endParaRPr lang="en-US" dirty="0"/>
          </a:p>
        </p:txBody>
      </p:sp>
    </p:spTree>
    <p:extLst>
      <p:ext uri="{BB962C8B-B14F-4D97-AF65-F5344CB8AC3E}">
        <p14:creationId xmlns:p14="http://schemas.microsoft.com/office/powerpoint/2010/main" val="351871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Care Teams</a:t>
            </a:r>
            <a:endParaRPr lang="en-US" dirty="0"/>
          </a:p>
        </p:txBody>
      </p:sp>
      <p:sp>
        <p:nvSpPr>
          <p:cNvPr id="3" name="Content Placeholder 2"/>
          <p:cNvSpPr>
            <a:spLocks noGrp="1"/>
          </p:cNvSpPr>
          <p:nvPr>
            <p:ph idx="1"/>
          </p:nvPr>
        </p:nvSpPr>
        <p:spPr>
          <a:xfrm>
            <a:off x="838200" y="1825625"/>
            <a:ext cx="10515600" cy="4622800"/>
          </a:xfrm>
        </p:spPr>
        <p:txBody>
          <a:bodyPr>
            <a:normAutofit fontScale="92500" lnSpcReduction="20000"/>
          </a:bodyPr>
          <a:lstStyle/>
          <a:p>
            <a:r>
              <a:rPr lang="en-US" dirty="0"/>
              <a:t>Nurse case </a:t>
            </a:r>
            <a:r>
              <a:rPr lang="en-US" dirty="0" smtClean="0"/>
              <a:t>managers</a:t>
            </a:r>
          </a:p>
          <a:p>
            <a:pPr lvl="1"/>
            <a:r>
              <a:rPr lang="en-US" dirty="0" smtClean="0"/>
              <a:t>Based at senior centers or hospitals</a:t>
            </a:r>
          </a:p>
          <a:p>
            <a:r>
              <a:rPr lang="en-US" dirty="0" smtClean="0"/>
              <a:t>Medical specialist</a:t>
            </a:r>
          </a:p>
          <a:p>
            <a:pPr lvl="1"/>
            <a:r>
              <a:rPr lang="en-US" dirty="0" smtClean="0"/>
              <a:t>Care team such as nutritional or diabetes expert and nurse educator</a:t>
            </a:r>
          </a:p>
          <a:p>
            <a:r>
              <a:rPr lang="en-US" dirty="0" smtClean="0"/>
              <a:t>Clinical pharmacists</a:t>
            </a:r>
          </a:p>
          <a:p>
            <a:pPr lvl="1"/>
            <a:r>
              <a:rPr lang="en-US" dirty="0" smtClean="0"/>
              <a:t>More rare</a:t>
            </a:r>
          </a:p>
          <a:p>
            <a:r>
              <a:rPr lang="en-US" dirty="0" smtClean="0"/>
              <a:t>Social workers</a:t>
            </a:r>
          </a:p>
          <a:p>
            <a:pPr lvl="1"/>
            <a:r>
              <a:rPr lang="en-US" dirty="0" smtClean="0"/>
              <a:t>Acquisition </a:t>
            </a:r>
            <a:r>
              <a:rPr lang="en-US" dirty="0"/>
              <a:t>of community resources </a:t>
            </a:r>
            <a:endParaRPr lang="en-US" dirty="0" smtClean="0"/>
          </a:p>
          <a:p>
            <a:pPr lvl="1"/>
            <a:r>
              <a:rPr lang="en-US" dirty="0" smtClean="0"/>
              <a:t>Integration </a:t>
            </a:r>
            <a:r>
              <a:rPr lang="en-US" dirty="0"/>
              <a:t>of patients back into the </a:t>
            </a:r>
            <a:r>
              <a:rPr lang="en-US" dirty="0" smtClean="0"/>
              <a:t>community</a:t>
            </a:r>
          </a:p>
          <a:p>
            <a:r>
              <a:rPr lang="en-US" dirty="0" smtClean="0"/>
              <a:t>Lay health workers</a:t>
            </a:r>
          </a:p>
          <a:p>
            <a:pPr lvl="1"/>
            <a:r>
              <a:rPr lang="en-US" dirty="0" smtClean="0"/>
              <a:t>Health aids</a:t>
            </a:r>
          </a:p>
          <a:p>
            <a:pPr lvl="1"/>
            <a:r>
              <a:rPr lang="en-US" dirty="0" smtClean="0"/>
              <a:t>Volunteers</a:t>
            </a:r>
          </a:p>
          <a:p>
            <a:pPr lvl="1"/>
            <a:r>
              <a:rPr lang="en-US" dirty="0" smtClean="0"/>
              <a:t>Hospice support</a:t>
            </a:r>
            <a:endParaRPr lang="en-US" dirty="0"/>
          </a:p>
        </p:txBody>
      </p:sp>
    </p:spTree>
    <p:extLst>
      <p:ext uri="{BB962C8B-B14F-4D97-AF65-F5344CB8AC3E}">
        <p14:creationId xmlns:p14="http://schemas.microsoft.com/office/powerpoint/2010/main" val="362516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 health workers</a:t>
            </a:r>
            <a:endParaRPr lang="en-US" dirty="0"/>
          </a:p>
        </p:txBody>
      </p:sp>
      <p:sp>
        <p:nvSpPr>
          <p:cNvPr id="3" name="Content Placeholder 2"/>
          <p:cNvSpPr>
            <a:spLocks noGrp="1"/>
          </p:cNvSpPr>
          <p:nvPr>
            <p:ph idx="1"/>
          </p:nvPr>
        </p:nvSpPr>
        <p:spPr/>
        <p:txBody>
          <a:bodyPr/>
          <a:lstStyle/>
          <a:p>
            <a:r>
              <a:rPr lang="en-US" dirty="0" smtClean="0"/>
              <a:t>Home visits, phone calls, email</a:t>
            </a:r>
          </a:p>
          <a:p>
            <a:r>
              <a:rPr lang="en-US" dirty="0" smtClean="0"/>
              <a:t>Education</a:t>
            </a:r>
          </a:p>
          <a:p>
            <a:r>
              <a:rPr lang="en-US" dirty="0" smtClean="0"/>
              <a:t>Action plans</a:t>
            </a:r>
          </a:p>
          <a:p>
            <a:r>
              <a:rPr lang="en-US" dirty="0" smtClean="0"/>
              <a:t>“Engineering”</a:t>
            </a:r>
          </a:p>
          <a:p>
            <a:r>
              <a:rPr lang="en-US" dirty="0" smtClean="0"/>
              <a:t>Medication management</a:t>
            </a:r>
          </a:p>
          <a:p>
            <a:r>
              <a:rPr lang="en-US" dirty="0" smtClean="0"/>
              <a:t>Symptom recognition</a:t>
            </a:r>
          </a:p>
          <a:p>
            <a:r>
              <a:rPr lang="en-US" dirty="0" smtClean="0"/>
              <a:t>Home care provision</a:t>
            </a:r>
            <a:endParaRPr lang="en-US" dirty="0"/>
          </a:p>
        </p:txBody>
      </p:sp>
    </p:spTree>
    <p:extLst>
      <p:ext uri="{BB962C8B-B14F-4D97-AF65-F5344CB8AC3E}">
        <p14:creationId xmlns:p14="http://schemas.microsoft.com/office/powerpoint/2010/main" val="368682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a:t>
            </a:r>
            <a:endParaRPr lang="en-US" dirty="0"/>
          </a:p>
        </p:txBody>
      </p:sp>
      <p:sp>
        <p:nvSpPr>
          <p:cNvPr id="3" name="Content Placeholder 2"/>
          <p:cNvSpPr>
            <a:spLocks noGrp="1"/>
          </p:cNvSpPr>
          <p:nvPr>
            <p:ph idx="1"/>
          </p:nvPr>
        </p:nvSpPr>
        <p:spPr/>
        <p:txBody>
          <a:bodyPr>
            <a:normAutofit lnSpcReduction="10000"/>
          </a:bodyPr>
          <a:lstStyle/>
          <a:p>
            <a:pPr lvl="1"/>
            <a:r>
              <a:rPr lang="en-US" dirty="0"/>
              <a:t>self-care, self-regulation, patient education, and patient </a:t>
            </a:r>
            <a:r>
              <a:rPr lang="en-US" dirty="0" smtClean="0"/>
              <a:t>counseling</a:t>
            </a:r>
          </a:p>
          <a:p>
            <a:r>
              <a:rPr lang="en-US" dirty="0" smtClean="0"/>
              <a:t>Focusing </a:t>
            </a:r>
            <a:r>
              <a:rPr lang="en-US" dirty="0"/>
              <a:t>on illness </a:t>
            </a:r>
            <a:r>
              <a:rPr lang="en-US" dirty="0" smtClean="0"/>
              <a:t>needs</a:t>
            </a:r>
          </a:p>
          <a:p>
            <a:r>
              <a:rPr lang="en-US" dirty="0"/>
              <a:t>A</a:t>
            </a:r>
            <a:r>
              <a:rPr lang="en-US" dirty="0" smtClean="0"/>
              <a:t>ctivating resources</a:t>
            </a:r>
          </a:p>
          <a:p>
            <a:r>
              <a:rPr lang="en-US" dirty="0" smtClean="0"/>
              <a:t>Living </a:t>
            </a:r>
            <a:r>
              <a:rPr lang="en-US" dirty="0"/>
              <a:t>with </a:t>
            </a:r>
            <a:r>
              <a:rPr lang="en-US" dirty="0" smtClean="0"/>
              <a:t>chr</a:t>
            </a:r>
            <a:r>
              <a:rPr lang="en-US" dirty="0"/>
              <a:t>o</a:t>
            </a:r>
            <a:r>
              <a:rPr lang="en-US" dirty="0" smtClean="0"/>
              <a:t>nic illness</a:t>
            </a:r>
          </a:p>
          <a:p>
            <a:endParaRPr lang="en-US" dirty="0"/>
          </a:p>
          <a:p>
            <a:r>
              <a:rPr lang="en-US" dirty="0" smtClean="0"/>
              <a:t>Most </a:t>
            </a:r>
            <a:r>
              <a:rPr lang="en-US" dirty="0"/>
              <a:t>chronic conditions are related to </a:t>
            </a:r>
            <a:r>
              <a:rPr lang="en-US" dirty="0" smtClean="0"/>
              <a:t>lifestyle</a:t>
            </a:r>
          </a:p>
          <a:p>
            <a:pPr lvl="1"/>
            <a:r>
              <a:rPr lang="en-US" dirty="0" smtClean="0"/>
              <a:t>Prevention spectrum</a:t>
            </a:r>
          </a:p>
          <a:p>
            <a:pPr lvl="2"/>
            <a:r>
              <a:rPr lang="en-US" dirty="0" smtClean="0"/>
              <a:t>Establishing </a:t>
            </a:r>
            <a:r>
              <a:rPr lang="en-US" dirty="0"/>
              <a:t>a pattern for health early in life (primary </a:t>
            </a:r>
            <a:r>
              <a:rPr lang="en-US" dirty="0" smtClean="0"/>
              <a:t>prevention)</a:t>
            </a:r>
          </a:p>
          <a:p>
            <a:pPr lvl="2"/>
            <a:r>
              <a:rPr lang="en-US" dirty="0" smtClean="0"/>
              <a:t>Providing </a:t>
            </a:r>
            <a:r>
              <a:rPr lang="en-US" dirty="0"/>
              <a:t>strategies for mitigating illness </a:t>
            </a:r>
            <a:r>
              <a:rPr lang="en-US" dirty="0" smtClean="0"/>
              <a:t>(</a:t>
            </a:r>
            <a:r>
              <a:rPr lang="en-US" dirty="0"/>
              <a:t>secondary </a:t>
            </a:r>
            <a:r>
              <a:rPr lang="en-US" dirty="0" smtClean="0"/>
              <a:t>prevention)</a:t>
            </a:r>
          </a:p>
          <a:p>
            <a:pPr lvl="2"/>
            <a:r>
              <a:rPr lang="en-US" dirty="0" smtClean="0"/>
              <a:t>managing </a:t>
            </a:r>
            <a:r>
              <a:rPr lang="en-US" dirty="0"/>
              <a:t>it in later life </a:t>
            </a:r>
            <a:r>
              <a:rPr lang="en-US" dirty="0" smtClean="0"/>
              <a:t>(tertiary </a:t>
            </a:r>
            <a:r>
              <a:rPr lang="en-US" dirty="0"/>
              <a:t>prevention</a:t>
            </a:r>
            <a:r>
              <a:rPr lang="en-US" dirty="0" smtClean="0"/>
              <a:t>)</a:t>
            </a:r>
            <a:endParaRPr lang="en-US" dirty="0"/>
          </a:p>
        </p:txBody>
      </p:sp>
    </p:spTree>
    <p:extLst>
      <p:ext uri="{BB962C8B-B14F-4D97-AF65-F5344CB8AC3E}">
        <p14:creationId xmlns:p14="http://schemas.microsoft.com/office/powerpoint/2010/main" val="3316505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 interrupted</a:t>
            </a:r>
            <a:endParaRPr lang="en-US" dirty="0"/>
          </a:p>
        </p:txBody>
      </p:sp>
      <p:graphicFrame>
        <p:nvGraphicFramePr>
          <p:cNvPr id="4" name="Content Placeholder 3"/>
          <p:cNvGraphicFramePr>
            <a:graphicFrameLocks noGrp="1"/>
          </p:cNvGraphicFramePr>
          <p:nvPr>
            <p:ph idx="1"/>
          </p:nvPr>
        </p:nvGraphicFramePr>
        <p:xfrm>
          <a:off x="838200" y="1930610"/>
          <a:ext cx="10515600" cy="4141368"/>
        </p:xfrm>
        <a:graphic>
          <a:graphicData uri="http://schemas.openxmlformats.org/drawingml/2006/table">
            <a:tbl>
              <a:tblPr/>
              <a:tblGrid>
                <a:gridCol w="3505200">
                  <a:extLst>
                    <a:ext uri="{9D8B030D-6E8A-4147-A177-3AD203B41FA5}">
                      <a16:colId xmlns:a16="http://schemas.microsoft.com/office/drawing/2014/main" val="3910938120"/>
                    </a:ext>
                  </a:extLst>
                </a:gridCol>
                <a:gridCol w="3505200">
                  <a:extLst>
                    <a:ext uri="{9D8B030D-6E8A-4147-A177-3AD203B41FA5}">
                      <a16:colId xmlns:a16="http://schemas.microsoft.com/office/drawing/2014/main" val="4149253448"/>
                    </a:ext>
                  </a:extLst>
                </a:gridCol>
                <a:gridCol w="3505200">
                  <a:extLst>
                    <a:ext uri="{9D8B030D-6E8A-4147-A177-3AD203B41FA5}">
                      <a16:colId xmlns:a16="http://schemas.microsoft.com/office/drawing/2014/main" val="3113275900"/>
                    </a:ext>
                  </a:extLst>
                </a:gridCol>
              </a:tblGrid>
              <a:tr h="344331">
                <a:tc>
                  <a:txBody>
                    <a:bodyPr/>
                    <a:lstStyle/>
                    <a:p>
                      <a:pPr algn="l" fontAlgn="t" latinLnBrk="0"/>
                      <a:r>
                        <a:rPr lang="en-US" sz="1600">
                          <a:effectLst/>
                        </a:rPr>
                        <a:t>Everyday problems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solidFill>
                      <a:srgbClr val="E6E6E6"/>
                    </a:solidFill>
                  </a:tcPr>
                </a:tc>
                <a:tc>
                  <a:txBody>
                    <a:bodyPr/>
                    <a:lstStyle/>
                    <a:p>
                      <a:pPr algn="l" fontAlgn="t" latinLnBrk="0"/>
                      <a:r>
                        <a:rPr lang="en-US" sz="1600">
                          <a:effectLst/>
                        </a:rPr>
                        <a:t>Number</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solidFill>
                      <a:srgbClr val="E6E6E6"/>
                    </a:solidFill>
                  </a:tcPr>
                </a:tc>
                <a:tc>
                  <a:txBody>
                    <a:bodyPr/>
                    <a:lstStyle/>
                    <a:p>
                      <a:pPr algn="l" fontAlgn="t" latinLnBrk="0"/>
                      <a:r>
                        <a:rPr lang="en-US" sz="1600">
                          <a:effectLst/>
                        </a:rPr>
                        <a:t>Percent</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solidFill>
                      <a:srgbClr val="E6E6E6"/>
                    </a:solidFill>
                  </a:tcPr>
                </a:tc>
                <a:extLst>
                  <a:ext uri="{0D108BD9-81ED-4DB2-BD59-A6C34878D82A}">
                    <a16:rowId xmlns:a16="http://schemas.microsoft.com/office/drawing/2014/main" val="2487235250"/>
                  </a:ext>
                </a:extLst>
              </a:tr>
              <a:tr h="344331">
                <a:tc>
                  <a:txBody>
                    <a:bodyPr/>
                    <a:lstStyle/>
                    <a:p>
                      <a:pPr algn="l" fontAlgn="t" latinLnBrk="0"/>
                      <a:r>
                        <a:rPr lang="en-US" sz="1600">
                          <a:effectLst/>
                        </a:rPr>
                        <a:t>No problems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1087</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63 %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488603001"/>
                  </a:ext>
                </a:extLst>
              </a:tr>
              <a:tr h="344331">
                <a:tc>
                  <a:txBody>
                    <a:bodyPr/>
                    <a:lstStyle/>
                    <a:p>
                      <a:pPr algn="l" fontAlgn="t" latinLnBrk="0"/>
                      <a:r>
                        <a:rPr lang="en-US" sz="1600">
                          <a:effectLst/>
                        </a:rPr>
                        <a:t>Basic problems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351</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20 %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661241848"/>
                  </a:ext>
                </a:extLst>
              </a:tr>
              <a:tr h="344331">
                <a:tc>
                  <a:txBody>
                    <a:bodyPr/>
                    <a:lstStyle/>
                    <a:p>
                      <a:pPr algn="l" fontAlgn="t" latinLnBrk="0"/>
                      <a:r>
                        <a:rPr lang="en-US" sz="1600">
                          <a:effectLst/>
                        </a:rPr>
                        <a:t> Finances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208</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12 %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567839691"/>
                  </a:ext>
                </a:extLst>
              </a:tr>
              <a:tr h="344331">
                <a:tc>
                  <a:txBody>
                    <a:bodyPr/>
                    <a:lstStyle/>
                    <a:p>
                      <a:pPr algn="l" fontAlgn="t" latinLnBrk="0"/>
                      <a:r>
                        <a:rPr lang="en-US" sz="1600">
                          <a:effectLst/>
                        </a:rPr>
                        <a:t> Housing</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84</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5 %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10052628"/>
                  </a:ext>
                </a:extLst>
              </a:tr>
              <a:tr h="344331">
                <a:tc>
                  <a:txBody>
                    <a:bodyPr/>
                    <a:lstStyle/>
                    <a:p>
                      <a:pPr algn="l" fontAlgn="t" latinLnBrk="0"/>
                      <a:r>
                        <a:rPr lang="en-US" sz="1600">
                          <a:effectLst/>
                        </a:rPr>
                        <a:t> Work</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147</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9 %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922786207"/>
                  </a:ext>
                </a:extLst>
              </a:tr>
              <a:tr h="344331">
                <a:tc>
                  <a:txBody>
                    <a:bodyPr/>
                    <a:lstStyle/>
                    <a:p>
                      <a:pPr algn="l" fontAlgn="t" latinLnBrk="0"/>
                      <a:r>
                        <a:rPr lang="en-US" sz="1600">
                          <a:effectLst/>
                        </a:rPr>
                        <a:t>Social problems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485</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28 %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296124315"/>
                  </a:ext>
                </a:extLst>
              </a:tr>
              <a:tr h="344331">
                <a:tc>
                  <a:txBody>
                    <a:bodyPr/>
                    <a:lstStyle/>
                    <a:p>
                      <a:pPr algn="l" fontAlgn="t" latinLnBrk="0"/>
                      <a:r>
                        <a:rPr lang="en-US" sz="1600">
                          <a:effectLst/>
                        </a:rPr>
                        <a:t> Leisure pursuit</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149</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9 %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75156067"/>
                  </a:ext>
                </a:extLst>
              </a:tr>
              <a:tr h="344331">
                <a:tc>
                  <a:txBody>
                    <a:bodyPr/>
                    <a:lstStyle/>
                    <a:p>
                      <a:pPr algn="l" fontAlgn="t" latinLnBrk="0"/>
                      <a:r>
                        <a:rPr lang="en-US" sz="1600">
                          <a:effectLst/>
                        </a:rPr>
                        <a:t> Partner</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129</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8 %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032908823"/>
                  </a:ext>
                </a:extLst>
              </a:tr>
              <a:tr h="344331">
                <a:tc>
                  <a:txBody>
                    <a:bodyPr/>
                    <a:lstStyle/>
                    <a:p>
                      <a:pPr algn="l" fontAlgn="t" latinLnBrk="0"/>
                      <a:r>
                        <a:rPr lang="en-US" sz="1600">
                          <a:effectLst/>
                        </a:rPr>
                        <a:t> Children</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89</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8 %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97848824"/>
                  </a:ext>
                </a:extLst>
              </a:tr>
              <a:tr h="344331">
                <a:tc>
                  <a:txBody>
                    <a:bodyPr/>
                    <a:lstStyle/>
                    <a:p>
                      <a:pPr algn="l" fontAlgn="t" latinLnBrk="0"/>
                      <a:r>
                        <a:rPr lang="en-US" sz="1600">
                          <a:effectLst/>
                        </a:rPr>
                        <a:t> Friends</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138</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8 %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67349613"/>
                  </a:ext>
                </a:extLst>
              </a:tr>
              <a:tr h="344331">
                <a:tc>
                  <a:txBody>
                    <a:bodyPr/>
                    <a:lstStyle/>
                    <a:p>
                      <a:pPr algn="l" fontAlgn="t" latinLnBrk="0"/>
                      <a:r>
                        <a:rPr lang="en-US" sz="1600">
                          <a:effectLst/>
                        </a:rPr>
                        <a:t> Sex</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a:effectLst/>
                        </a:rPr>
                        <a:t>238</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A6A6A6"/>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tc>
                  <a:txBody>
                    <a:bodyPr/>
                    <a:lstStyle/>
                    <a:p>
                      <a:pPr algn="l" fontAlgn="t" latinLnBrk="0"/>
                      <a:r>
                        <a:rPr lang="en-US" sz="1600" dirty="0">
                          <a:effectLst/>
                        </a:rPr>
                        <a:t>14 %</a:t>
                      </a:r>
                    </a:p>
                  </a:txBody>
                  <a:tcPr marL="50637" marR="50637" marT="50637" marB="50637">
                    <a:lnL w="9525" cap="flat" cmpd="sng" algn="ctr">
                      <a:solidFill>
                        <a:srgbClr val="A6A6A6"/>
                      </a:solidFill>
                      <a:prstDash val="solid"/>
                      <a:round/>
                      <a:headEnd type="none" w="med" len="med"/>
                      <a:tailEnd type="none" w="med" len="med"/>
                    </a:lnL>
                    <a:lnR w="9525" cap="flat" cmpd="sng" algn="ctr">
                      <a:solidFill>
                        <a:srgbClr val="D5D5D5"/>
                      </a:solidFill>
                      <a:prstDash val="solid"/>
                      <a:round/>
                      <a:headEnd type="none" w="med" len="med"/>
                      <a:tailEnd type="none" w="med" len="med"/>
                    </a:lnR>
                    <a:lnT w="9525" cap="flat" cmpd="sng" algn="ctr">
                      <a:solidFill>
                        <a:srgbClr val="A6A6A6"/>
                      </a:solidFill>
                      <a:prstDash val="solid"/>
                      <a:round/>
                      <a:headEnd type="none" w="med" len="med"/>
                      <a:tailEnd type="none" w="med" len="med"/>
                    </a:lnT>
                    <a:lnB w="9525"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883458290"/>
                  </a:ext>
                </a:extLst>
              </a:tr>
            </a:tbl>
          </a:graphicData>
        </a:graphic>
      </p:graphicFrame>
      <p:sp>
        <p:nvSpPr>
          <p:cNvPr id="5" name="Rectangle 1"/>
          <p:cNvSpPr>
            <a:spLocks noChangeArrowheads="1"/>
          </p:cNvSpPr>
          <p:nvPr/>
        </p:nvSpPr>
        <p:spPr bwMode="auto">
          <a:xfrm>
            <a:off x="12191935" y="-41977"/>
            <a:ext cx="65" cy="5411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rgbClr val="004B83"/>
                </a:solidFill>
                <a:effectLst/>
                <a:latin typeface="-apple-system"/>
                <a:hlinkClick r:id="rId2"/>
              </a:rPr>
              <a:t/>
            </a:r>
            <a:br>
              <a:rPr kumimoji="0" lang="en-US" altLang="en-US" sz="1300" b="1" i="0" u="none" strike="noStrike" cap="none" normalizeH="0" baseline="0" dirty="0" smtClean="0">
                <a:ln>
                  <a:noFill/>
                </a:ln>
                <a:solidFill>
                  <a:srgbClr val="004B83"/>
                </a:solidFill>
                <a:effectLst/>
                <a:latin typeface="-apple-system"/>
                <a:hlinkClick r:id="rId2"/>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409575" y="1321356"/>
            <a:ext cx="11372850" cy="369332"/>
          </a:xfrm>
          <a:prstGeom prst="rect">
            <a:avLst/>
          </a:prstGeom>
        </p:spPr>
        <p:txBody>
          <a:bodyPr wrap="square">
            <a:spAutoFit/>
          </a:bodyPr>
          <a:lstStyle/>
          <a:p>
            <a:r>
              <a:rPr lang="en-US" dirty="0" smtClean="0"/>
              <a:t>Do </a:t>
            </a:r>
            <a:r>
              <a:rPr lang="en-US" dirty="0"/>
              <a:t>everyday problems of people with chronic illness interfere with their disease management?</a:t>
            </a:r>
          </a:p>
        </p:txBody>
      </p:sp>
    </p:spTree>
    <p:extLst>
      <p:ext uri="{BB962C8B-B14F-4D97-AF65-F5344CB8AC3E}">
        <p14:creationId xmlns:p14="http://schemas.microsoft.com/office/powerpoint/2010/main" val="2428878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3.xml><?xml version="1.0" encoding="utf-8"?>
<ds:datastoreItem xmlns:ds="http://schemas.openxmlformats.org/officeDocument/2006/customXml" ds:itemID="{6349F78B-8422-404D-AA1B-B42F1F4E7D42}">
  <ds:schemaRefs>
    <ds:schemaRef ds:uri="http://purl.org/dc/terms/"/>
    <ds:schemaRef ds:uri="http://schemas.openxmlformats.org/package/2006/metadata/core-properties"/>
    <ds:schemaRef ds:uri="http://purl.org/dc/dcmitype/"/>
    <ds:schemaRef ds:uri="7f18ec10-a743-4c21-91d9-69d297feae23"/>
    <ds:schemaRef ds:uri="http://purl.org/dc/elements/1.1/"/>
    <ds:schemaRef ds:uri="http://schemas.microsoft.com/office/2006/metadata/properties"/>
    <ds:schemaRef ds:uri="http://schemas.microsoft.com/office/2006/documentManagement/type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28677</TotalTime>
  <Words>973</Words>
  <Application>Microsoft Office PowerPoint</Application>
  <PresentationFormat>Widescreen</PresentationFormat>
  <Paragraphs>155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-apple-system</vt:lpstr>
      <vt:lpstr>Arial</vt:lpstr>
      <vt:lpstr>Calibri</vt:lpstr>
      <vt:lpstr>Calibri Light</vt:lpstr>
      <vt:lpstr>Office Theme</vt:lpstr>
      <vt:lpstr>HCMI 4448: Clinical and Social Issues in Health Care</vt:lpstr>
      <vt:lpstr>Chronic diseases</vt:lpstr>
      <vt:lpstr>Response to decreases in utilization</vt:lpstr>
      <vt:lpstr>Community Resources</vt:lpstr>
      <vt:lpstr>Clinical Information Systems</vt:lpstr>
      <vt:lpstr>Patient Care Teams</vt:lpstr>
      <vt:lpstr>Lay health workers</vt:lpstr>
      <vt:lpstr>Self management</vt:lpstr>
      <vt:lpstr>Self management, interrupted</vt:lpstr>
      <vt:lpstr>Self management, interrupted</vt:lpstr>
      <vt:lpstr>Telecare for chronic disease</vt:lpstr>
      <vt:lpstr>Effectiveness of telemedicine</vt:lpstr>
      <vt:lpstr>Chronic Disease in pop culture</vt:lpstr>
      <vt:lpstr>Dialysis discussion</vt:lpstr>
      <vt:lpstr>Sources</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117</cp:revision>
  <dcterms:created xsi:type="dcterms:W3CDTF">2018-08-26T19:46:47Z</dcterms:created>
  <dcterms:modified xsi:type="dcterms:W3CDTF">2024-02-21T23:01:25Z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