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6" r:id="rId5"/>
    <p:sldId id="367" r:id="rId6"/>
    <p:sldId id="411" r:id="rId7"/>
    <p:sldId id="372" r:id="rId8"/>
    <p:sldId id="412" r:id="rId9"/>
    <p:sldId id="371" r:id="rId10"/>
    <p:sldId id="368" r:id="rId11"/>
    <p:sldId id="414" r:id="rId12"/>
    <p:sldId id="418" r:id="rId13"/>
    <p:sldId id="376" r:id="rId14"/>
    <p:sldId id="369" r:id="rId15"/>
    <p:sldId id="374" r:id="rId16"/>
    <p:sldId id="370" r:id="rId17"/>
    <p:sldId id="377" r:id="rId18"/>
    <p:sldId id="378" r:id="rId19"/>
    <p:sldId id="379" r:id="rId20"/>
    <p:sldId id="383" r:id="rId21"/>
    <p:sldId id="384" r:id="rId22"/>
    <p:sldId id="385" r:id="rId23"/>
    <p:sldId id="386" r:id="rId24"/>
    <p:sldId id="387" r:id="rId25"/>
    <p:sldId id="388" r:id="rId26"/>
    <p:sldId id="389" r:id="rId27"/>
    <p:sldId id="390" r:id="rId28"/>
    <p:sldId id="391" r:id="rId29"/>
    <p:sldId id="397" r:id="rId30"/>
    <p:sldId id="424" r:id="rId31"/>
    <p:sldId id="373" r:id="rId32"/>
    <p:sldId id="36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6261" autoAdjust="0"/>
  </p:normalViewPr>
  <p:slideViewPr>
    <p:cSldViewPr snapToGrid="0">
      <p:cViewPr varScale="1">
        <p:scale>
          <a:sx n="115" d="100"/>
          <a:sy n="115" d="100"/>
        </p:scale>
        <p:origin x="144" y="108"/>
      </p:cViewPr>
      <p:guideLst/>
    </p:cSldViewPr>
  </p:slideViewPr>
  <p:outlineViewPr>
    <p:cViewPr>
      <p:scale>
        <a:sx n="33" d="100"/>
        <a:sy n="33" d="100"/>
      </p:scale>
      <p:origin x="0" y="-4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DB25-68F1-4DC4-BC5D-182921833936}" type="datetimeFigureOut">
              <a:rPr lang="en-US" smtClean="0"/>
              <a:t>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A8D2-1AEF-4947-B0D7-2D37BC7C21BB}" type="slidenum">
              <a:rPr lang="en-US" smtClean="0"/>
              <a:t>‹#›</a:t>
            </a:fld>
            <a:endParaRPr lang="en-US"/>
          </a:p>
        </p:txBody>
      </p:sp>
    </p:spTree>
    <p:extLst>
      <p:ext uri="{BB962C8B-B14F-4D97-AF65-F5344CB8AC3E}">
        <p14:creationId xmlns:p14="http://schemas.microsoft.com/office/powerpoint/2010/main" val="36560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webmd.com/health-insurance/insurance-basics/terms/high-deductible-health-plan"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webmd.com/health-insurance/insurance-costs/affordable-care-act-and-health-savings-plans"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ealthaffairs.org/do/10.1377/hblog20180430.387981/full/"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healthaffairs.org/do/10.1377/hblog20180430.510086/full/"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idea in economics – incentives matter</a:t>
            </a:r>
          </a:p>
        </p:txBody>
      </p:sp>
      <p:sp>
        <p:nvSpPr>
          <p:cNvPr id="4" name="Slide Number Placeholder 3"/>
          <p:cNvSpPr>
            <a:spLocks noGrp="1"/>
          </p:cNvSpPr>
          <p:nvPr>
            <p:ph type="sldNum" sz="quarter" idx="5"/>
          </p:nvPr>
        </p:nvSpPr>
        <p:spPr/>
        <p:txBody>
          <a:bodyPr/>
          <a:lstStyle/>
          <a:p>
            <a:fld id="{C650322F-5B1D-4A44-A3B2-8D90B03910C1}" type="slidenum">
              <a:rPr lang="en-US" smtClean="0"/>
              <a:t>14</a:t>
            </a:fld>
            <a:endParaRPr lang="en-US"/>
          </a:p>
        </p:txBody>
      </p:sp>
    </p:spTree>
    <p:extLst>
      <p:ext uri="{BB962C8B-B14F-4D97-AF65-F5344CB8AC3E}">
        <p14:creationId xmlns:p14="http://schemas.microsoft.com/office/powerpoint/2010/main" val="2412978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MCO’s were designed with the problem of moral hazard in mind, and focused in changing patient and provider incentives to reduce wasteful/unnecessary medical care. However if we think about what incentives MCO’s are facing -- Perhaps there is moral hazard involved there as well?</a:t>
            </a:r>
          </a:p>
          <a:p>
            <a:endParaRPr lang="en-US"/>
          </a:p>
          <a:p>
            <a:r>
              <a:rPr lang="en-US"/>
              <a:t>We have been debating the effect of MCOs on the cost and quality of medical care for some time now.</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26</a:t>
            </a:fld>
            <a:endParaRPr lang="en-US"/>
          </a:p>
        </p:txBody>
      </p:sp>
    </p:spTree>
    <p:extLst>
      <p:ext uri="{BB962C8B-B14F-4D97-AF65-F5344CB8AC3E}">
        <p14:creationId xmlns:p14="http://schemas.microsoft.com/office/powerpoint/2010/main" val="1323786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1980’s – HI easy to define b/c consumer, insurer, health care provider relationships were easier to define.</a:t>
            </a:r>
          </a:p>
          <a:p>
            <a:r>
              <a:rPr lang="en-US" dirty="0"/>
              <a:t>Community rating – premium based on risk characteristics of the entire membership. </a:t>
            </a:r>
          </a:p>
          <a:p>
            <a:r>
              <a:rPr lang="en-US" dirty="0"/>
              <a:t>Experience rating – individuals/groups into different risk categories (risk pools) based on identifiable characteristics (age, gender, industry, prior illness)</a:t>
            </a:r>
          </a:p>
          <a:p>
            <a:r>
              <a:rPr lang="en-US" dirty="0"/>
              <a:t>UCR – lowest of: Usual = actual charge of the Dr. – Customary charge of the Dr. – or the Prevailing charge in the local area.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Traditional fee-for-service gives physicians incentive to “overutilize” medical services.</a:t>
            </a:r>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16</a:t>
            </a:fld>
            <a:endParaRPr lang="en-US"/>
          </a:p>
        </p:txBody>
      </p:sp>
    </p:spTree>
    <p:extLst>
      <p:ext uri="{BB962C8B-B14F-4D97-AF65-F5344CB8AC3E}">
        <p14:creationId xmlns:p14="http://schemas.microsoft.com/office/powerpoint/2010/main" val="1991274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goals of MCO’s were to eliminate the high-cost, low-benefit medicine associated with traditional fee-for-service indemnity insurance (the moral hazard problem). Proponents thought MCO’s would reduce the need for more expensive specialty and inpatient care. </a:t>
            </a:r>
          </a:p>
          <a:p>
            <a:endParaRPr lang="en-US" dirty="0"/>
          </a:p>
          <a:p>
            <a:r>
              <a:rPr lang="en-US" dirty="0"/>
              <a:t>Experience rating – individuals/groups into different risk categories (risk pools) based on identifiable characteristics (age, gender, industry, prior illness)</a:t>
            </a:r>
          </a:p>
          <a:p>
            <a:r>
              <a:rPr lang="en-US" dirty="0"/>
              <a:t>delivery of health care – this includes Maintaining networks of providers and reviewing providers</a:t>
            </a:r>
          </a:p>
          <a:p>
            <a:endParaRPr lang="en-US" dirty="0"/>
          </a:p>
          <a:p>
            <a:r>
              <a:rPr lang="en-US" altLang="en-US" dirty="0"/>
              <a:t>Traditional fee-for-service gives physicians incentive to “overutilize” medical services.</a:t>
            </a:r>
          </a:p>
          <a:p>
            <a:endParaRPr lang="en-US" dirty="0"/>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17</a:t>
            </a:fld>
            <a:endParaRPr lang="en-US"/>
          </a:p>
        </p:txBody>
      </p:sp>
    </p:spTree>
    <p:extLst>
      <p:ext uri="{BB962C8B-B14F-4D97-AF65-F5344CB8AC3E}">
        <p14:creationId xmlns:p14="http://schemas.microsoft.com/office/powerpoint/2010/main" val="2406351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18</a:t>
            </a:fld>
            <a:endParaRPr lang="en-US"/>
          </a:p>
        </p:txBody>
      </p:sp>
    </p:spTree>
    <p:extLst>
      <p:ext uri="{BB962C8B-B14F-4D97-AF65-F5344CB8AC3E}">
        <p14:creationId xmlns:p14="http://schemas.microsoft.com/office/powerpoint/2010/main" val="1566868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Some of these distinctions have become blurred in practice/over time; for example:</a:t>
            </a:r>
          </a:p>
          <a:p>
            <a:r>
              <a:rPr lang="en-US" dirty="0"/>
              <a:t>	-- Now conventional insurance plans usually involve some type of utilization review program</a:t>
            </a:r>
          </a:p>
          <a:p>
            <a:r>
              <a:rPr lang="en-US" dirty="0"/>
              <a:t>	-- </a:t>
            </a:r>
          </a:p>
          <a:p>
            <a:endParaRPr lang="en-US" dirty="0"/>
          </a:p>
          <a:p>
            <a:r>
              <a:rPr lang="en-US" dirty="0"/>
              <a:t>Note: Now we have a few more types of plans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Exclusive provider organizations (EPOs) – no coverage at all for out-of-network providers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Consumer-driven healthcare plans (CDHPs) – in contrast with patient-driven healthcare of the traditional models and payer-driven healthcare of the HMO’s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Catastrophic coverage plans – eligible if under age 30 – lower premium but very high deductibles, 1</a:t>
            </a:r>
            <a:r>
              <a:rPr lang="en-US" sz="1200" b="0" i="0" kern="1200" baseline="30000" dirty="0">
                <a:solidFill>
                  <a:schemeClr val="tx1"/>
                </a:solidFill>
                <a:effectLst/>
                <a:latin typeface="+mn-lt"/>
                <a:ea typeface="+mn-ea"/>
                <a:cs typeface="+mn-cs"/>
              </a:rPr>
              <a:t>st</a:t>
            </a:r>
            <a:r>
              <a:rPr lang="en-US" sz="1200" b="0" i="0" kern="1200" dirty="0">
                <a:solidFill>
                  <a:schemeClr val="tx1"/>
                </a:solidFill>
                <a:effectLst/>
                <a:latin typeface="+mn-lt"/>
                <a:ea typeface="+mn-ea"/>
                <a:cs typeface="+mn-cs"/>
              </a:rPr>
              <a:t> 3 primary care visits do not count towards deductible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b="0" i="0" u="sng" kern="1200" dirty="0">
                <a:solidFill>
                  <a:schemeClr val="tx1"/>
                </a:solidFill>
                <a:effectLst/>
                <a:latin typeface="+mn-lt"/>
                <a:ea typeface="+mn-ea"/>
                <a:cs typeface="+mn-cs"/>
                <a:hlinkClick r:id="rId3"/>
              </a:rPr>
              <a:t>High-deductible health plans</a:t>
            </a:r>
            <a:r>
              <a:rPr lang="en-US" sz="1200" b="0" i="0" kern="1200" dirty="0">
                <a:solidFill>
                  <a:schemeClr val="tx1"/>
                </a:solidFill>
                <a:effectLst/>
                <a:latin typeface="+mn-lt"/>
                <a:ea typeface="+mn-ea"/>
                <a:cs typeface="+mn-cs"/>
              </a:rPr>
              <a:t> (HDHPs), which may be linked to </a:t>
            </a:r>
            <a:r>
              <a:rPr lang="en-US" sz="1200" b="0" i="0" u="none" strike="noStrike" kern="1200" dirty="0">
                <a:solidFill>
                  <a:schemeClr val="tx1"/>
                </a:solidFill>
                <a:effectLst/>
                <a:latin typeface="+mn-lt"/>
                <a:ea typeface="+mn-ea"/>
                <a:cs typeface="+mn-cs"/>
                <a:hlinkClick r:id="rId4"/>
              </a:rPr>
              <a:t>health savings accounts</a:t>
            </a:r>
            <a:r>
              <a:rPr lang="en-US" sz="1200" b="0" i="0" kern="1200" dirty="0">
                <a:solidFill>
                  <a:schemeClr val="tx1"/>
                </a:solidFill>
                <a:effectLst/>
                <a:latin typeface="+mn-lt"/>
                <a:ea typeface="+mn-ea"/>
                <a:cs typeface="+mn-cs"/>
              </a:rPr>
              <a:t> (HSAs) -- lower premium but much higher deductibles and out of pocket costs</a:t>
            </a:r>
          </a:p>
          <a:p>
            <a:endParaRPr lang="en-US" dirty="0"/>
          </a:p>
          <a:p>
            <a:r>
              <a:rPr lang="en-US" dirty="0"/>
              <a:t>Note: Following the ACA, we also classify plans based on levels of coverage – Bronze, Silver, Gold, Platinum (this is a separate classification from the plan types/structures we are talking about here).</a:t>
            </a:r>
          </a:p>
        </p:txBody>
      </p:sp>
      <p:sp>
        <p:nvSpPr>
          <p:cNvPr id="4" name="Slide Number Placeholder 3"/>
          <p:cNvSpPr>
            <a:spLocks noGrp="1"/>
          </p:cNvSpPr>
          <p:nvPr>
            <p:ph type="sldNum" sz="quarter" idx="5"/>
          </p:nvPr>
        </p:nvSpPr>
        <p:spPr/>
        <p:txBody>
          <a:bodyPr/>
          <a:lstStyle/>
          <a:p>
            <a:fld id="{C650322F-5B1D-4A44-A3B2-8D90B03910C1}" type="slidenum">
              <a:rPr lang="en-US" smtClean="0"/>
              <a:t>19</a:t>
            </a:fld>
            <a:endParaRPr lang="en-US"/>
          </a:p>
        </p:txBody>
      </p:sp>
    </p:spTree>
    <p:extLst>
      <p:ext uri="{BB962C8B-B14F-4D97-AF65-F5344CB8AC3E}">
        <p14:creationId xmlns:p14="http://schemas.microsoft.com/office/powerpoint/2010/main" val="726047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https://www.healthaffairs.org/do/10.1377/hblog20180430.387981/full/</a:t>
            </a:r>
            <a:endParaRPr lang="en-US" dirty="0" smtClean="0"/>
          </a:p>
          <a:p>
            <a:r>
              <a:rPr lang="en-US" dirty="0" smtClean="0">
                <a:hlinkClick r:id="rId4"/>
              </a:rPr>
              <a:t>https://www.healthaffairs.org/do/10.1377/hblog20180430.510086/full/</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20</a:t>
            </a:fld>
            <a:endParaRPr lang="en-US"/>
          </a:p>
        </p:txBody>
      </p:sp>
    </p:spTree>
    <p:extLst>
      <p:ext uri="{BB962C8B-B14F-4D97-AF65-F5344CB8AC3E}">
        <p14:creationId xmlns:p14="http://schemas.microsoft.com/office/powerpoint/2010/main" val="55535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https://catalyst.nejm.org/aco-bundled-payment-coexist/</a:t>
            </a:r>
            <a:endParaRPr lang="en-US" dirty="0"/>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21</a:t>
            </a:fld>
            <a:endParaRPr lang="en-US"/>
          </a:p>
        </p:txBody>
      </p:sp>
    </p:spTree>
    <p:extLst>
      <p:ext uri="{BB962C8B-B14F-4D97-AF65-F5344CB8AC3E}">
        <p14:creationId xmlns:p14="http://schemas.microsoft.com/office/powerpoint/2010/main" val="4116360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22</a:t>
            </a:fld>
            <a:endParaRPr lang="en-US"/>
          </a:p>
        </p:txBody>
      </p:sp>
    </p:spTree>
    <p:extLst>
      <p:ext uri="{BB962C8B-B14F-4D97-AF65-F5344CB8AC3E}">
        <p14:creationId xmlns:p14="http://schemas.microsoft.com/office/powerpoint/2010/main" val="83523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23</a:t>
            </a:fld>
            <a:endParaRPr lang="en-US"/>
          </a:p>
        </p:txBody>
      </p:sp>
    </p:spTree>
    <p:extLst>
      <p:ext uri="{BB962C8B-B14F-4D97-AF65-F5344CB8AC3E}">
        <p14:creationId xmlns:p14="http://schemas.microsoft.com/office/powerpoint/2010/main" val="1846912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a:t>
            </a:r>
            <a:r>
              <a:rPr lang="en-US" dirty="0" smtClean="0"/>
              <a:t>4448: Clinical and Social Issues in Health Care</a:t>
            </a:r>
            <a:endParaRPr lang="en-US" dirty="0"/>
          </a:p>
        </p:txBody>
      </p:sp>
      <p:sp>
        <p:nvSpPr>
          <p:cNvPr id="3" name="Subtitle 2"/>
          <p:cNvSpPr>
            <a:spLocks noGrp="1"/>
          </p:cNvSpPr>
          <p:nvPr>
            <p:ph type="subTitle" idx="1"/>
          </p:nvPr>
        </p:nvSpPr>
        <p:spPr/>
        <p:txBody>
          <a:bodyPr/>
          <a:lstStyle/>
          <a:p>
            <a:r>
              <a:rPr lang="en-US" dirty="0" err="1" smtClean="0"/>
              <a:t>Busn</a:t>
            </a:r>
            <a:r>
              <a:rPr lang="en-US" dirty="0" smtClean="0"/>
              <a:t> 203: Wed 6:00 PM – 8:50 PM</a:t>
            </a:r>
            <a:endParaRPr lang="en-US" dirty="0"/>
          </a:p>
          <a:p>
            <a:r>
              <a:rPr lang="en-US" dirty="0"/>
              <a:t>Shane Murphy – </a:t>
            </a:r>
            <a:r>
              <a:rPr lang="en-US" dirty="0">
                <a:hlinkClick r:id="rId2"/>
              </a:rPr>
              <a:t>shane@uconn.edu</a:t>
            </a:r>
            <a:endParaRPr lang="en-US" dirty="0"/>
          </a:p>
          <a:p>
            <a:r>
              <a:rPr lang="en-US" dirty="0"/>
              <a:t>Office Hours: </a:t>
            </a:r>
            <a:r>
              <a:rPr lang="en-US" dirty="0" smtClean="0"/>
              <a:t>Wed 4:00 PM – 6:00 PM</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and Post-care 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30296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Adherence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Broad concept</a:t>
            </a:r>
          </a:p>
          <a:p>
            <a:pPr lvl="1"/>
            <a:r>
              <a:rPr lang="en-US" dirty="0" smtClean="0"/>
              <a:t>Medication</a:t>
            </a:r>
          </a:p>
          <a:p>
            <a:pPr lvl="2"/>
            <a:r>
              <a:rPr lang="en-US" dirty="0" smtClean="0"/>
              <a:t>Refill, taking pills</a:t>
            </a:r>
          </a:p>
          <a:p>
            <a:pPr lvl="1"/>
            <a:r>
              <a:rPr lang="en-US" dirty="0" smtClean="0"/>
              <a:t>Not well determined by sociodemographic predictors</a:t>
            </a:r>
          </a:p>
          <a:p>
            <a:pPr lvl="2"/>
            <a:r>
              <a:rPr lang="en-US" dirty="0" smtClean="0"/>
              <a:t>This is not the assumption of care-givers</a:t>
            </a:r>
          </a:p>
          <a:p>
            <a:pPr lvl="1"/>
            <a:r>
              <a:rPr lang="en-US" dirty="0" smtClean="0"/>
              <a:t>Physical activity</a:t>
            </a:r>
          </a:p>
          <a:p>
            <a:pPr lvl="1"/>
            <a:r>
              <a:rPr lang="en-US" dirty="0" smtClean="0"/>
              <a:t>Judgement</a:t>
            </a:r>
          </a:p>
          <a:p>
            <a:r>
              <a:rPr lang="en-US" dirty="0"/>
              <a:t>Organizational barriers to adherence </a:t>
            </a:r>
            <a:r>
              <a:rPr lang="en-US" dirty="0" smtClean="0"/>
              <a:t>include:</a:t>
            </a:r>
          </a:p>
          <a:p>
            <a:pPr lvl="1"/>
            <a:r>
              <a:rPr lang="en-US" dirty="0"/>
              <a:t>L</a:t>
            </a:r>
            <a:r>
              <a:rPr lang="en-US" dirty="0" smtClean="0"/>
              <a:t>ack </a:t>
            </a:r>
            <a:r>
              <a:rPr lang="en-US" dirty="0"/>
              <a:t>of access to health care, </a:t>
            </a:r>
            <a:endParaRPr lang="en-US" dirty="0" smtClean="0"/>
          </a:p>
          <a:p>
            <a:pPr lvl="1"/>
            <a:r>
              <a:rPr lang="en-US" dirty="0" smtClean="0"/>
              <a:t>High </a:t>
            </a:r>
            <a:r>
              <a:rPr lang="en-US" dirty="0"/>
              <a:t>out-of-pocket prescription </a:t>
            </a:r>
            <a:r>
              <a:rPr lang="en-US" dirty="0" smtClean="0"/>
              <a:t>costs</a:t>
            </a:r>
          </a:p>
          <a:p>
            <a:pPr lvl="2"/>
            <a:r>
              <a:rPr lang="en-US" dirty="0" smtClean="0"/>
              <a:t>Copayments for necessary medications after acute care</a:t>
            </a:r>
          </a:p>
          <a:p>
            <a:pPr lvl="1"/>
            <a:r>
              <a:rPr lang="en-US" dirty="0"/>
              <a:t>I</a:t>
            </a:r>
            <a:r>
              <a:rPr lang="en-US" dirty="0" smtClean="0"/>
              <a:t>nconvenience </a:t>
            </a:r>
            <a:r>
              <a:rPr lang="en-US" dirty="0"/>
              <a:t>of obtaining refills </a:t>
            </a:r>
            <a:endParaRPr lang="en-US" dirty="0" smtClean="0"/>
          </a:p>
          <a:p>
            <a:pPr lvl="1"/>
            <a:r>
              <a:rPr lang="en-US" dirty="0" smtClean="0"/>
              <a:t>Pharmacy </a:t>
            </a:r>
            <a:r>
              <a:rPr lang="en-US" dirty="0"/>
              <a:t>policies that limit prescription size and require frequent </a:t>
            </a:r>
            <a:r>
              <a:rPr lang="en-US" dirty="0" smtClean="0"/>
              <a:t>refills</a:t>
            </a:r>
          </a:p>
          <a:p>
            <a:pPr lvl="2"/>
            <a:r>
              <a:rPr lang="en-US" dirty="0" smtClean="0"/>
              <a:t>Women </a:t>
            </a:r>
            <a:r>
              <a:rPr lang="en-US" dirty="0"/>
              <a:t>who received 12-month supplies of oral contraceptives rather than 3-month supplies had a 30% decrease in the risk for unintended pregnancies and a 46% decrease in the risk for </a:t>
            </a:r>
            <a:r>
              <a:rPr lang="en-US" dirty="0" smtClean="0"/>
              <a:t>abortion</a:t>
            </a:r>
            <a:endParaRPr lang="en-US" dirty="0"/>
          </a:p>
        </p:txBody>
      </p:sp>
    </p:spTree>
    <p:extLst>
      <p:ext uri="{BB962C8B-B14F-4D97-AF65-F5344CB8AC3E}">
        <p14:creationId xmlns:p14="http://schemas.microsoft.com/office/powerpoint/2010/main" val="1595202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Pandemic Fatigue</a:t>
            </a:r>
            <a:endParaRPr lang="en-US" dirty="0"/>
          </a:p>
        </p:txBody>
      </p:sp>
      <p:sp>
        <p:nvSpPr>
          <p:cNvPr id="3" name="Content Placeholder 2"/>
          <p:cNvSpPr>
            <a:spLocks noGrp="1"/>
          </p:cNvSpPr>
          <p:nvPr>
            <p:ph idx="1"/>
          </p:nvPr>
        </p:nvSpPr>
        <p:spPr/>
        <p:txBody>
          <a:bodyPr/>
          <a:lstStyle/>
          <a:p>
            <a:r>
              <a:rPr lang="en-US" dirty="0" smtClean="0"/>
              <a:t>Discussion:</a:t>
            </a:r>
            <a:endParaRPr lang="en-US" dirty="0"/>
          </a:p>
        </p:txBody>
      </p:sp>
    </p:spTree>
    <p:extLst>
      <p:ext uri="{BB962C8B-B14F-4D97-AF65-F5344CB8AC3E}">
        <p14:creationId xmlns:p14="http://schemas.microsoft.com/office/powerpoint/2010/main" val="3020983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Care</a:t>
            </a:r>
            <a:endParaRPr lang="en-US" dirty="0"/>
          </a:p>
        </p:txBody>
      </p:sp>
      <p:sp>
        <p:nvSpPr>
          <p:cNvPr id="3" name="Content Placeholder 2"/>
          <p:cNvSpPr>
            <a:spLocks noGrp="1"/>
          </p:cNvSpPr>
          <p:nvPr>
            <p:ph idx="1"/>
          </p:nvPr>
        </p:nvSpPr>
        <p:spPr/>
        <p:txBody>
          <a:bodyPr/>
          <a:lstStyle/>
          <a:p>
            <a:r>
              <a:rPr lang="en-US" dirty="0" smtClean="0"/>
              <a:t>Medical Home Models</a:t>
            </a:r>
          </a:p>
          <a:p>
            <a:r>
              <a:rPr lang="en-US" dirty="0" smtClean="0"/>
              <a:t>ACOs</a:t>
            </a:r>
          </a:p>
          <a:p>
            <a:r>
              <a:rPr lang="en-US" dirty="0" smtClean="0"/>
              <a:t>Bundled Payments</a:t>
            </a:r>
            <a:endParaRPr lang="en-US" dirty="0"/>
          </a:p>
        </p:txBody>
      </p:sp>
    </p:spTree>
    <p:extLst>
      <p:ext uri="{BB962C8B-B14F-4D97-AF65-F5344CB8AC3E}">
        <p14:creationId xmlns:p14="http://schemas.microsoft.com/office/powerpoint/2010/main" val="74858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024A-8DE8-4E0D-BBC8-E2782429B73E}"/>
              </a:ext>
            </a:extLst>
          </p:cNvPr>
          <p:cNvSpPr>
            <a:spLocks noGrp="1"/>
          </p:cNvSpPr>
          <p:nvPr>
            <p:ph type="title"/>
          </p:nvPr>
        </p:nvSpPr>
        <p:spPr/>
        <p:txBody>
          <a:bodyPr/>
          <a:lstStyle/>
          <a:p>
            <a:r>
              <a:rPr lang="en-US" dirty="0"/>
              <a:t>Incentives Matter</a:t>
            </a:r>
          </a:p>
        </p:txBody>
      </p:sp>
      <p:sp>
        <p:nvSpPr>
          <p:cNvPr id="3" name="Content Placeholder 2">
            <a:extLst>
              <a:ext uri="{FF2B5EF4-FFF2-40B4-BE49-F238E27FC236}">
                <a16:creationId xmlns:a16="http://schemas.microsoft.com/office/drawing/2014/main" id="{9DE5DDE1-E17F-44D2-A05E-F2447636F57C}"/>
              </a:ext>
            </a:extLst>
          </p:cNvPr>
          <p:cNvSpPr>
            <a:spLocks noGrp="1"/>
          </p:cNvSpPr>
          <p:nvPr>
            <p:ph idx="1"/>
          </p:nvPr>
        </p:nvSpPr>
        <p:spPr/>
        <p:txBody>
          <a:bodyPr/>
          <a:lstStyle/>
          <a:p>
            <a:r>
              <a:rPr lang="en-US" dirty="0"/>
              <a:t>Incentives – things that motivate people to take certain actions</a:t>
            </a:r>
          </a:p>
          <a:p>
            <a:pPr lvl="1"/>
            <a:r>
              <a:rPr lang="en-US" dirty="0"/>
              <a:t>Extrinsic – the motivation is some outside demand or reward </a:t>
            </a:r>
          </a:p>
          <a:p>
            <a:pPr lvl="2"/>
            <a:r>
              <a:rPr lang="en-US" dirty="0"/>
              <a:t>i.e. a reward or monetary payment, avoiding a penalty/fine, etc.</a:t>
            </a:r>
          </a:p>
          <a:p>
            <a:pPr lvl="1"/>
            <a:r>
              <a:rPr lang="en-US" dirty="0"/>
              <a:t>Intrinsic – the motivation is internal, or for its own sake</a:t>
            </a:r>
          </a:p>
          <a:p>
            <a:pPr lvl="2"/>
            <a:r>
              <a:rPr lang="en-US" dirty="0"/>
              <a:t>i.e. feelings of personal fulfillment or personal satisfaction</a:t>
            </a:r>
          </a:p>
          <a:p>
            <a:endParaRPr lang="en-US" dirty="0"/>
          </a:p>
          <a:p>
            <a:r>
              <a:rPr lang="en-US" dirty="0"/>
              <a:t>What role do incentives play in understanding how health insurance affects people’s behaviors?</a:t>
            </a:r>
          </a:p>
        </p:txBody>
      </p:sp>
    </p:spTree>
    <p:extLst>
      <p:ext uri="{BB962C8B-B14F-4D97-AF65-F5344CB8AC3E}">
        <p14:creationId xmlns:p14="http://schemas.microsoft.com/office/powerpoint/2010/main" val="3296815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Methods of Payment</a:t>
            </a:r>
            <a:br>
              <a:rPr lang="en-US" dirty="0"/>
            </a:br>
            <a:r>
              <a:rPr lang="en-US" dirty="0"/>
              <a:t>(Health Provider Reimbursement Models)</a:t>
            </a:r>
          </a:p>
        </p:txBody>
      </p:sp>
      <p:sp>
        <p:nvSpPr>
          <p:cNvPr id="3" name="Content Placeholder 2"/>
          <p:cNvSpPr>
            <a:spLocks noGrp="1"/>
          </p:cNvSpPr>
          <p:nvPr>
            <p:ph idx="1"/>
          </p:nvPr>
        </p:nvSpPr>
        <p:spPr/>
        <p:txBody>
          <a:bodyPr>
            <a:normAutofit fontScale="85000" lnSpcReduction="20000"/>
          </a:bodyPr>
          <a:lstStyle/>
          <a:p>
            <a:r>
              <a:rPr lang="en-US" dirty="0" smtClean="0"/>
              <a:t>Per Diem</a:t>
            </a:r>
          </a:p>
          <a:p>
            <a:pPr lvl="1"/>
            <a:r>
              <a:rPr lang="en-US" dirty="0" smtClean="0"/>
              <a:t>The </a:t>
            </a:r>
            <a:r>
              <a:rPr lang="en-US" dirty="0"/>
              <a:t>hospital is paid for all services delivered to a patient during 1 day (private insurance, PPOs/HMOs).</a:t>
            </a:r>
          </a:p>
          <a:p>
            <a:pPr marL="0" indent="0">
              <a:buNone/>
            </a:pPr>
            <a:endParaRPr lang="en-US" sz="800" dirty="0"/>
          </a:p>
          <a:p>
            <a:r>
              <a:rPr lang="en-US" dirty="0" smtClean="0"/>
              <a:t>Fee-For-Service</a:t>
            </a:r>
          </a:p>
          <a:p>
            <a:pPr lvl="1"/>
            <a:r>
              <a:rPr lang="en-US" dirty="0" smtClean="0"/>
              <a:t>The </a:t>
            </a:r>
            <a:r>
              <a:rPr lang="en-US" dirty="0"/>
              <a:t>physician or hospital is paid a fee for each service (for example, medication, IV fluids, ECG, surgical procedure) provided (uninsured, some private insurance).</a:t>
            </a:r>
          </a:p>
          <a:p>
            <a:pPr marL="0" indent="0">
              <a:buNone/>
            </a:pPr>
            <a:endParaRPr lang="en-US" sz="800" dirty="0"/>
          </a:p>
          <a:p>
            <a:r>
              <a:rPr lang="en-US" dirty="0"/>
              <a:t>Capitation </a:t>
            </a:r>
            <a:endParaRPr lang="en-US" dirty="0" smtClean="0"/>
          </a:p>
          <a:p>
            <a:pPr lvl="1"/>
            <a:r>
              <a:rPr lang="en-US" dirty="0" smtClean="0"/>
              <a:t>One </a:t>
            </a:r>
            <a:r>
              <a:rPr lang="en-US" dirty="0"/>
              <a:t>payment is made for each patient’s treatment during a month or year  (has now virtually disappeared; previously, largely HMOs</a:t>
            </a:r>
            <a:r>
              <a:rPr lang="en-US" dirty="0" smtClean="0"/>
              <a:t>).</a:t>
            </a:r>
          </a:p>
          <a:p>
            <a:pPr>
              <a:spcBef>
                <a:spcPts val="12"/>
              </a:spcBef>
            </a:pPr>
            <a:endParaRPr lang="en-US" dirty="0" smtClean="0"/>
          </a:p>
          <a:p>
            <a:pPr>
              <a:spcBef>
                <a:spcPts val="12"/>
              </a:spcBef>
            </a:pPr>
            <a:r>
              <a:rPr lang="en-US" dirty="0" smtClean="0"/>
              <a:t>Diagnosis-Related </a:t>
            </a:r>
            <a:r>
              <a:rPr lang="en-US" dirty="0"/>
              <a:t>Groups (DRGs)</a:t>
            </a:r>
          </a:p>
          <a:p>
            <a:pPr lvl="1">
              <a:spcBef>
                <a:spcPts val="12"/>
              </a:spcBef>
            </a:pPr>
            <a:r>
              <a:rPr lang="en-US" dirty="0"/>
              <a:t>Physician or hospital is paid one sum for all services delivered during one illness; there is a different set case-price for each of approximately 750 distinct DRGs (Medicare</a:t>
            </a:r>
            <a:r>
              <a:rPr lang="en-US" dirty="0" smtClean="0"/>
              <a:t>).</a:t>
            </a:r>
            <a:endParaRPr lang="en-US" dirty="0"/>
          </a:p>
        </p:txBody>
      </p:sp>
    </p:spTree>
    <p:extLst>
      <p:ext uri="{BB962C8B-B14F-4D97-AF65-F5344CB8AC3E}">
        <p14:creationId xmlns:p14="http://schemas.microsoft.com/office/powerpoint/2010/main" val="136920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A2D6-582E-4A1C-987F-A0414B5CE241}"/>
              </a:ext>
            </a:extLst>
          </p:cNvPr>
          <p:cNvSpPr>
            <a:spLocks noGrp="1"/>
          </p:cNvSpPr>
          <p:nvPr>
            <p:ph type="title"/>
          </p:nvPr>
        </p:nvSpPr>
        <p:spPr>
          <a:xfrm>
            <a:off x="838200" y="136525"/>
            <a:ext cx="10515600" cy="1325563"/>
          </a:xfrm>
        </p:spPr>
        <p:txBody>
          <a:bodyPr/>
          <a:lstStyle/>
          <a:p>
            <a:r>
              <a:rPr lang="en-US" dirty="0"/>
              <a:t>Traditional models of Health insurance</a:t>
            </a:r>
          </a:p>
        </p:txBody>
      </p:sp>
      <p:sp>
        <p:nvSpPr>
          <p:cNvPr id="3" name="Content Placeholder 2">
            <a:extLst>
              <a:ext uri="{FF2B5EF4-FFF2-40B4-BE49-F238E27FC236}">
                <a16:creationId xmlns:a16="http://schemas.microsoft.com/office/drawing/2014/main" id="{6D79DD5A-477C-4D65-BF15-94188DA643DE}"/>
              </a:ext>
            </a:extLst>
          </p:cNvPr>
          <p:cNvSpPr>
            <a:spLocks noGrp="1"/>
          </p:cNvSpPr>
          <p:nvPr>
            <p:ph idx="1"/>
          </p:nvPr>
        </p:nvSpPr>
        <p:spPr>
          <a:xfrm>
            <a:off x="838200" y="1368424"/>
            <a:ext cx="10515600" cy="4918075"/>
          </a:xfrm>
        </p:spPr>
        <p:txBody>
          <a:bodyPr>
            <a:normAutofit fontScale="92500" lnSpcReduction="10000"/>
          </a:bodyPr>
          <a:lstStyle/>
          <a:p>
            <a:r>
              <a:rPr lang="en-US" dirty="0"/>
              <a:t>Also called “Fee for Service” (FFS) models of health insurance</a:t>
            </a:r>
          </a:p>
          <a:p>
            <a:r>
              <a:rPr lang="en-US" dirty="0"/>
              <a:t>Most common type of health insurance before the 1980’s</a:t>
            </a:r>
          </a:p>
          <a:p>
            <a:pPr lvl="1"/>
            <a:r>
              <a:rPr lang="en-US" dirty="0"/>
              <a:t>Physicians operated in solo practices rather than network of providers</a:t>
            </a:r>
          </a:p>
          <a:p>
            <a:r>
              <a:rPr lang="en-US" dirty="0"/>
              <a:t>Premiums determined by a </a:t>
            </a:r>
            <a:r>
              <a:rPr lang="en-US" b="1" dirty="0"/>
              <a:t>community rating</a:t>
            </a:r>
            <a:r>
              <a:rPr lang="en-US" dirty="0"/>
              <a:t> </a:t>
            </a:r>
          </a:p>
          <a:p>
            <a:r>
              <a:rPr lang="en-US" dirty="0"/>
              <a:t>Relatively low or no deductible and copayment amounts, indemnity </a:t>
            </a:r>
          </a:p>
          <a:p>
            <a:r>
              <a:rPr lang="en-US" dirty="0"/>
              <a:t>Typically consumers have free choice of healthcare provider</a:t>
            </a:r>
          </a:p>
          <a:p>
            <a:r>
              <a:rPr lang="en-US" dirty="0"/>
              <a:t>Main function of insurer: Manage financial risk associated with medical care</a:t>
            </a:r>
          </a:p>
          <a:p>
            <a:r>
              <a:rPr lang="en-US" dirty="0"/>
              <a:t>Insurer pays the lowest of the Usual, Customary, or Reasonable (UCR) charge for any medical services given by physicians</a:t>
            </a:r>
          </a:p>
          <a:p>
            <a:r>
              <a:rPr lang="en-US" dirty="0">
                <a:solidFill>
                  <a:srgbClr val="C00000"/>
                </a:solidFill>
              </a:rPr>
              <a:t>Argument against FFS models: Physicians have an incentive to “overutilize” medical services</a:t>
            </a:r>
          </a:p>
        </p:txBody>
      </p:sp>
    </p:spTree>
    <p:extLst>
      <p:ext uri="{BB962C8B-B14F-4D97-AF65-F5344CB8AC3E}">
        <p14:creationId xmlns:p14="http://schemas.microsoft.com/office/powerpoint/2010/main" val="1857118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7010-EC1C-4841-9DCE-02D5C42CB5DD}"/>
              </a:ext>
            </a:extLst>
          </p:cNvPr>
          <p:cNvSpPr>
            <a:spLocks noGrp="1"/>
          </p:cNvSpPr>
          <p:nvPr>
            <p:ph type="title"/>
          </p:nvPr>
        </p:nvSpPr>
        <p:spPr>
          <a:xfrm>
            <a:off x="838200" y="155818"/>
            <a:ext cx="10515600" cy="1325563"/>
          </a:xfrm>
        </p:spPr>
        <p:txBody>
          <a:bodyPr/>
          <a:lstStyle/>
          <a:p>
            <a:r>
              <a:rPr lang="en-US" dirty="0"/>
              <a:t>Managed Care model of health insurance</a:t>
            </a:r>
          </a:p>
        </p:txBody>
      </p:sp>
      <p:sp>
        <p:nvSpPr>
          <p:cNvPr id="3" name="Content Placeholder 2">
            <a:extLst>
              <a:ext uri="{FF2B5EF4-FFF2-40B4-BE49-F238E27FC236}">
                <a16:creationId xmlns:a16="http://schemas.microsoft.com/office/drawing/2014/main" id="{A88E7073-9DB0-4AF4-BF34-0456716D0E15}"/>
              </a:ext>
            </a:extLst>
          </p:cNvPr>
          <p:cNvSpPr>
            <a:spLocks noGrp="1"/>
          </p:cNvSpPr>
          <p:nvPr>
            <p:ph idx="1"/>
          </p:nvPr>
        </p:nvSpPr>
        <p:spPr>
          <a:xfrm>
            <a:off x="838200" y="1333500"/>
            <a:ext cx="10604500" cy="5168900"/>
          </a:xfrm>
        </p:spPr>
        <p:txBody>
          <a:bodyPr>
            <a:normAutofit lnSpcReduction="10000"/>
          </a:bodyPr>
          <a:lstStyle/>
          <a:p>
            <a:r>
              <a:rPr lang="en-US" dirty="0"/>
              <a:t>New in the 1970’s: Managed Care Organization (MCO) were developed with the goal to control the utilization and costs of medical care</a:t>
            </a:r>
          </a:p>
          <a:p>
            <a:r>
              <a:rPr lang="en-US" dirty="0"/>
              <a:t>Premiums determined by an </a:t>
            </a:r>
            <a:r>
              <a:rPr lang="en-US" b="1" dirty="0"/>
              <a:t>experience rating</a:t>
            </a:r>
          </a:p>
          <a:p>
            <a:r>
              <a:rPr lang="en-US" dirty="0"/>
              <a:t>Relatively higher deductible and copayment amounts than traditional</a:t>
            </a:r>
          </a:p>
          <a:p>
            <a:r>
              <a:rPr lang="en-US" dirty="0"/>
              <a:t>Emphasize cost-effective methods of providing comprehensive services</a:t>
            </a:r>
          </a:p>
          <a:p>
            <a:r>
              <a:rPr lang="en-US" dirty="0"/>
              <a:t>Main functions of insurer: Integrate financing and delivery of health care</a:t>
            </a:r>
          </a:p>
          <a:p>
            <a:pPr lvl="1"/>
            <a:r>
              <a:rPr lang="en-US" dirty="0"/>
              <a:t>Maintaining networks of providers</a:t>
            </a:r>
          </a:p>
          <a:p>
            <a:pPr lvl="1"/>
            <a:r>
              <a:rPr lang="en-US" dirty="0"/>
              <a:t>Utilization review</a:t>
            </a:r>
          </a:p>
          <a:p>
            <a:pPr lvl="1"/>
            <a:r>
              <a:rPr lang="en-US" dirty="0"/>
              <a:t>Quality control</a:t>
            </a:r>
          </a:p>
          <a:p>
            <a:pPr lvl="1"/>
            <a:r>
              <a:rPr lang="en-US" dirty="0"/>
              <a:t>Alternative compensation schemes</a:t>
            </a:r>
          </a:p>
        </p:txBody>
      </p:sp>
    </p:spTree>
    <p:extLst>
      <p:ext uri="{BB962C8B-B14F-4D97-AF65-F5344CB8AC3E}">
        <p14:creationId xmlns:p14="http://schemas.microsoft.com/office/powerpoint/2010/main" val="1542025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495300" y="1034386"/>
            <a:ext cx="11455400" cy="5607714"/>
          </a:xfrm>
        </p:spPr>
        <p:txBody>
          <a:bodyPr>
            <a:normAutofit/>
          </a:bodyPr>
          <a:lstStyle/>
          <a:p>
            <a:r>
              <a:rPr lang="en-US" dirty="0"/>
              <a:t>Health Maintenance Organization (HMO)</a:t>
            </a:r>
          </a:p>
          <a:p>
            <a:pPr lvl="1"/>
            <a:r>
              <a:rPr lang="en-US" sz="2800" dirty="0"/>
              <a:t>A Primary care provider (PCP) acts as a gatekeeper</a:t>
            </a:r>
          </a:p>
          <a:p>
            <a:pPr lvl="1"/>
            <a:r>
              <a:rPr lang="en-US" sz="2800" dirty="0"/>
              <a:t>Four distinct types of HMO:</a:t>
            </a:r>
          </a:p>
          <a:p>
            <a:pPr lvl="2"/>
            <a:r>
              <a:rPr lang="en-US" sz="2400" dirty="0"/>
              <a:t>Staff model: Physicians employed by HMO on a salary basis </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no incentive to over-provide care</a:t>
            </a:r>
            <a:endParaRPr lang="en-US" sz="2400" dirty="0">
              <a:solidFill>
                <a:srgbClr val="C00000"/>
              </a:solidFill>
            </a:endParaRPr>
          </a:p>
          <a:p>
            <a:pPr lvl="2"/>
            <a:r>
              <a:rPr lang="en-US" sz="2400" dirty="0"/>
              <a:t>Group model: HMO contracts with one group practice, paid by </a:t>
            </a:r>
            <a:r>
              <a:rPr lang="en-US" sz="2400" b="1" dirty="0"/>
              <a:t>capitation</a:t>
            </a:r>
          </a:p>
          <a:p>
            <a:pPr marL="914400" lvl="2" indent="0">
              <a:buNone/>
            </a:pPr>
            <a:r>
              <a:rPr lang="en-US" sz="2400" dirty="0"/>
              <a:t>	</a:t>
            </a:r>
            <a:r>
              <a:rPr lang="en-US" sz="2400" dirty="0">
                <a:solidFill>
                  <a:srgbClr val="C00000"/>
                </a:solidFill>
                <a:sym typeface="Wingdings" panose="05000000000000000000" pitchFamily="2" charset="2"/>
              </a:rPr>
              <a:t> Physicians incentivized to limit services/use of medical services</a:t>
            </a:r>
            <a:endParaRPr lang="en-US" sz="2400" dirty="0">
              <a:solidFill>
                <a:srgbClr val="C00000"/>
              </a:solidFill>
            </a:endParaRPr>
          </a:p>
          <a:p>
            <a:pPr lvl="2"/>
            <a:r>
              <a:rPr lang="en-US" sz="2400" dirty="0"/>
              <a:t>Network model: HMO contracts with multiple group practices, paid by capitation</a:t>
            </a:r>
          </a:p>
          <a:p>
            <a:pPr lvl="2"/>
            <a:r>
              <a:rPr lang="en-US" sz="2400" dirty="0"/>
              <a:t>Individual Practice Association (IPA) model: HMO contracts with multiple doctors in various practices, paid by a discounted fee-for-service</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Some incentive to overutilize exists</a:t>
            </a:r>
            <a:endParaRPr lang="en-US" sz="2200" dirty="0">
              <a:solidFill>
                <a:srgbClr val="C00000"/>
              </a:solidFill>
            </a:endParaRPr>
          </a:p>
        </p:txBody>
      </p:sp>
    </p:spTree>
    <p:extLst>
      <p:ext uri="{BB962C8B-B14F-4D97-AF65-F5344CB8AC3E}">
        <p14:creationId xmlns:p14="http://schemas.microsoft.com/office/powerpoint/2010/main" val="1649371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 </a:t>
            </a:r>
            <a:r>
              <a:rPr lang="en-US" dirty="0" err="1"/>
              <a:t>ctd</a:t>
            </a:r>
            <a:r>
              <a:rPr lang="en-US" dirty="0"/>
              <a:t>.</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838200" y="1034386"/>
            <a:ext cx="10541000" cy="5112414"/>
          </a:xfrm>
        </p:spPr>
        <p:txBody>
          <a:bodyPr>
            <a:normAutofit/>
          </a:bodyPr>
          <a:lstStyle/>
          <a:p>
            <a:r>
              <a:rPr lang="en-US" dirty="0"/>
              <a:t>Preferred Provider Organization (PPO)</a:t>
            </a:r>
          </a:p>
          <a:p>
            <a:pPr lvl="1"/>
            <a:r>
              <a:rPr lang="en-US" dirty="0"/>
              <a:t>Insurer contracts w/ multiple physicians, pays by discounted FFS</a:t>
            </a:r>
          </a:p>
          <a:p>
            <a:pPr lvl="1">
              <a:buFont typeface="Wingdings" panose="05000000000000000000" pitchFamily="2" charset="2"/>
              <a:buChar char="à"/>
            </a:pPr>
            <a:r>
              <a:rPr lang="en-US" dirty="0">
                <a:sym typeface="Wingdings" panose="05000000000000000000" pitchFamily="2" charset="2"/>
              </a:rPr>
              <a:t>Some incentive for over-utilization exists</a:t>
            </a:r>
          </a:p>
          <a:p>
            <a:pPr lvl="1"/>
            <a:r>
              <a:rPr lang="en-US" dirty="0"/>
              <a:t>Enrollees pay higher deductible or copay to see physicians outside of network</a:t>
            </a:r>
          </a:p>
          <a:p>
            <a:r>
              <a:rPr lang="en-US" dirty="0"/>
              <a:t>Point-of-Service (POS) plans</a:t>
            </a:r>
          </a:p>
          <a:p>
            <a:pPr lvl="1"/>
            <a:r>
              <a:rPr lang="en-US" dirty="0"/>
              <a:t>Like a PPO: Insurer contracts w/ multiple physicians &amp; Enrollees pay higher deductible or copay to see physicians outside of network</a:t>
            </a:r>
          </a:p>
          <a:p>
            <a:pPr lvl="1"/>
            <a:r>
              <a:rPr lang="en-US" dirty="0"/>
              <a:t>Like an HMO: </a:t>
            </a:r>
            <a:r>
              <a:rPr lang="en-US" altLang="en-US" dirty="0"/>
              <a:t>Enrollees also assigned a primary caregiver to act as gatekeeper for specialists and inpatient care.</a:t>
            </a:r>
            <a:endParaRPr lang="en-US" dirty="0"/>
          </a:p>
          <a:p>
            <a:endParaRPr lang="en-US" dirty="0"/>
          </a:p>
          <a:p>
            <a:r>
              <a:rPr lang="en-US" dirty="0"/>
              <a:t>Note: Some of these distinctions have become blurred in practice/over time</a:t>
            </a:r>
          </a:p>
        </p:txBody>
      </p:sp>
    </p:spTree>
    <p:extLst>
      <p:ext uri="{BB962C8B-B14F-4D97-AF65-F5344CB8AC3E}">
        <p14:creationId xmlns:p14="http://schemas.microsoft.com/office/powerpoint/2010/main" val="1784747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Pre-care patient interactions</a:t>
            </a:r>
            <a:endParaRPr lang="en-US" dirty="0"/>
          </a:p>
        </p:txBody>
      </p:sp>
      <p:sp>
        <p:nvSpPr>
          <p:cNvPr id="3" name="Content Placeholder 2"/>
          <p:cNvSpPr>
            <a:spLocks noGrp="1"/>
          </p:cNvSpPr>
          <p:nvPr>
            <p:ph idx="1"/>
          </p:nvPr>
        </p:nvSpPr>
        <p:spPr/>
        <p:txBody>
          <a:bodyPr/>
          <a:lstStyle/>
          <a:p>
            <a:r>
              <a:rPr lang="en-US" dirty="0" smtClean="0"/>
              <a:t>Insurance pre-approval, precertification, prior authorization</a:t>
            </a:r>
          </a:p>
          <a:p>
            <a:pPr lvl="1"/>
            <a:r>
              <a:rPr lang="en-US" dirty="0" smtClean="0"/>
              <a:t>Medical necessity</a:t>
            </a:r>
          </a:p>
          <a:p>
            <a:pPr lvl="1"/>
            <a:r>
              <a:rPr lang="en-US" dirty="0" smtClean="0"/>
              <a:t>Changing medical landscape</a:t>
            </a:r>
          </a:p>
          <a:p>
            <a:pPr lvl="1"/>
            <a:r>
              <a:rPr lang="en-US" dirty="0" smtClean="0"/>
              <a:t>Lower cost alternatives</a:t>
            </a:r>
          </a:p>
          <a:p>
            <a:pPr lvl="1"/>
            <a:r>
              <a:rPr lang="en-US" dirty="0" smtClean="0"/>
              <a:t>Duplication of services</a:t>
            </a:r>
          </a:p>
          <a:p>
            <a:pPr lvl="1"/>
            <a:r>
              <a:rPr lang="en-US" dirty="0" smtClean="0"/>
              <a:t>Ongoing/recurrent services</a:t>
            </a:r>
          </a:p>
          <a:p>
            <a:r>
              <a:rPr lang="en-US" dirty="0" smtClean="0"/>
              <a:t>More common with managed care patients</a:t>
            </a:r>
          </a:p>
          <a:p>
            <a:pPr lvl="1"/>
            <a:r>
              <a:rPr lang="en-US" dirty="0" smtClean="0"/>
              <a:t>Gatekeeping</a:t>
            </a:r>
            <a:endParaRPr lang="en-US" dirty="0"/>
          </a:p>
        </p:txBody>
      </p:sp>
    </p:spTree>
    <p:extLst>
      <p:ext uri="{BB962C8B-B14F-4D97-AF65-F5344CB8AC3E}">
        <p14:creationId xmlns:p14="http://schemas.microsoft.com/office/powerpoint/2010/main" val="3212615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Managed Care</a:t>
            </a:r>
            <a:endParaRPr lang="en-US" dirty="0"/>
          </a:p>
        </p:txBody>
      </p:sp>
      <p:sp>
        <p:nvSpPr>
          <p:cNvPr id="3" name="Content Placeholder 2"/>
          <p:cNvSpPr>
            <a:spLocks noGrp="1"/>
          </p:cNvSpPr>
          <p:nvPr>
            <p:ph idx="1"/>
          </p:nvPr>
        </p:nvSpPr>
        <p:spPr/>
        <p:txBody>
          <a:bodyPr>
            <a:normAutofit fontScale="85000" lnSpcReduction="10000"/>
          </a:bodyPr>
          <a:lstStyle/>
          <a:p>
            <a:r>
              <a:rPr lang="en-US" dirty="0"/>
              <a:t>Over 70 percent of Medicaid recipients were receiving their care via private health plans</a:t>
            </a:r>
          </a:p>
          <a:p>
            <a:r>
              <a:rPr lang="en-US" dirty="0"/>
              <a:t>Managed care plans can do things that state Medicaid agencies </a:t>
            </a:r>
            <a:r>
              <a:rPr lang="en-US" dirty="0" smtClean="0"/>
              <a:t>cannot:</a:t>
            </a:r>
          </a:p>
          <a:p>
            <a:pPr lvl="1"/>
            <a:r>
              <a:rPr lang="en-US" dirty="0" smtClean="0"/>
              <a:t>Use </a:t>
            </a:r>
            <a:r>
              <a:rPr lang="en-US" dirty="0"/>
              <a:t>sophisticated network contracting, information technology, and utilization management systems to squeeze out low-value care and improve the health of beneficiaries</a:t>
            </a:r>
            <a:r>
              <a:rPr lang="en-US" dirty="0" smtClean="0"/>
              <a:t>.</a:t>
            </a:r>
            <a:endParaRPr lang="en-US" dirty="0"/>
          </a:p>
          <a:p>
            <a:r>
              <a:rPr lang="en-US" dirty="0"/>
              <a:t>States with Medicaid MCOs often have to administer Medicaid in geographic areas the MCOs don't </a:t>
            </a:r>
            <a:r>
              <a:rPr lang="en-US" dirty="0" smtClean="0"/>
              <a:t>operate</a:t>
            </a:r>
          </a:p>
          <a:p>
            <a:pPr lvl="1"/>
            <a:r>
              <a:rPr lang="en-US" dirty="0" smtClean="0"/>
              <a:t>So </a:t>
            </a:r>
            <a:r>
              <a:rPr lang="en-US" dirty="0"/>
              <a:t>while MCOs reduce state administrative overhead, this can be </a:t>
            </a:r>
            <a:r>
              <a:rPr lang="en-US" dirty="0" smtClean="0"/>
              <a:t>limited</a:t>
            </a:r>
            <a:endParaRPr lang="en-US" dirty="0"/>
          </a:p>
          <a:p>
            <a:r>
              <a:rPr lang="en-US" dirty="0"/>
              <a:t>States seeking budget predictability may set per-member-per-month before MCO contracts are created</a:t>
            </a:r>
          </a:p>
          <a:p>
            <a:pPr lvl="1"/>
            <a:r>
              <a:rPr lang="en-US" dirty="0" smtClean="0"/>
              <a:t>CMS </a:t>
            </a:r>
            <a:r>
              <a:rPr lang="en-US" dirty="0"/>
              <a:t>requirement that rates be "actuarially sound" provides limited protection</a:t>
            </a:r>
          </a:p>
          <a:p>
            <a:pPr lvl="1"/>
            <a:r>
              <a:rPr lang="en-US" dirty="0" smtClean="0"/>
              <a:t>Managed </a:t>
            </a:r>
            <a:r>
              <a:rPr lang="en-US" dirty="0"/>
              <a:t>care can reduce utilization</a:t>
            </a:r>
          </a:p>
          <a:p>
            <a:pPr lvl="1"/>
            <a:r>
              <a:rPr lang="en-US" dirty="0" smtClean="0"/>
              <a:t>but </a:t>
            </a:r>
            <a:r>
              <a:rPr lang="en-US" dirty="0"/>
              <a:t>state Medicaid single payer pays lower per-unit costs</a:t>
            </a:r>
          </a:p>
        </p:txBody>
      </p:sp>
    </p:spTree>
    <p:extLst>
      <p:ext uri="{BB962C8B-B14F-4D97-AF65-F5344CB8AC3E}">
        <p14:creationId xmlns:p14="http://schemas.microsoft.com/office/powerpoint/2010/main" val="2388349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8D3A-BCD7-4C91-AD57-300DEC289CD6}"/>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C3BC0165-9C6E-4AD1-B16B-AA7BE3C5979B}"/>
              </a:ext>
            </a:extLst>
          </p:cNvPr>
          <p:cNvSpPr>
            <a:spLocks noGrp="1"/>
          </p:cNvSpPr>
          <p:nvPr>
            <p:ph idx="1"/>
          </p:nvPr>
        </p:nvSpPr>
        <p:spPr/>
        <p:txBody>
          <a:bodyPr/>
          <a:lstStyle/>
          <a:p>
            <a:r>
              <a:rPr lang="en-US" dirty="0"/>
              <a:t>Bundled payment</a:t>
            </a:r>
          </a:p>
          <a:p>
            <a:pPr lvl="1"/>
            <a:r>
              <a:rPr lang="en-US" dirty="0"/>
              <a:t>An accountable provider is established for each episode of care</a:t>
            </a:r>
          </a:p>
          <a:p>
            <a:pPr lvl="1"/>
            <a:r>
              <a:rPr lang="en-US" dirty="0"/>
              <a:t>A price is established which should account for all payments involved in the episode</a:t>
            </a:r>
          </a:p>
          <a:p>
            <a:pPr lvl="1"/>
            <a:r>
              <a:rPr lang="en-US" dirty="0"/>
              <a:t>Providers, including the accountable provider and other possible providers such as clinics, therapists, etc. are reimbursed during the episode.</a:t>
            </a:r>
          </a:p>
          <a:p>
            <a:pPr lvl="1"/>
            <a:r>
              <a:rPr lang="en-US" dirty="0"/>
              <a:t>The total cost of the episode of care is compared to the established price</a:t>
            </a:r>
          </a:p>
          <a:p>
            <a:pPr lvl="2"/>
            <a:r>
              <a:rPr lang="en-US" dirty="0"/>
              <a:t>If the total cost is greater than the price, the accountable provider reimburses the insurance company/Medicare</a:t>
            </a:r>
          </a:p>
          <a:p>
            <a:pPr lvl="2"/>
            <a:r>
              <a:rPr lang="en-US" dirty="0"/>
              <a:t>If the total cost is less than the price, the accountable provider receives the difference</a:t>
            </a:r>
          </a:p>
          <a:p>
            <a:pPr lvl="3"/>
            <a:r>
              <a:rPr lang="en-US" dirty="0"/>
              <a:t>The accountable provider may reimburse other providers involved in care a share of the total savings</a:t>
            </a:r>
          </a:p>
        </p:txBody>
      </p:sp>
    </p:spTree>
    <p:extLst>
      <p:ext uri="{BB962C8B-B14F-4D97-AF65-F5344CB8AC3E}">
        <p14:creationId xmlns:p14="http://schemas.microsoft.com/office/powerpoint/2010/main" val="3299484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Accountable Care Organizations</a:t>
            </a:r>
          </a:p>
          <a:p>
            <a:pPr lvl="1"/>
            <a:r>
              <a:rPr lang="en-US" dirty="0"/>
              <a:t>“An organization of health care practitioners that agrees to be accountable for the quality, cost, and overall care of Medicare beneficiaries who are enrolled in the traditional fee-for-service program who are assigned to it“ –CMS definition</a:t>
            </a:r>
          </a:p>
          <a:p>
            <a:pPr lvl="1"/>
            <a:r>
              <a:rPr lang="en-US" dirty="0"/>
              <a:t>Similar to an HMO but provider led rather than payer led</a:t>
            </a:r>
          </a:p>
          <a:p>
            <a:pPr lvl="1"/>
            <a:r>
              <a:rPr lang="en-US" dirty="0"/>
              <a:t>ACOs are composed mostly of hospitals, physicians and other healthcare professionals, but may include health departments, social security departments, safety net clinics and home care services</a:t>
            </a:r>
          </a:p>
          <a:p>
            <a:pPr lvl="1"/>
            <a:endParaRPr lang="en-US" dirty="0"/>
          </a:p>
        </p:txBody>
      </p:sp>
    </p:spTree>
    <p:extLst>
      <p:ext uri="{BB962C8B-B14F-4D97-AF65-F5344CB8AC3E}">
        <p14:creationId xmlns:p14="http://schemas.microsoft.com/office/powerpoint/2010/main" val="3103456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Coexistence is based on separate lanes for the two models</a:t>
            </a:r>
          </a:p>
          <a:p>
            <a:r>
              <a:rPr lang="en-US" dirty="0"/>
              <a:t>ACO to enhance primary care</a:t>
            </a:r>
          </a:p>
          <a:p>
            <a:pPr lvl="1"/>
            <a:r>
              <a:rPr lang="en-US" dirty="0"/>
              <a:t>Grown from 27 in 2012 to more than 550 in 2018</a:t>
            </a:r>
          </a:p>
          <a:p>
            <a:r>
              <a:rPr lang="en-US" dirty="0"/>
              <a:t>Bundled payment model to improve specialty care.</a:t>
            </a:r>
          </a:p>
          <a:p>
            <a:pPr lvl="1"/>
            <a:r>
              <a:rPr lang="en-US" dirty="0"/>
              <a:t>Bundled payments currently mostly used for joint replacement care</a:t>
            </a:r>
          </a:p>
          <a:p>
            <a:r>
              <a:rPr lang="en-US" dirty="0"/>
              <a:t>The Affordable Care Act includes provisions that encourage bundled payments and ACOs</a:t>
            </a:r>
          </a:p>
          <a:p>
            <a:pPr lvl="1"/>
            <a:r>
              <a:rPr lang="en-US" dirty="0"/>
              <a:t>Some concern this will catalyze </a:t>
            </a:r>
            <a:r>
              <a:rPr lang="en-US" dirty="0" smtClean="0"/>
              <a:t>mergers and vertical integration</a:t>
            </a:r>
          </a:p>
          <a:p>
            <a:pPr lvl="1"/>
            <a:r>
              <a:rPr lang="en-US" dirty="0"/>
              <a:t>M</a:t>
            </a:r>
            <a:r>
              <a:rPr lang="en-US" dirty="0" smtClean="0"/>
              <a:t>ixed </a:t>
            </a:r>
            <a:r>
              <a:rPr lang="en-US" dirty="0"/>
              <a:t>evidence </a:t>
            </a:r>
            <a:r>
              <a:rPr lang="en-US" dirty="0" smtClean="0"/>
              <a:t>for reduced cost and improved quality so far</a:t>
            </a:r>
            <a:endParaRPr lang="en-US" dirty="0"/>
          </a:p>
        </p:txBody>
      </p:sp>
    </p:spTree>
    <p:extLst>
      <p:ext uri="{BB962C8B-B14F-4D97-AF65-F5344CB8AC3E}">
        <p14:creationId xmlns:p14="http://schemas.microsoft.com/office/powerpoint/2010/main" val="2691724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Accountable Care Organizations</a:t>
            </a:r>
            <a:endParaRPr lang="en-US" dirty="0"/>
          </a:p>
        </p:txBody>
      </p:sp>
      <p:sp>
        <p:nvSpPr>
          <p:cNvPr id="3" name="Content Placeholder 2"/>
          <p:cNvSpPr>
            <a:spLocks noGrp="1"/>
          </p:cNvSpPr>
          <p:nvPr>
            <p:ph idx="1"/>
          </p:nvPr>
        </p:nvSpPr>
        <p:spPr/>
        <p:txBody>
          <a:bodyPr/>
          <a:lstStyle/>
          <a:p>
            <a:r>
              <a:rPr lang="en-US" dirty="0" smtClean="0"/>
              <a:t>Definition: A group of physicians (possibly including a hospital) that assumes responsibility for annual Medicare spending for a defined patient population. (defined by the Medicare Payment Advisory Commission – </a:t>
            </a:r>
            <a:r>
              <a:rPr lang="en-US" dirty="0" err="1" smtClean="0"/>
              <a:t>MedPAC</a:t>
            </a:r>
            <a:r>
              <a:rPr lang="en-US" dirty="0" smtClean="0"/>
              <a:t>)</a:t>
            </a:r>
          </a:p>
          <a:p>
            <a:r>
              <a:rPr lang="en-US" dirty="0" err="1" smtClean="0"/>
              <a:t>MedPAC</a:t>
            </a:r>
            <a:r>
              <a:rPr lang="en-US" dirty="0" smtClean="0"/>
              <a:t> reimbursements to ACOs combines Fee-for-service and P4P.</a:t>
            </a:r>
          </a:p>
          <a:p>
            <a:r>
              <a:rPr lang="en-US" dirty="0" smtClean="0"/>
              <a:t>The idea of ACOs existed prior to the ACA, but the ACA is now seen as creating ACOs through this reimbursement strategy</a:t>
            </a:r>
          </a:p>
          <a:p>
            <a:pPr lvl="1"/>
            <a:r>
              <a:rPr lang="en-US" dirty="0" smtClean="0"/>
              <a:t>Idea originated with Pete Welch in 1989</a:t>
            </a:r>
          </a:p>
          <a:p>
            <a:endParaRPr lang="en-US" dirty="0"/>
          </a:p>
        </p:txBody>
      </p:sp>
    </p:spTree>
    <p:extLst>
      <p:ext uri="{BB962C8B-B14F-4D97-AF65-F5344CB8AC3E}">
        <p14:creationId xmlns:p14="http://schemas.microsoft.com/office/powerpoint/2010/main" val="1146609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ACOs</a:t>
            </a:r>
            <a:endParaRPr lang="en-US" dirty="0"/>
          </a:p>
        </p:txBody>
      </p:sp>
      <p:sp>
        <p:nvSpPr>
          <p:cNvPr id="3" name="Content Placeholder 2"/>
          <p:cNvSpPr>
            <a:spLocks noGrp="1"/>
          </p:cNvSpPr>
          <p:nvPr>
            <p:ph idx="1"/>
          </p:nvPr>
        </p:nvSpPr>
        <p:spPr>
          <a:xfrm>
            <a:off x="838200" y="1428751"/>
            <a:ext cx="10261600" cy="2914650"/>
          </a:xfrm>
        </p:spPr>
        <p:txBody>
          <a:bodyPr/>
          <a:lstStyle/>
          <a:p>
            <a:r>
              <a:rPr lang="en-US" dirty="0" smtClean="0"/>
              <a:t>As of 2021, ~950 ACO contracts cover 36 million people (&gt;10% of the US population)</a:t>
            </a:r>
          </a:p>
          <a:p>
            <a:r>
              <a:rPr lang="en-US" dirty="0" smtClean="0"/>
              <a:t>Commercial and Medicare contracts both significant</a:t>
            </a:r>
          </a:p>
          <a:p>
            <a:endParaRPr lang="en-US" dirty="0" smtClean="0"/>
          </a:p>
          <a:p>
            <a:endParaRPr lang="en-US" dirty="0"/>
          </a:p>
        </p:txBody>
      </p:sp>
      <p:pic>
        <p:nvPicPr>
          <p:cNvPr id="6" name="Picture 5"/>
          <p:cNvPicPr>
            <a:picLocks noChangeAspect="1"/>
          </p:cNvPicPr>
          <p:nvPr/>
        </p:nvPicPr>
        <p:blipFill>
          <a:blip r:embed="rId2"/>
          <a:stretch>
            <a:fillRect/>
          </a:stretch>
        </p:blipFill>
        <p:spPr>
          <a:xfrm>
            <a:off x="388357" y="2994870"/>
            <a:ext cx="4843520" cy="3558586"/>
          </a:xfrm>
          <a:prstGeom prst="rect">
            <a:avLst/>
          </a:prstGeom>
        </p:spPr>
      </p:pic>
      <p:pic>
        <p:nvPicPr>
          <p:cNvPr id="8" name="Picture 7"/>
          <p:cNvPicPr>
            <a:picLocks noChangeAspect="1"/>
          </p:cNvPicPr>
          <p:nvPr/>
        </p:nvPicPr>
        <p:blipFill>
          <a:blip r:embed="rId3"/>
          <a:stretch>
            <a:fillRect/>
          </a:stretch>
        </p:blipFill>
        <p:spPr>
          <a:xfrm>
            <a:off x="5461233" y="3048456"/>
            <a:ext cx="6379143" cy="3824312"/>
          </a:xfrm>
          <a:prstGeom prst="rect">
            <a:avLst/>
          </a:prstGeom>
        </p:spPr>
      </p:pic>
    </p:spTree>
    <p:extLst>
      <p:ext uri="{BB962C8B-B14F-4D97-AF65-F5344CB8AC3E}">
        <p14:creationId xmlns:p14="http://schemas.microsoft.com/office/powerpoint/2010/main" val="3010213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1703-55AF-4ACE-A893-9F9C2595EC6D}"/>
              </a:ext>
            </a:extLst>
          </p:cNvPr>
          <p:cNvSpPr>
            <a:spLocks noGrp="1"/>
          </p:cNvSpPr>
          <p:nvPr>
            <p:ph type="title"/>
          </p:nvPr>
        </p:nvSpPr>
        <p:spPr>
          <a:xfrm>
            <a:off x="838200" y="200025"/>
            <a:ext cx="10515600" cy="1006475"/>
          </a:xfrm>
        </p:spPr>
        <p:txBody>
          <a:bodyPr/>
          <a:lstStyle/>
          <a:p>
            <a:r>
              <a:rPr lang="en-US" dirty="0"/>
              <a:t>So, Are MCO’s “good” or not?</a:t>
            </a:r>
          </a:p>
        </p:txBody>
      </p:sp>
      <p:sp>
        <p:nvSpPr>
          <p:cNvPr id="3" name="Content Placeholder 2">
            <a:extLst>
              <a:ext uri="{FF2B5EF4-FFF2-40B4-BE49-F238E27FC236}">
                <a16:creationId xmlns:a16="http://schemas.microsoft.com/office/drawing/2014/main" id="{BF205896-B53B-4D27-B01D-76FCE6287A73}"/>
              </a:ext>
            </a:extLst>
          </p:cNvPr>
          <p:cNvSpPr>
            <a:spLocks noGrp="1"/>
          </p:cNvSpPr>
          <p:nvPr>
            <p:ph idx="1"/>
          </p:nvPr>
        </p:nvSpPr>
        <p:spPr>
          <a:xfrm>
            <a:off x="838200" y="1206500"/>
            <a:ext cx="10515600" cy="5346700"/>
          </a:xfrm>
        </p:spPr>
        <p:txBody>
          <a:bodyPr>
            <a:normAutofit lnSpcReduction="10000"/>
          </a:bodyPr>
          <a:lstStyle/>
          <a:p>
            <a:r>
              <a:rPr lang="en-US" altLang="en-US" dirty="0"/>
              <a:t>Ideally, MCOs should encourage preventive and coordinated primary care, which reduces the need for more expensive specialty/inpatient care.</a:t>
            </a:r>
          </a:p>
          <a:p>
            <a:endParaRPr lang="en-US" altLang="en-US" dirty="0"/>
          </a:p>
          <a:p>
            <a:r>
              <a:rPr lang="en-US" altLang="en-US" dirty="0"/>
              <a:t>But often most MCOs are concerned with short-term profitability.</a:t>
            </a:r>
          </a:p>
          <a:p>
            <a:pPr lvl="1"/>
            <a:r>
              <a:rPr lang="en-US" altLang="en-US" dirty="0"/>
              <a:t>Why pay for cholesterol-lowering pills when the enrollee is likely to leave your HMO years before he has a heart attack?</a:t>
            </a:r>
          </a:p>
          <a:p>
            <a:pPr lvl="1"/>
            <a:endParaRPr lang="en-US" altLang="en-US" dirty="0"/>
          </a:p>
          <a:p>
            <a:r>
              <a:rPr lang="en-US" altLang="en-US" dirty="0"/>
              <a:t>In general, studies show that HMOs provide medical cost savings of 15-20%, mostly through reduced hospital care.</a:t>
            </a:r>
          </a:p>
          <a:p>
            <a:endParaRPr lang="en-US" altLang="en-US" dirty="0"/>
          </a:p>
          <a:p>
            <a:r>
              <a:rPr lang="en-US" altLang="en-US" dirty="0"/>
              <a:t>The impact of HMOs on quality of care is less definite.</a:t>
            </a:r>
          </a:p>
          <a:p>
            <a:pPr lvl="1"/>
            <a:r>
              <a:rPr lang="en-US" altLang="en-US" dirty="0"/>
              <a:t>Health care providers treat patients belonging to a variety of plans.</a:t>
            </a:r>
          </a:p>
          <a:p>
            <a:endParaRPr lang="en-US" dirty="0"/>
          </a:p>
        </p:txBody>
      </p:sp>
    </p:spTree>
    <p:extLst>
      <p:ext uri="{BB962C8B-B14F-4D97-AF65-F5344CB8AC3E}">
        <p14:creationId xmlns:p14="http://schemas.microsoft.com/office/powerpoint/2010/main" val="658447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Tseng, Phillip, Robert S. Kaplan, Barak D. Richman, </a:t>
            </a:r>
            <a:r>
              <a:rPr lang="en-US" dirty="0" err="1"/>
              <a:t>Mahek</a:t>
            </a:r>
            <a:r>
              <a:rPr lang="en-US" dirty="0"/>
              <a:t> A. Shah, and Kevin A. Schulman. "Administrative costs associated with physician billing and insurance-related activities at an academic health care system." </a:t>
            </a:r>
            <a:r>
              <a:rPr lang="en-US" i="1" dirty="0" err="1"/>
              <a:t>Jama</a:t>
            </a:r>
            <a:r>
              <a:rPr lang="en-US" dirty="0"/>
              <a:t> 319, no. 7 (2018): 691-697</a:t>
            </a:r>
            <a:r>
              <a:rPr lang="en-US" dirty="0" smtClean="0"/>
              <a:t>.</a:t>
            </a:r>
          </a:p>
          <a:p>
            <a:r>
              <a:rPr lang="en-US" dirty="0"/>
              <a:t>Butler, Rachel, Mauricio </a:t>
            </a:r>
            <a:r>
              <a:rPr lang="en-US" dirty="0" err="1"/>
              <a:t>Monsalve</a:t>
            </a:r>
            <a:r>
              <a:rPr lang="en-US" dirty="0"/>
              <a:t>, </a:t>
            </a:r>
            <a:r>
              <a:rPr lang="en-US" dirty="0" err="1"/>
              <a:t>Geb</a:t>
            </a:r>
            <a:r>
              <a:rPr lang="en-US" dirty="0"/>
              <a:t> W. Thomas, Ted Herman, Alberto M. Segre, Philip M. </a:t>
            </a:r>
            <a:r>
              <a:rPr lang="en-US" dirty="0" err="1"/>
              <a:t>Polgreen</a:t>
            </a:r>
            <a:r>
              <a:rPr lang="en-US" dirty="0"/>
              <a:t>, and Manish </a:t>
            </a:r>
            <a:r>
              <a:rPr lang="en-US" dirty="0" err="1"/>
              <a:t>Suneja</a:t>
            </a:r>
            <a:r>
              <a:rPr lang="en-US" dirty="0"/>
              <a:t>. "Estimating time physicians and other health care workers spend with patients in an intensive care unit using a sensor network." </a:t>
            </a:r>
            <a:r>
              <a:rPr lang="en-US" i="1" dirty="0"/>
              <a:t>The American journal of medicine</a:t>
            </a:r>
            <a:r>
              <a:rPr lang="en-US" dirty="0"/>
              <a:t> 131, no. 8 (2018): 972-e9</a:t>
            </a:r>
            <a:r>
              <a:rPr lang="en-US" dirty="0" smtClean="0"/>
              <a:t>.</a:t>
            </a:r>
          </a:p>
          <a:p>
            <a:r>
              <a:rPr lang="en-US" dirty="0" err="1"/>
              <a:t>Himmelstein</a:t>
            </a:r>
            <a:r>
              <a:rPr lang="en-US" dirty="0"/>
              <a:t>, David U., Terry Campbell, and </a:t>
            </a:r>
            <a:r>
              <a:rPr lang="en-US" dirty="0" err="1"/>
              <a:t>Steffie</a:t>
            </a:r>
            <a:r>
              <a:rPr lang="en-US" dirty="0"/>
              <a:t> </a:t>
            </a:r>
            <a:r>
              <a:rPr lang="en-US" dirty="0" err="1"/>
              <a:t>Woolhandler</a:t>
            </a:r>
            <a:r>
              <a:rPr lang="en-US" dirty="0"/>
              <a:t>. "Health care administrative costs in the United States and Canada, 2017." </a:t>
            </a:r>
            <a:r>
              <a:rPr lang="en-US" i="1" dirty="0"/>
              <a:t>Annals of internal medicine</a:t>
            </a:r>
            <a:r>
              <a:rPr lang="en-US" dirty="0"/>
              <a:t> 172, no. 2 (2020): 134-142</a:t>
            </a:r>
            <a:r>
              <a:rPr lang="en-US" dirty="0" smtClean="0"/>
              <a:t>.</a:t>
            </a:r>
          </a:p>
          <a:p>
            <a:r>
              <a:rPr lang="en-US" dirty="0"/>
              <a:t>Cutler, David M., and Dan P. Ly. "The (paper) work of medicine: understanding international medical costs." </a:t>
            </a:r>
            <a:r>
              <a:rPr lang="en-US" i="1" dirty="0"/>
              <a:t>Journal of Economic Perspectives</a:t>
            </a:r>
            <a:r>
              <a:rPr lang="en-US" dirty="0"/>
              <a:t> 25, no. 2 (2011): 3-25</a:t>
            </a:r>
            <a:r>
              <a:rPr lang="en-US" dirty="0" smtClean="0"/>
              <a:t>.</a:t>
            </a:r>
          </a:p>
          <a:p>
            <a:r>
              <a:rPr lang="en-US" dirty="0"/>
              <a:t>Shrank, William H., Teresa L. </a:t>
            </a:r>
            <a:r>
              <a:rPr lang="en-US" dirty="0" err="1"/>
              <a:t>Rogstad</a:t>
            </a:r>
            <a:r>
              <a:rPr lang="en-US" dirty="0"/>
              <a:t>, and Natasha Parekh. "Waste in the US health care system: estimated costs and potential for savings." </a:t>
            </a:r>
            <a:r>
              <a:rPr lang="en-US" i="1" dirty="0" err="1"/>
              <a:t>Jama</a:t>
            </a:r>
            <a:r>
              <a:rPr lang="en-US" dirty="0"/>
              <a:t> 322, no. 15 (2019): 1501-1509.</a:t>
            </a:r>
          </a:p>
        </p:txBody>
      </p:sp>
    </p:spTree>
    <p:extLst>
      <p:ext uri="{BB962C8B-B14F-4D97-AF65-F5344CB8AC3E}">
        <p14:creationId xmlns:p14="http://schemas.microsoft.com/office/powerpoint/2010/main" val="1466859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t>Baker, Richard, George K. Freeman, Jeannie L. Haggerty, M. John </a:t>
            </a:r>
            <a:r>
              <a:rPr lang="en-US" dirty="0" err="1"/>
              <a:t>Bankart</a:t>
            </a:r>
            <a:r>
              <a:rPr lang="en-US" dirty="0"/>
              <a:t>, and Keith H. </a:t>
            </a:r>
            <a:r>
              <a:rPr lang="en-US" dirty="0" err="1"/>
              <a:t>Nockels</a:t>
            </a:r>
            <a:r>
              <a:rPr lang="en-US" dirty="0"/>
              <a:t>. "Primary medical care continuity and patient mortality: a systematic review." </a:t>
            </a:r>
            <a:r>
              <a:rPr lang="en-US" i="1" dirty="0"/>
              <a:t>British Journal of General Practice</a:t>
            </a:r>
            <a:r>
              <a:rPr lang="en-US" dirty="0"/>
              <a:t> 70, no. 698 (2020): e600-e611</a:t>
            </a:r>
            <a:r>
              <a:rPr lang="en-US" dirty="0" smtClean="0"/>
              <a:t>.</a:t>
            </a:r>
          </a:p>
          <a:p>
            <a:r>
              <a:rPr lang="en-US" dirty="0"/>
              <a:t>Steiner, John F. "Rethinking adherence." </a:t>
            </a:r>
            <a:r>
              <a:rPr lang="en-US" i="1" dirty="0"/>
              <a:t>Annals of internal medicine</a:t>
            </a:r>
            <a:r>
              <a:rPr lang="en-US" dirty="0"/>
              <a:t> 157, no. 8 (2012): 580-585</a:t>
            </a:r>
            <a:r>
              <a:rPr lang="en-US" dirty="0" smtClean="0"/>
              <a:t>.</a:t>
            </a:r>
          </a:p>
          <a:p>
            <a:r>
              <a:rPr lang="en-US" dirty="0" err="1"/>
              <a:t>Reicher</a:t>
            </a:r>
            <a:r>
              <a:rPr lang="en-US" dirty="0"/>
              <a:t>, Stephen, and John Drury. "Pandemic fatigue? How adherence to covid-19 regulations has been misrepresented and why it matters." </a:t>
            </a:r>
            <a:r>
              <a:rPr lang="en-US" i="1" dirty="0" err="1"/>
              <a:t>bmj</a:t>
            </a:r>
            <a:r>
              <a:rPr lang="en-US" dirty="0"/>
              <a:t> 372 (2021).</a:t>
            </a:r>
            <a:endParaRPr lang="en-US" dirty="0"/>
          </a:p>
        </p:txBody>
      </p:sp>
    </p:spTree>
    <p:extLst>
      <p:ext uri="{BB962C8B-B14F-4D97-AF65-F5344CB8AC3E}">
        <p14:creationId xmlns:p14="http://schemas.microsoft.com/office/powerpoint/2010/main" val="3405898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Paper</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dirty="0" smtClean="0"/>
              <a:t>Topic:</a:t>
            </a:r>
          </a:p>
          <a:p>
            <a:pPr lvl="1"/>
            <a:r>
              <a:rPr lang="en-US" dirty="0" smtClean="0"/>
              <a:t>Anything related to clinical and social issues in health care management</a:t>
            </a:r>
          </a:p>
          <a:p>
            <a:r>
              <a:rPr lang="en-US" dirty="0" smtClean="0"/>
              <a:t>Length 7-12 pages, aim for 8 or 9, doubles spaced/1.5 spaced, use a normal font, just be cool ok</a:t>
            </a:r>
          </a:p>
          <a:p>
            <a:r>
              <a:rPr lang="en-US" dirty="0" smtClean="0"/>
              <a:t>Requirements:</a:t>
            </a:r>
          </a:p>
          <a:p>
            <a:pPr lvl="1"/>
            <a:r>
              <a:rPr lang="en-US" dirty="0" smtClean="0"/>
              <a:t>6 peer reviewed/academic sources (use pub med/google scholar, if you are unsure, just ask)</a:t>
            </a:r>
          </a:p>
          <a:p>
            <a:pPr lvl="2"/>
            <a:r>
              <a:rPr lang="en-US" dirty="0" smtClean="0"/>
              <a:t>Bibliography correctly formatted, any style is fine but must be consistent</a:t>
            </a:r>
          </a:p>
          <a:p>
            <a:pPr lvl="2"/>
            <a:r>
              <a:rPr lang="en-US" dirty="0" smtClean="0"/>
              <a:t>Don’t use a crappy format manager, use a good one, I recommend google scholar</a:t>
            </a:r>
          </a:p>
          <a:p>
            <a:pPr lvl="1"/>
            <a:r>
              <a:rPr lang="en-US" dirty="0" smtClean="0"/>
              <a:t>At least one chart, figure, or table</a:t>
            </a:r>
          </a:p>
          <a:p>
            <a:pPr lvl="2"/>
            <a:r>
              <a:rPr lang="en-US" dirty="0" smtClean="0"/>
              <a:t>Title and note also required, these should make information stand alone</a:t>
            </a:r>
          </a:p>
          <a:p>
            <a:r>
              <a:rPr lang="en-US" dirty="0" smtClean="0"/>
              <a:t>Organize, use section headers</a:t>
            </a:r>
          </a:p>
          <a:p>
            <a:r>
              <a:rPr lang="en-US" dirty="0" smtClean="0"/>
              <a:t>Group size: one, two, or three people per group</a:t>
            </a:r>
          </a:p>
          <a:p>
            <a:r>
              <a:rPr lang="en-US" dirty="0" smtClean="0"/>
              <a:t>Meetings </a:t>
            </a:r>
          </a:p>
          <a:p>
            <a:pPr lvl="1"/>
            <a:r>
              <a:rPr lang="en-US" smtClean="0"/>
              <a:t>Must </a:t>
            </a:r>
            <a:r>
              <a:rPr lang="en-US" dirty="0" smtClean="0"/>
              <a:t>schedule and attend an in-person or online 15 minute meeting with me to discuss, meeting schedules for week after spring break, but ad hoc early meetings are fine</a:t>
            </a:r>
          </a:p>
          <a:p>
            <a:pPr lvl="1"/>
            <a:r>
              <a:rPr lang="en-US" dirty="0" smtClean="0"/>
              <a:t>At meeting, we will discuss your topic and make sure the topic is appropriate and I’ll help find some sources to get you started.</a:t>
            </a:r>
          </a:p>
          <a:p>
            <a:endParaRPr lang="en-US" dirty="0" smtClean="0"/>
          </a:p>
          <a:p>
            <a:endParaRPr lang="en-US" dirty="0" smtClean="0"/>
          </a:p>
          <a:p>
            <a:endParaRPr lang="en-US" dirty="0"/>
          </a:p>
        </p:txBody>
      </p:sp>
    </p:spTree>
    <p:extLst>
      <p:ext uri="{BB962C8B-B14F-4D97-AF65-F5344CB8AC3E}">
        <p14:creationId xmlns:p14="http://schemas.microsoft.com/office/powerpoint/2010/main" val="145002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320505"/>
            <a:ext cx="10515600" cy="3856457"/>
          </a:xfrm>
        </p:spPr>
        <p:txBody>
          <a:bodyPr>
            <a:normAutofit fontScale="92500" lnSpcReduction="10000"/>
          </a:bodyPr>
          <a:lstStyle/>
          <a:p>
            <a:r>
              <a:rPr lang="en-US" dirty="0" smtClean="0"/>
              <a:t>Scheduling</a:t>
            </a:r>
          </a:p>
          <a:p>
            <a:pPr lvl="1"/>
            <a:r>
              <a:rPr lang="en-US" dirty="0" smtClean="0"/>
              <a:t>Collect patient demographic and insurance information</a:t>
            </a:r>
          </a:p>
          <a:p>
            <a:pPr lvl="1"/>
            <a:r>
              <a:rPr lang="en-US" dirty="0" smtClean="0"/>
              <a:t>Minimal time costs</a:t>
            </a:r>
          </a:p>
          <a:p>
            <a:r>
              <a:rPr lang="en-US" dirty="0" smtClean="0"/>
              <a:t>Pre-registration</a:t>
            </a:r>
          </a:p>
          <a:p>
            <a:pPr lvl="1"/>
            <a:r>
              <a:rPr lang="en-US" dirty="0" smtClean="0"/>
              <a:t>Hospital care often requires pre-registration, pre-authorization, or pre-certification</a:t>
            </a:r>
          </a:p>
          <a:p>
            <a:pPr lvl="1"/>
            <a:r>
              <a:rPr lang="en-US" dirty="0" smtClean="0"/>
              <a:t>Some cases can be handled within 24 hours, most need 3-5 days</a:t>
            </a:r>
          </a:p>
          <a:p>
            <a:pPr lvl="1"/>
            <a:r>
              <a:rPr lang="en-US" dirty="0" smtClean="0"/>
              <a:t>Manual review of patient charts and response to payer questions through online </a:t>
            </a:r>
            <a:r>
              <a:rPr lang="en-US" dirty="0" err="1" smtClean="0"/>
              <a:t>interfact</a:t>
            </a:r>
            <a:endParaRPr lang="en-US" dirty="0" smtClean="0"/>
          </a:p>
          <a:p>
            <a:pPr lvl="1"/>
            <a:r>
              <a:rPr lang="en-US" dirty="0" smtClean="0"/>
              <a:t>Required for all inpatient stays and surgeries</a:t>
            </a:r>
          </a:p>
          <a:p>
            <a:pPr lvl="1"/>
            <a:r>
              <a:rPr lang="en-US" dirty="0" smtClean="0"/>
              <a:t>Also for radiology, cardiology, oncology, neurology, PT, OT, and speech pathology</a:t>
            </a:r>
          </a:p>
          <a:p>
            <a:pPr lvl="1"/>
            <a:r>
              <a:rPr lang="en-US" dirty="0" smtClean="0"/>
              <a:t>Some urgent/emergent cases (occasionally via retro-authorization)</a:t>
            </a:r>
            <a:endParaRPr lang="en-US" dirty="0"/>
          </a:p>
        </p:txBody>
      </p:sp>
      <p:pic>
        <p:nvPicPr>
          <p:cNvPr id="5" name="Picture 4"/>
          <p:cNvPicPr>
            <a:picLocks noChangeAspect="1"/>
          </p:cNvPicPr>
          <p:nvPr/>
        </p:nvPicPr>
        <p:blipFill>
          <a:blip r:embed="rId2"/>
          <a:stretch>
            <a:fillRect/>
          </a:stretch>
        </p:blipFill>
        <p:spPr>
          <a:xfrm>
            <a:off x="808887" y="365125"/>
            <a:ext cx="10574226" cy="1838582"/>
          </a:xfrm>
          <a:prstGeom prst="rect">
            <a:avLst/>
          </a:prstGeom>
        </p:spPr>
      </p:pic>
    </p:spTree>
    <p:extLst>
      <p:ext uri="{BB962C8B-B14F-4D97-AF65-F5344CB8AC3E}">
        <p14:creationId xmlns:p14="http://schemas.microsoft.com/office/powerpoint/2010/main" val="2709936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Pre-approval</a:t>
            </a:r>
            <a:endParaRPr lang="en-US" dirty="0"/>
          </a:p>
        </p:txBody>
      </p:sp>
      <p:sp>
        <p:nvSpPr>
          <p:cNvPr id="3" name="Content Placeholder 2"/>
          <p:cNvSpPr>
            <a:spLocks noGrp="1"/>
          </p:cNvSpPr>
          <p:nvPr>
            <p:ph idx="1"/>
          </p:nvPr>
        </p:nvSpPr>
        <p:spPr/>
        <p:txBody>
          <a:bodyPr/>
          <a:lstStyle/>
          <a:p>
            <a:r>
              <a:rPr lang="en-US" dirty="0" smtClean="0"/>
              <a:t>Differs across insurance systems</a:t>
            </a:r>
          </a:p>
          <a:p>
            <a:pPr lvl="1"/>
            <a:r>
              <a:rPr lang="en-US" dirty="0" smtClean="0"/>
              <a:t>Medicare and Commercial lowest</a:t>
            </a:r>
          </a:p>
          <a:p>
            <a:pPr lvl="1"/>
            <a:r>
              <a:rPr lang="en-US" dirty="0" smtClean="0"/>
              <a:t>Workers compensation highest</a:t>
            </a:r>
          </a:p>
          <a:p>
            <a:pPr lvl="1"/>
            <a:r>
              <a:rPr lang="en-US" dirty="0" smtClean="0"/>
              <a:t>Tricare (active duty military insurance) and Medicaid in the middle</a:t>
            </a:r>
          </a:p>
          <a:p>
            <a:r>
              <a:rPr lang="en-US" dirty="0" smtClean="0"/>
              <a:t>Can lead to delays even for highly qualified patients</a:t>
            </a:r>
          </a:p>
          <a:p>
            <a:r>
              <a:rPr lang="en-US" dirty="0" smtClean="0"/>
              <a:t>Can be based on patient status	</a:t>
            </a:r>
          </a:p>
          <a:p>
            <a:pPr lvl="1"/>
            <a:r>
              <a:rPr lang="en-US" dirty="0" smtClean="0"/>
              <a:t>Consider bariatric surgery – BMI requirement, attempted alternative treatments, additional comorbidity (CVD, HBP, High Cholesterol, diabetes), prior procedure, 2</a:t>
            </a:r>
            <a:r>
              <a:rPr lang="en-US" baseline="30000" dirty="0" smtClean="0"/>
              <a:t>nd</a:t>
            </a:r>
            <a:r>
              <a:rPr lang="en-US" dirty="0" smtClean="0"/>
              <a:t> opinion, age (adolescents may not qualify)</a:t>
            </a:r>
          </a:p>
          <a:p>
            <a:endParaRPr lang="en-US" dirty="0"/>
          </a:p>
        </p:txBody>
      </p:sp>
    </p:spTree>
    <p:extLst>
      <p:ext uri="{BB962C8B-B14F-4D97-AF65-F5344CB8AC3E}">
        <p14:creationId xmlns:p14="http://schemas.microsoft.com/office/powerpoint/2010/main" val="361192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320505"/>
            <a:ext cx="10515600" cy="3856457"/>
          </a:xfrm>
        </p:spPr>
        <p:txBody>
          <a:bodyPr>
            <a:normAutofit fontScale="85000" lnSpcReduction="20000"/>
          </a:bodyPr>
          <a:lstStyle/>
          <a:p>
            <a:r>
              <a:rPr lang="en-US" dirty="0" smtClean="0"/>
              <a:t>Registration</a:t>
            </a:r>
          </a:p>
          <a:p>
            <a:pPr lvl="1"/>
            <a:r>
              <a:rPr lang="en-US" dirty="0" smtClean="0"/>
              <a:t>Insurance verification, co-payment, paperwork (often payer-specific)</a:t>
            </a:r>
          </a:p>
          <a:p>
            <a:pPr lvl="1"/>
            <a:r>
              <a:rPr lang="en-US" dirty="0" smtClean="0"/>
              <a:t>Longer for inpatient care</a:t>
            </a:r>
          </a:p>
          <a:p>
            <a:pPr lvl="1"/>
            <a:r>
              <a:rPr lang="en-US" dirty="0" smtClean="0"/>
              <a:t>Note: these are high turnover jobs that serve as entryways into health careers</a:t>
            </a:r>
          </a:p>
          <a:p>
            <a:r>
              <a:rPr lang="en-US" dirty="0" smtClean="0"/>
              <a:t>Physician Billing tasks:</a:t>
            </a:r>
          </a:p>
          <a:p>
            <a:pPr lvl="1"/>
            <a:r>
              <a:rPr lang="en-US" dirty="0" smtClean="0"/>
              <a:t>Documenting review of systems</a:t>
            </a:r>
          </a:p>
          <a:p>
            <a:pPr lvl="1"/>
            <a:r>
              <a:rPr lang="en-US" dirty="0" smtClean="0"/>
              <a:t>Filling in data elements for billing</a:t>
            </a:r>
          </a:p>
          <a:p>
            <a:pPr lvl="2"/>
            <a:r>
              <a:rPr lang="en-US" dirty="0" smtClean="0"/>
              <a:t>Often these two are beyond what is clinically necessary</a:t>
            </a:r>
          </a:p>
          <a:p>
            <a:pPr lvl="1"/>
            <a:r>
              <a:rPr lang="en-US" dirty="0" smtClean="0"/>
              <a:t>Obtaining authorization from payers</a:t>
            </a:r>
          </a:p>
          <a:p>
            <a:pPr lvl="1"/>
            <a:r>
              <a:rPr lang="en-US" dirty="0" smtClean="0"/>
              <a:t>Conversations with billing organizations</a:t>
            </a:r>
          </a:p>
          <a:p>
            <a:pPr lvl="1"/>
            <a:r>
              <a:rPr lang="en-US" dirty="0" smtClean="0"/>
              <a:t>Utilization management phone calls</a:t>
            </a:r>
          </a:p>
          <a:p>
            <a:pPr lvl="1"/>
            <a:r>
              <a:rPr lang="en-US" dirty="0" smtClean="0"/>
              <a:t>Responding to coding enquiries</a:t>
            </a:r>
          </a:p>
          <a:p>
            <a:r>
              <a:rPr lang="en-US" dirty="0" smtClean="0"/>
              <a:t>Charge entry is generally automated</a:t>
            </a:r>
          </a:p>
          <a:p>
            <a:pPr lvl="1"/>
            <a:endParaRPr lang="en-US" dirty="0"/>
          </a:p>
        </p:txBody>
      </p:sp>
      <p:pic>
        <p:nvPicPr>
          <p:cNvPr id="5" name="Picture 4"/>
          <p:cNvPicPr>
            <a:picLocks noChangeAspect="1"/>
          </p:cNvPicPr>
          <p:nvPr/>
        </p:nvPicPr>
        <p:blipFill>
          <a:blip r:embed="rId2"/>
          <a:stretch>
            <a:fillRect/>
          </a:stretch>
        </p:blipFill>
        <p:spPr>
          <a:xfrm>
            <a:off x="808887" y="365125"/>
            <a:ext cx="10574226" cy="1838582"/>
          </a:xfrm>
          <a:prstGeom prst="rect">
            <a:avLst/>
          </a:prstGeom>
        </p:spPr>
      </p:pic>
    </p:spTree>
    <p:extLst>
      <p:ext uri="{BB962C8B-B14F-4D97-AF65-F5344CB8AC3E}">
        <p14:creationId xmlns:p14="http://schemas.microsoft.com/office/powerpoint/2010/main" val="420267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Pre-care patient interactions</a:t>
            </a:r>
            <a:endParaRPr lang="en-US" dirty="0"/>
          </a:p>
        </p:txBody>
      </p:sp>
      <p:sp>
        <p:nvSpPr>
          <p:cNvPr id="3" name="Content Placeholder 2"/>
          <p:cNvSpPr>
            <a:spLocks noGrp="1"/>
          </p:cNvSpPr>
          <p:nvPr>
            <p:ph idx="1"/>
          </p:nvPr>
        </p:nvSpPr>
        <p:spPr/>
        <p:txBody>
          <a:bodyPr/>
          <a:lstStyle/>
          <a:p>
            <a:r>
              <a:rPr lang="en-US" dirty="0" smtClean="0"/>
              <a:t>Continuity of care and having/knowing primary care provider</a:t>
            </a:r>
          </a:p>
          <a:p>
            <a:pPr lvl="1"/>
            <a:r>
              <a:rPr lang="en-US" dirty="0" smtClean="0"/>
              <a:t>Preventative care highly sensitive to having a relationship with PCP</a:t>
            </a:r>
          </a:p>
          <a:p>
            <a:pPr lvl="1"/>
            <a:r>
              <a:rPr lang="en-US" dirty="0" smtClean="0"/>
              <a:t>Decreased utilization</a:t>
            </a:r>
          </a:p>
          <a:p>
            <a:pPr lvl="2"/>
            <a:r>
              <a:rPr lang="en-US" dirty="0" smtClean="0"/>
              <a:t>Readmission, ED visits, acute visits after outpatient car</a:t>
            </a:r>
          </a:p>
          <a:p>
            <a:pPr lvl="1"/>
            <a:r>
              <a:rPr lang="en-US" dirty="0" smtClean="0"/>
              <a:t>Better outcomes</a:t>
            </a:r>
          </a:p>
          <a:p>
            <a:pPr lvl="1"/>
            <a:r>
              <a:rPr lang="en-US" dirty="0" smtClean="0"/>
              <a:t>Increased satisfaction</a:t>
            </a:r>
          </a:p>
          <a:p>
            <a:pPr lvl="1"/>
            <a:r>
              <a:rPr lang="en-US" dirty="0" smtClean="0"/>
              <a:t>Increased adherence?</a:t>
            </a:r>
          </a:p>
          <a:p>
            <a:pPr lvl="1"/>
            <a:r>
              <a:rPr lang="en-US" dirty="0" smtClean="0"/>
              <a:t>Prior bad experience -&gt; increased ED utilization</a:t>
            </a:r>
          </a:p>
          <a:p>
            <a:r>
              <a:rPr lang="en-US" dirty="0" smtClean="0"/>
              <a:t>Overall continuity of care may be declining</a:t>
            </a:r>
            <a:endParaRPr lang="en-US" dirty="0"/>
          </a:p>
        </p:txBody>
      </p:sp>
    </p:spTree>
    <p:extLst>
      <p:ext uri="{BB962C8B-B14F-4D97-AF65-F5344CB8AC3E}">
        <p14:creationId xmlns:p14="http://schemas.microsoft.com/office/powerpoint/2010/main" val="2493961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Post-care patient interactions</a:t>
            </a:r>
            <a:endParaRPr lang="en-US" dirty="0"/>
          </a:p>
        </p:txBody>
      </p:sp>
      <p:sp>
        <p:nvSpPr>
          <p:cNvPr id="3" name="Content Placeholder 2"/>
          <p:cNvSpPr>
            <a:spLocks noGrp="1"/>
          </p:cNvSpPr>
          <p:nvPr>
            <p:ph idx="1"/>
          </p:nvPr>
        </p:nvSpPr>
        <p:spPr/>
        <p:txBody>
          <a:bodyPr/>
          <a:lstStyle/>
          <a:p>
            <a:r>
              <a:rPr lang="en-US" dirty="0" smtClean="0"/>
              <a:t>Follow-up interactions</a:t>
            </a:r>
          </a:p>
          <a:p>
            <a:pPr lvl="1"/>
            <a:r>
              <a:rPr lang="en-US" dirty="0" smtClean="0"/>
              <a:t>Increasing utilization of virtual visits</a:t>
            </a:r>
          </a:p>
          <a:p>
            <a:pPr lvl="2"/>
            <a:r>
              <a:rPr lang="en-US" dirty="0" smtClean="0"/>
              <a:t>Effective, efficient</a:t>
            </a:r>
          </a:p>
          <a:p>
            <a:pPr lvl="1"/>
            <a:r>
              <a:rPr lang="en-US" dirty="0" smtClean="0"/>
              <a:t>Patient motivation</a:t>
            </a:r>
          </a:p>
          <a:p>
            <a:pPr lvl="1"/>
            <a:r>
              <a:rPr lang="en-US" dirty="0" smtClean="0"/>
              <a:t>Surveillance</a:t>
            </a:r>
          </a:p>
          <a:p>
            <a:pPr lvl="2"/>
            <a:r>
              <a:rPr lang="en-US" dirty="0" smtClean="0"/>
              <a:t>Recurrence, comorbidity</a:t>
            </a:r>
          </a:p>
          <a:p>
            <a:pPr lvl="1"/>
            <a:r>
              <a:rPr lang="en-US" dirty="0" smtClean="0"/>
              <a:t>Adherence</a:t>
            </a:r>
          </a:p>
          <a:p>
            <a:pPr lvl="1"/>
            <a:r>
              <a:rPr lang="en-US" dirty="0" smtClean="0"/>
              <a:t>Education opportunity</a:t>
            </a:r>
          </a:p>
          <a:p>
            <a:r>
              <a:rPr lang="en-US" dirty="0" smtClean="0"/>
              <a:t>Unplanned readmission</a:t>
            </a:r>
          </a:p>
          <a:p>
            <a:r>
              <a:rPr lang="en-US" dirty="0" smtClean="0"/>
              <a:t>In-hospital vs 28 day mortality</a:t>
            </a:r>
          </a:p>
        </p:txBody>
      </p:sp>
    </p:spTree>
    <p:extLst>
      <p:ext uri="{BB962C8B-B14F-4D97-AF65-F5344CB8AC3E}">
        <p14:creationId xmlns:p14="http://schemas.microsoft.com/office/powerpoint/2010/main" val="24272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39051" cy="1325563"/>
          </a:xfrm>
        </p:spPr>
        <p:txBody>
          <a:bodyPr/>
          <a:lstStyle/>
          <a:p>
            <a:r>
              <a:rPr lang="en-US" dirty="0" smtClean="0"/>
              <a:t>Hospital </a:t>
            </a:r>
            <a:r>
              <a:rPr lang="en-US" dirty="0" smtClean="0"/>
              <a:t>Post-Encounter Data Entry</a:t>
            </a:r>
            <a:endParaRPr lang="en-US" dirty="0"/>
          </a:p>
        </p:txBody>
      </p:sp>
      <p:sp>
        <p:nvSpPr>
          <p:cNvPr id="3" name="Content Placeholder 2"/>
          <p:cNvSpPr>
            <a:spLocks noGrp="1"/>
          </p:cNvSpPr>
          <p:nvPr>
            <p:ph idx="1"/>
          </p:nvPr>
        </p:nvSpPr>
        <p:spPr>
          <a:xfrm>
            <a:off x="838200" y="1825625"/>
            <a:ext cx="7857226" cy="4351338"/>
          </a:xfrm>
        </p:spPr>
        <p:txBody>
          <a:bodyPr>
            <a:normAutofit/>
          </a:bodyPr>
          <a:lstStyle/>
          <a:p>
            <a:pPr lvl="1"/>
            <a:endParaRPr lang="en-US" dirty="0" smtClean="0"/>
          </a:p>
        </p:txBody>
      </p:sp>
      <p:pic>
        <p:nvPicPr>
          <p:cNvPr id="4" name="Picture 3"/>
          <p:cNvPicPr>
            <a:picLocks noChangeAspect="1"/>
          </p:cNvPicPr>
          <p:nvPr/>
        </p:nvPicPr>
        <p:blipFill>
          <a:blip r:embed="rId2"/>
          <a:stretch>
            <a:fillRect/>
          </a:stretch>
        </p:blipFill>
        <p:spPr>
          <a:xfrm>
            <a:off x="8859329" y="0"/>
            <a:ext cx="3332672" cy="6914290"/>
          </a:xfrm>
          <a:prstGeom prst="rect">
            <a:avLst/>
          </a:prstGeom>
        </p:spPr>
      </p:pic>
      <p:pic>
        <p:nvPicPr>
          <p:cNvPr id="5" name="Picture 4"/>
          <p:cNvPicPr>
            <a:picLocks noChangeAspect="1"/>
          </p:cNvPicPr>
          <p:nvPr/>
        </p:nvPicPr>
        <p:blipFill>
          <a:blip r:embed="rId3"/>
          <a:stretch>
            <a:fillRect/>
          </a:stretch>
        </p:blipFill>
        <p:spPr>
          <a:xfrm>
            <a:off x="89921" y="2911826"/>
            <a:ext cx="8769408" cy="2178935"/>
          </a:xfrm>
          <a:prstGeom prst="rect">
            <a:avLst/>
          </a:prstGeom>
        </p:spPr>
      </p:pic>
    </p:spTree>
    <p:extLst>
      <p:ext uri="{BB962C8B-B14F-4D97-AF65-F5344CB8AC3E}">
        <p14:creationId xmlns:p14="http://schemas.microsoft.com/office/powerpoint/2010/main" val="244894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billing times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Estimated Billing and Insurance-Related Administrative Costs by Activity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198" y="1578230"/>
            <a:ext cx="10873580" cy="4846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223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D6622102-4099-49A6-A313-CF6715F62811}">
  <ds:schemaRefs>
    <ds:schemaRef ds:uri="http://schemas.microsoft.com/sharepoint/v3/contenttype/forms"/>
  </ds:schemaRefs>
</ds:datastoreItem>
</file>

<file path=customXml/itemProps2.xml><?xml version="1.0" encoding="utf-8"?>
<ds:datastoreItem xmlns:ds="http://schemas.openxmlformats.org/officeDocument/2006/customXml" ds:itemID="{9D566321-1373-483E-A4F5-CADC5F7DE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49F78B-8422-404D-AA1B-B42F1F4E7D42}">
  <ds:schemaRef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7f18ec10-a743-4c21-91d9-69d297feae23"/>
    <ds:schemaRef ds:uri="ce5fba22-8df0-4e59-b0bb-9a52d739590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28949</TotalTime>
  <Words>2871</Words>
  <Application>Microsoft Office PowerPoint</Application>
  <PresentationFormat>Widescreen</PresentationFormat>
  <Paragraphs>274</Paragraphs>
  <Slides>29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HCMI 4448: Clinical and Social Issues in Health Care</vt:lpstr>
      <vt:lpstr>Pre-care patient interactions</vt:lpstr>
      <vt:lpstr>PowerPoint Presentation</vt:lpstr>
      <vt:lpstr>Pre-approval</vt:lpstr>
      <vt:lpstr>PowerPoint Presentation</vt:lpstr>
      <vt:lpstr>Pre-care patient interactions</vt:lpstr>
      <vt:lpstr>Post-care patient interactions</vt:lpstr>
      <vt:lpstr>Hospital Post-Encounter Data Entry</vt:lpstr>
      <vt:lpstr>Cost of billing times</vt:lpstr>
      <vt:lpstr>Pre- and Post-care discussion</vt:lpstr>
      <vt:lpstr>Adherence</vt:lpstr>
      <vt:lpstr>Pandemic Fatigue</vt:lpstr>
      <vt:lpstr>Managed Care</vt:lpstr>
      <vt:lpstr>Incentives Matter</vt:lpstr>
      <vt:lpstr>Traditional Methods of Payment (Health Provider Reimbursement Models)</vt:lpstr>
      <vt:lpstr>Traditional models of Health insurance</vt:lpstr>
      <vt:lpstr>Managed Care model of health insurance</vt:lpstr>
      <vt:lpstr>Managed Care and Physician Incentives</vt:lpstr>
      <vt:lpstr>Managed Care and Physician Incentives, ctd.</vt:lpstr>
      <vt:lpstr>Medicaid Managed Care</vt:lpstr>
      <vt:lpstr>Bundled Payments and ACOs</vt:lpstr>
      <vt:lpstr>Bundled Payments and ACOs</vt:lpstr>
      <vt:lpstr>Bundled Payments and ACOs</vt:lpstr>
      <vt:lpstr>Accountable Care Organizations</vt:lpstr>
      <vt:lpstr>Growth in ACOs</vt:lpstr>
      <vt:lpstr>So, Are MCO’s “good” or not?</vt:lpstr>
      <vt:lpstr>Sources</vt:lpstr>
      <vt:lpstr>Sources</vt:lpstr>
      <vt:lpstr>Final Paper</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125</cp:revision>
  <dcterms:created xsi:type="dcterms:W3CDTF">2018-08-26T19:46:47Z</dcterms:created>
  <dcterms:modified xsi:type="dcterms:W3CDTF">2024-02-28T22:47:15Z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