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7"/>
  </p:notesMasterIdLst>
  <p:sldIdLst>
    <p:sldId id="343" r:id="rId5"/>
    <p:sldId id="344" r:id="rId6"/>
    <p:sldId id="345" r:id="rId7"/>
    <p:sldId id="346" r:id="rId8"/>
    <p:sldId id="347" r:id="rId9"/>
    <p:sldId id="348" r:id="rId10"/>
    <p:sldId id="349" r:id="rId11"/>
    <p:sldId id="350" r:id="rId12"/>
    <p:sldId id="351" r:id="rId13"/>
    <p:sldId id="352"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85" r:id="rId30"/>
    <p:sldId id="386" r:id="rId31"/>
    <p:sldId id="387" r:id="rId32"/>
    <p:sldId id="388" r:id="rId33"/>
    <p:sldId id="389" r:id="rId34"/>
    <p:sldId id="383" r:id="rId35"/>
    <p:sldId id="296" r:id="rId36"/>
    <p:sldId id="297" r:id="rId37"/>
    <p:sldId id="298" r:id="rId38"/>
    <p:sldId id="304" r:id="rId39"/>
    <p:sldId id="305" r:id="rId40"/>
    <p:sldId id="306" r:id="rId41"/>
    <p:sldId id="307" r:id="rId42"/>
    <p:sldId id="309" r:id="rId43"/>
    <p:sldId id="308"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9" r:id="rId60"/>
    <p:sldId id="330" r:id="rId61"/>
    <p:sldId id="390" r:id="rId62"/>
    <p:sldId id="331" r:id="rId63"/>
    <p:sldId id="334" r:id="rId64"/>
    <p:sldId id="335" r:id="rId65"/>
    <p:sldId id="336" r:id="rId66"/>
    <p:sldId id="337" r:id="rId67"/>
    <p:sldId id="338" r:id="rId68"/>
    <p:sldId id="405" r:id="rId69"/>
    <p:sldId id="339" r:id="rId70"/>
    <p:sldId id="391" r:id="rId71"/>
    <p:sldId id="392" r:id="rId72"/>
    <p:sldId id="393" r:id="rId73"/>
    <p:sldId id="394" r:id="rId74"/>
    <p:sldId id="395" r:id="rId75"/>
    <p:sldId id="396" r:id="rId76"/>
    <p:sldId id="397" r:id="rId77"/>
    <p:sldId id="398" r:id="rId78"/>
    <p:sldId id="399" r:id="rId79"/>
    <p:sldId id="400" r:id="rId80"/>
    <p:sldId id="401" r:id="rId81"/>
    <p:sldId id="402" r:id="rId82"/>
    <p:sldId id="403" r:id="rId83"/>
    <p:sldId id="404" r:id="rId84"/>
    <p:sldId id="341" r:id="rId85"/>
    <p:sldId id="34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07" d="100"/>
          <a:sy n="107" d="100"/>
        </p:scale>
        <p:origin x="690" y="102"/>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bs.org/wgbh/frontline/film/obamasdea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KoTOzNRw8b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https://www.motherjones.com/kevin-drum/2013/05/what-we-know-oregon-medicaid-study/</a:t>
            </a:r>
          </a:p>
        </p:txBody>
      </p:sp>
      <p:sp>
        <p:nvSpPr>
          <p:cNvPr id="4" name="Slide Number Placeholder 3"/>
          <p:cNvSpPr>
            <a:spLocks noGrp="1"/>
          </p:cNvSpPr>
          <p:nvPr>
            <p:ph type="sldNum" sz="quarter" idx="10"/>
          </p:nvPr>
        </p:nvSpPr>
        <p:spPr/>
        <p:txBody>
          <a:bodyPr/>
          <a:lstStyle/>
          <a:p>
            <a:fld id="{BB0C0EAD-7ACF-46D9-93C0-4405F5DC3FD9}" type="slidenum">
              <a:rPr lang="en-US" smtClean="0"/>
              <a:t>27</a:t>
            </a:fld>
            <a:endParaRPr lang="en-US"/>
          </a:p>
        </p:txBody>
      </p:sp>
    </p:spTree>
    <p:extLst>
      <p:ext uri="{BB962C8B-B14F-4D97-AF65-F5344CB8AC3E}">
        <p14:creationId xmlns:p14="http://schemas.microsoft.com/office/powerpoint/2010/main" val="60094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https://www.motherjones.com/kevin-drum/2013/05/what-we-know-oregon-medicaid-study/</a:t>
            </a:r>
          </a:p>
        </p:txBody>
      </p:sp>
      <p:sp>
        <p:nvSpPr>
          <p:cNvPr id="4" name="Slide Number Placeholder 3"/>
          <p:cNvSpPr>
            <a:spLocks noGrp="1"/>
          </p:cNvSpPr>
          <p:nvPr>
            <p:ph type="sldNum" sz="quarter" idx="10"/>
          </p:nvPr>
        </p:nvSpPr>
        <p:spPr/>
        <p:txBody>
          <a:bodyPr/>
          <a:lstStyle/>
          <a:p>
            <a:fld id="{BB0C0EAD-7ACF-46D9-93C0-4405F5DC3FD9}" type="slidenum">
              <a:rPr lang="en-US" smtClean="0"/>
              <a:t>28</a:t>
            </a:fld>
            <a:endParaRPr lang="en-US"/>
          </a:p>
        </p:txBody>
      </p:sp>
    </p:spTree>
    <p:extLst>
      <p:ext uri="{BB962C8B-B14F-4D97-AF65-F5344CB8AC3E}">
        <p14:creationId xmlns:p14="http://schemas.microsoft.com/office/powerpoint/2010/main" val="375981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https://theincidentaleconomist.com/wordpress/oregon-medicaid-power-problems-are-important/</a:t>
            </a:r>
          </a:p>
        </p:txBody>
      </p:sp>
      <p:sp>
        <p:nvSpPr>
          <p:cNvPr id="4" name="Slide Number Placeholder 3"/>
          <p:cNvSpPr>
            <a:spLocks noGrp="1"/>
          </p:cNvSpPr>
          <p:nvPr>
            <p:ph type="sldNum" sz="quarter" idx="10"/>
          </p:nvPr>
        </p:nvSpPr>
        <p:spPr/>
        <p:txBody>
          <a:bodyPr/>
          <a:lstStyle/>
          <a:p>
            <a:fld id="{BB0C0EAD-7ACF-46D9-93C0-4405F5DC3FD9}" type="slidenum">
              <a:rPr lang="en-US" smtClean="0"/>
              <a:t>29</a:t>
            </a:fld>
            <a:endParaRPr lang="en-US"/>
          </a:p>
        </p:txBody>
      </p:sp>
    </p:spTree>
    <p:extLst>
      <p:ext uri="{BB962C8B-B14F-4D97-AF65-F5344CB8AC3E}">
        <p14:creationId xmlns:p14="http://schemas.microsoft.com/office/powerpoint/2010/main" val="106700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https://theincidentaleconomist.com/wordpress/additional-thoughts-on-the-new-oregon-medicaid-results/</a:t>
            </a:r>
          </a:p>
        </p:txBody>
      </p:sp>
      <p:sp>
        <p:nvSpPr>
          <p:cNvPr id="4" name="Slide Number Placeholder 3"/>
          <p:cNvSpPr>
            <a:spLocks noGrp="1"/>
          </p:cNvSpPr>
          <p:nvPr>
            <p:ph type="sldNum" sz="quarter" idx="10"/>
          </p:nvPr>
        </p:nvSpPr>
        <p:spPr/>
        <p:txBody>
          <a:bodyPr/>
          <a:lstStyle/>
          <a:p>
            <a:fld id="{BB0C0EAD-7ACF-46D9-93C0-4405F5DC3FD9}" type="slidenum">
              <a:rPr lang="en-US" smtClean="0"/>
              <a:t>30</a:t>
            </a:fld>
            <a:endParaRPr lang="en-US"/>
          </a:p>
        </p:txBody>
      </p:sp>
    </p:spTree>
    <p:extLst>
      <p:ext uri="{BB962C8B-B14F-4D97-AF65-F5344CB8AC3E}">
        <p14:creationId xmlns:p14="http://schemas.microsoft.com/office/powerpoint/2010/main" val="177645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https://www.pbs.org/wgbh/frontline/film/obamasdeal/</a:t>
            </a:r>
            <a:endParaRPr lang="en-US" dirty="0">
              <a:hlinkClick r:id="" action="ppaction://noaction"/>
            </a:endParaRPr>
          </a:p>
          <a:p>
            <a:r>
              <a:rPr lang="en-US" dirty="0">
                <a:hlinkClick r:id="" action="ppaction://noaction"/>
              </a:rPr>
              <a:t>https://www.youtube.com/watch?v=w_Q_x3BaY6U&amp;t=41s</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44</a:t>
            </a:fld>
            <a:endParaRPr lang="en-US"/>
          </a:p>
        </p:txBody>
      </p:sp>
    </p:spTree>
    <p:extLst>
      <p:ext uri="{BB962C8B-B14F-4D97-AF65-F5344CB8AC3E}">
        <p14:creationId xmlns:p14="http://schemas.microsoft.com/office/powerpoint/2010/main" val="339875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https://www.youtube.com/watch?v=KoTOzNRw8bg</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46</a:t>
            </a:fld>
            <a:endParaRPr lang="en-US"/>
          </a:p>
        </p:txBody>
      </p:sp>
    </p:spTree>
    <p:extLst>
      <p:ext uri="{BB962C8B-B14F-4D97-AF65-F5344CB8AC3E}">
        <p14:creationId xmlns:p14="http://schemas.microsoft.com/office/powerpoint/2010/main" val="341661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 three days of oral arguments back in March of 2012 over President Obama's major domestic achievement this this law the Affordable Care Act that was signed in March of 2010 so they </a:t>
            </a:r>
            <a:r>
              <a:rPr lang="en-US" dirty="0" err="1"/>
              <a:t>they</a:t>
            </a:r>
            <a:r>
              <a:rPr lang="en-US" dirty="0"/>
              <a:t> have these arguments they go into their private conference and the initial vote led by the chief is five to four to strike down what we've all called the individual mandate and that was the requirement that everyone buy health insurance so that the </a:t>
            </a:r>
            <a:r>
              <a:rPr lang="en-US" dirty="0" err="1"/>
              <a:t>the</a:t>
            </a:r>
            <a:r>
              <a:rPr lang="en-US" dirty="0"/>
              <a:t> health insurance structure is supported by people who are healthy not just people who are ill you know it's the </a:t>
            </a:r>
            <a:r>
              <a:rPr lang="en-US" dirty="0" err="1"/>
              <a:t>the</a:t>
            </a:r>
            <a:r>
              <a:rPr lang="en-US" dirty="0"/>
              <a:t> idea that this cost should be borne by everyone and the </a:t>
            </a:r>
            <a:r>
              <a:rPr lang="en-US" dirty="0" err="1"/>
              <a:t>the</a:t>
            </a:r>
            <a:r>
              <a:rPr lang="en-US" dirty="0"/>
              <a:t> law established the new marketplaces and had many </a:t>
            </a:r>
            <a:r>
              <a:rPr lang="en-US" dirty="0" err="1"/>
              <a:t>many</a:t>
            </a:r>
            <a:r>
              <a:rPr lang="en-US" dirty="0"/>
              <a:t> other provisions another provision was the Medicaid expansion for people near the poverty line so there are two major planks of this thing and they vote 5-2 for that Congress lacked the power under its Commerce Clause power to </a:t>
            </a:r>
            <a:r>
              <a:rPr lang="en-US" dirty="0" err="1"/>
              <a:t>to</a:t>
            </a:r>
            <a:r>
              <a:rPr lang="en-US" dirty="0"/>
              <a:t> demand this individual insurance requirement and that's where everybody was paying attention all the attention at the time was on and there were the five conservatives led by the chief voted to strike it down and the four liberals said no but meanwhile they also took a vote on the Medicaid expansion and they voted to uphold it and the chief was with them to uphold it they don't vote in any way on this taxing power issue which again becomes relative becomes relevant in the very end because that's what the chief hangs on the question coming out of the conference </a:t>
            </a:r>
            <a:r>
              <a:rPr lang="en-US" dirty="0" err="1"/>
              <a:t>conference</a:t>
            </a:r>
            <a:r>
              <a:rPr lang="en-US" dirty="0"/>
              <a:t> as they call their private sessions is what's going to fall with the individual mandate because all these different parts were intertwined and Justice Kennedy who's normally in the middle on these things was adamant that the whole law had to fall this major you know nearly a thousand page law that had all sorts of other provisions that were popular with people would have to would have to be overturned because of how intertwined it was and Congress had not written in any kind of so-called severability clause and the Chief Justice starts having second thoughts about that the consequences of that and you remember this was an election year there's so much pressure on the court and there's a presumption among some commentators that the Republican controlled Supreme Court is going to invalidate the signature domestic achievement of President Barack Obama and the chief the chief is trying to figure out a middle ground on this and he's not getting any cooperation or assistance or you know help it all from Anthony Kennedy who he usually deals with who he was usually dealing with any kind of compromise meanwhile over to the far right our justices Alito Scalia and Clarence Thomas and they're </a:t>
            </a:r>
            <a:r>
              <a:rPr lang="en-US" dirty="0" err="1"/>
              <a:t>they're</a:t>
            </a:r>
            <a:r>
              <a:rPr lang="en-US" dirty="0"/>
              <a:t> not going to play they're not in play at all on the far left Justice Ginsburg and justice Sotomayor are not going to be in play either and they </a:t>
            </a:r>
            <a:r>
              <a:rPr lang="en-US" dirty="0" err="1"/>
              <a:t>they</a:t>
            </a:r>
            <a:r>
              <a:rPr lang="en-US" dirty="0"/>
              <a:t> are traditionally the ones who are always over to the far left and not working with the chief that much but justices Kagan and Breyer on the left but open to trying to take down the temperature try to find some compromise with the chief begin to work with him after he decides that he can find legitimate grounds for the individual mandate to be upheld on taxing power and what makes the conservative so angry is first of all even though the taxing power was completely briefed by the Obama administration it was even subject to arguments it was never voted on in conference they </a:t>
            </a:r>
            <a:r>
              <a:rPr lang="en-US" dirty="0" err="1"/>
              <a:t>they</a:t>
            </a:r>
            <a:r>
              <a:rPr lang="en-US" dirty="0"/>
              <a:t> never took an up or down vote on that so they were they felt you know in Scalia's word that it was you know fly-by-night briefing that was just was not a fair </a:t>
            </a:r>
            <a:r>
              <a:rPr lang="en-US" dirty="0" err="1"/>
              <a:t>fair</a:t>
            </a:r>
            <a:r>
              <a:rPr lang="en-US" dirty="0"/>
              <a:t> thing to suddenly turn to and the </a:t>
            </a:r>
            <a:r>
              <a:rPr lang="en-US" dirty="0" err="1"/>
              <a:t>the</a:t>
            </a:r>
            <a:r>
              <a:rPr lang="en-US" dirty="0"/>
              <a:t> liberal justices our want </a:t>
            </a:r>
            <a:r>
              <a:rPr lang="en-US" dirty="0" err="1"/>
              <a:t>want</a:t>
            </a:r>
            <a:r>
              <a:rPr lang="en-US" dirty="0"/>
              <a:t> this to unfold this way but they're also worried that the chief is going to you know possibly shift back again because you know they're </a:t>
            </a:r>
            <a:r>
              <a:rPr lang="en-US" dirty="0" err="1"/>
              <a:t>they're</a:t>
            </a:r>
            <a:r>
              <a:rPr lang="en-US" dirty="0"/>
              <a:t> feeling their original feeling coming out of that conference was complete de moron </a:t>
            </a:r>
            <a:r>
              <a:rPr lang="en-US" dirty="0" err="1"/>
              <a:t>demoralisation</a:t>
            </a:r>
            <a:r>
              <a:rPr lang="en-US" dirty="0"/>
              <a:t> because they're thinking it's </a:t>
            </a:r>
            <a:r>
              <a:rPr lang="en-US" dirty="0" err="1"/>
              <a:t>gonna</a:t>
            </a:r>
            <a:r>
              <a:rPr lang="en-US" dirty="0"/>
              <a:t> be five to four this big law is </a:t>
            </a:r>
            <a:r>
              <a:rPr lang="en-US" dirty="0" err="1"/>
              <a:t>gonna</a:t>
            </a:r>
            <a:r>
              <a:rPr lang="en-US" dirty="0"/>
              <a:t> go down and there's nothing we can do about it but all of a sudden the Chiefs show some flexibility but at the same time that he decides to find grounds to pull the mandate he decides that the Medicaid expansion should be killed and this is again and what didn't get a lot of attention at the time but this was really important for millions of Americans near the poverty line but the problem with it as the chief then decided was that the way Congress had written the expansion law it was it was essentially coercing the states into doing this program Medicaid is almost entirely funded by the federal government but it with that comes a lot of strings and the federal government was Congress said in the Medicaid expansion if you're if you don't expand the clientele the reach of the Medicaid all of your Medicaid funding is going to disappear and as the chief ends up writing this was essentially like holding a gun to the head of the state's the justices Breyer and Kagan decide to change their votes and go with the chief on that to show a certain amount of cooperation and feeling that the chief himself was making this big compromise that was going to get lots of criticism among his conservative brethren which it did so as a show of cooperation and sort of moving toward him that's why they changed their votes but they also figured that this was essentially free money for the state's weren't all the states going to adopt the expansion but lo and behold so many Republican governors did not want anything to do with the Obama expansion there and said no it that that has changed over the years but that turned out to be a bit of a surprise to the justices I'm left ok so I'm </a:t>
            </a:r>
            <a:r>
              <a:rPr lang="en-US" dirty="0" err="1"/>
              <a:t>gonna</a:t>
            </a:r>
            <a:r>
              <a:rPr lang="en-US" dirty="0"/>
              <a:t> make a strong statement just for the sake of it I'd like your reaction yeah John Roberts gets huge credit for this decision yes his hero is John Marshall Chief Justice John Marshall who he admires for committing acts of judicial jujitsu engaging in judicial statesmanship avoiding battles in the short term in order to shore up the courts power in the long term and by visibly struggling with the most polarized question of his age by pulling the court back from the point of really narrowing federal power in the most significant way since the New Deal he preserved the courts bipartisan legitimacy and proved that he meant when he said when he cared said that he would put legitimacy above politics discuss that's right no I think he should he people come up to him still and thank him and that decision has again you know going with that part of the decision that decision has really held in people's minds to define John Roberts as a moderate it's a one-of-a-kind decision but it was a hugely important decision and Charles freed a Reagan Solicitor General who succeeded Rex Lee who was seen as much more ideological actually gives him credit to says look it wasn't pretty the </a:t>
            </a:r>
            <a:r>
              <a:rPr lang="en-US" dirty="0" err="1"/>
              <a:t>the</a:t>
            </a:r>
            <a:r>
              <a:rPr lang="en-US" dirty="0"/>
              <a:t> ruling was shot through with uh with all sorts of problems people could rightly complain about the taxing rationale because it wasn't consistent with other parts of the ruling but it </a:t>
            </a:r>
            <a:r>
              <a:rPr lang="en-US" dirty="0" err="1"/>
              <a:t>it</a:t>
            </a:r>
            <a:r>
              <a:rPr lang="en-US" dirty="0"/>
              <a:t> got the job done it got the job done so I would say that yes this was an important ruling that he did and that the </a:t>
            </a:r>
            <a:r>
              <a:rPr lang="en-US" dirty="0" err="1"/>
              <a:t>the</a:t>
            </a:r>
            <a:r>
              <a:rPr lang="en-US" dirty="0"/>
              <a:t> grief he has gotten and continues to get from conservatives and </a:t>
            </a:r>
            <a:r>
              <a:rPr lang="en-US" dirty="0" err="1"/>
              <a:t>and</a:t>
            </a:r>
            <a:r>
              <a:rPr lang="en-US" dirty="0"/>
              <a:t> got at the time from then businessman Donald Trump and continues to get from President Donald Trump probably for the country was worth it but inside the way he went about it I think it still puzzles and confuses his colleagues but your point is well-taken for the country it's it made a big difference in people's lives and it still does and </a:t>
            </a:r>
            <a:r>
              <a:rPr lang="en-US" dirty="0" err="1"/>
              <a:t>and</a:t>
            </a:r>
            <a:r>
              <a:rPr lang="en-US" dirty="0"/>
              <a:t> the </a:t>
            </a:r>
            <a:r>
              <a:rPr lang="en-US" dirty="0" err="1"/>
              <a:t>the</a:t>
            </a:r>
            <a:r>
              <a:rPr lang="en-US" dirty="0"/>
              <a:t> Affordable Care Act is coming back to the court and I cannot imagine that John Roberts would now suddenly want to do what a judge down in Texas did invalidates the whole thing all over again</a:t>
            </a:r>
          </a:p>
        </p:txBody>
      </p:sp>
      <p:sp>
        <p:nvSpPr>
          <p:cNvPr id="4" name="Slide Number Placeholder 3"/>
          <p:cNvSpPr>
            <a:spLocks noGrp="1"/>
          </p:cNvSpPr>
          <p:nvPr>
            <p:ph type="sldNum" sz="quarter" idx="10"/>
          </p:nvPr>
        </p:nvSpPr>
        <p:spPr/>
        <p:txBody>
          <a:bodyPr/>
          <a:lstStyle/>
          <a:p>
            <a:fld id="{54053351-50FF-4FC9-AAD8-5F7C0C19B1C5}" type="slidenum">
              <a:rPr lang="en-US" smtClean="0"/>
              <a:t>52</a:t>
            </a:fld>
            <a:endParaRPr lang="en-US"/>
          </a:p>
        </p:txBody>
      </p:sp>
    </p:spTree>
    <p:extLst>
      <p:ext uri="{BB962C8B-B14F-4D97-AF65-F5344CB8AC3E}">
        <p14:creationId xmlns:p14="http://schemas.microsoft.com/office/powerpoint/2010/main" val="296559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68</a:t>
            </a:fld>
            <a:endParaRPr lang="en-US"/>
          </a:p>
        </p:txBody>
      </p:sp>
    </p:spTree>
    <p:extLst>
      <p:ext uri="{BB962C8B-B14F-4D97-AF65-F5344CB8AC3E}">
        <p14:creationId xmlns:p14="http://schemas.microsoft.com/office/powerpoint/2010/main" val="41121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3/28/2024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hane@uconn.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rand.org/content/dam/rand/pubs/research_briefs/2006/RAND_RB917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hane@uconn.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MQsaAuwYAf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kff.org/medicaid/report/the-effects-of-medicaid-expansion-under-the-aca-updated-findings-from-a-literature-revie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HCMI 3243: Experiments in Health Insurance</a:t>
            </a:r>
          </a:p>
        </p:txBody>
      </p:sp>
      <p:sp>
        <p:nvSpPr>
          <p:cNvPr id="3" name="Subtitle 2"/>
          <p:cNvSpPr>
            <a:spLocks noGrp="1"/>
          </p:cNvSpPr>
          <p:nvPr>
            <p:ph type="subTitle" idx="1"/>
          </p:nvPr>
        </p:nvSpPr>
        <p:spPr/>
        <p:txBody>
          <a:bodyPr/>
          <a:lstStyle/>
          <a:p>
            <a:r>
              <a:rPr lang="en-US" dirty="0"/>
              <a:t>BUSN 106</a:t>
            </a:r>
          </a:p>
          <a:p>
            <a:r>
              <a:rPr lang="en-US" dirty="0"/>
              <a:t>Shane Murphy – </a:t>
            </a:r>
            <a:r>
              <a:rPr lang="en-US" dirty="0">
                <a:hlinkClick r:id="rId2"/>
              </a:rPr>
              <a:t>shane@uconn.edu</a:t>
            </a:r>
            <a:endParaRPr lang="en-US" dirty="0"/>
          </a:p>
          <a:p>
            <a:endParaRPr lang="en-US" dirty="0"/>
          </a:p>
          <a:p>
            <a:endParaRPr lang="en-US" dirty="0"/>
          </a:p>
        </p:txBody>
      </p:sp>
      <p:pic>
        <p:nvPicPr>
          <p:cNvPr id="1026" name="Picture 2" descr="Helianthu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91" y="4126785"/>
            <a:ext cx="2466109" cy="273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c/Sunflowers_in_Gahkuch_Gilgit.jpg/1920px-Sunflowers_in_Gahkuch_Gilg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63194"/>
            <a:ext cx="3724100" cy="20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Oregon Medical Experiment</a:t>
            </a:r>
          </a:p>
        </p:txBody>
      </p:sp>
      <p:sp>
        <p:nvSpPr>
          <p:cNvPr id="3" name="Content Placeholder 2"/>
          <p:cNvSpPr>
            <a:spLocks noGrp="1"/>
          </p:cNvSpPr>
          <p:nvPr>
            <p:ph idx="1"/>
          </p:nvPr>
        </p:nvSpPr>
        <p:spPr/>
        <p:txBody>
          <a:bodyPr>
            <a:normAutofit fontScale="92500" lnSpcReduction="10000"/>
          </a:bodyPr>
          <a:lstStyle/>
          <a:p>
            <a:r>
              <a:rPr lang="en-US" altLang="en-US" dirty="0">
                <a:latin typeface="Garamond" panose="02020404030301010803" pitchFamily="18" charset="0"/>
              </a:rPr>
              <a:t>Research Question: What are the effects of expanding access to public health insurance for low income adults?</a:t>
            </a:r>
          </a:p>
          <a:p>
            <a:r>
              <a:rPr lang="en-US" altLang="en-US" dirty="0">
                <a:latin typeface="Garamond" panose="02020404030301010803" pitchFamily="18" charset="0"/>
              </a:rPr>
              <a:t>Oregon’</a:t>
            </a:r>
            <a:r>
              <a:rPr lang="en-US" altLang="ja-JP" dirty="0">
                <a:latin typeface="Garamond" panose="02020404030301010803" pitchFamily="18" charset="0"/>
              </a:rPr>
              <a:t>s Medicaid expansion program covers those financially but not categorically eligible for Medicaid</a:t>
            </a:r>
          </a:p>
          <a:p>
            <a:pPr lvl="1"/>
            <a:r>
              <a:rPr lang="en-US" altLang="en-US" dirty="0">
                <a:latin typeface="Garamond" panose="02020404030301010803" pitchFamily="18" charset="0"/>
              </a:rPr>
              <a:t>Low-income (below 100% of federal poverty line), uninsured, able-bodied adults</a:t>
            </a:r>
          </a:p>
          <a:p>
            <a:r>
              <a:rPr lang="en-US" altLang="en-US" dirty="0">
                <a:latin typeface="Garamond" panose="02020404030301010803" pitchFamily="18" charset="0"/>
              </a:rPr>
              <a:t>Covers doctors, hospitals, drugs, mental health, etc. with no consumer cost sharing and low or no premiums</a:t>
            </a:r>
          </a:p>
          <a:p>
            <a:r>
              <a:rPr lang="en-US" altLang="en-US" dirty="0">
                <a:latin typeface="Garamond" panose="02020404030301010803" pitchFamily="18" charset="0"/>
              </a:rPr>
              <a:t>In 2008: Oregon had money to cover some but not all of those eligible… so chose to run a lottery for fairness</a:t>
            </a:r>
          </a:p>
          <a:p>
            <a:pPr lvl="1"/>
            <a:r>
              <a:rPr lang="en-US" altLang="en-US" dirty="0">
                <a:latin typeface="Garamond" panose="02020404030301010803" pitchFamily="18" charset="0"/>
              </a:rPr>
              <a:t>Asked interested individuals to sign up </a:t>
            </a:r>
          </a:p>
          <a:p>
            <a:pPr lvl="1"/>
            <a:r>
              <a:rPr lang="en-US" altLang="en-US" dirty="0">
                <a:latin typeface="Garamond" panose="02020404030301010803" pitchFamily="18" charset="0"/>
              </a:rPr>
              <a:t>Randomly assigned ~30,000 out of 75,000 ability to apply for Medicaid</a:t>
            </a:r>
          </a:p>
          <a:p>
            <a:pPr lvl="1"/>
            <a:r>
              <a:rPr lang="en-US" altLang="en-US" dirty="0">
                <a:latin typeface="Garamond" panose="02020404030301010803" pitchFamily="18" charset="0"/>
              </a:rPr>
              <a:t>After about 2 years, find money to offer the remainder coverage.</a:t>
            </a:r>
          </a:p>
        </p:txBody>
      </p:sp>
    </p:spTree>
    <p:extLst>
      <p:ext uri="{BB962C8B-B14F-4D97-AF65-F5344CB8AC3E}">
        <p14:creationId xmlns:p14="http://schemas.microsoft.com/office/powerpoint/2010/main" val="220017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Utilization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6709" y="1825625"/>
            <a:ext cx="6853853" cy="49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00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Preventive Care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6212" y="1690688"/>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04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Access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4874"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33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altLang="en-US" dirty="0">
                <a:latin typeface="Garamond" panose="02020404030301010803" pitchFamily="18" charset="0"/>
              </a:rPr>
              <a:t>Hospitalizations (discharge data)</a:t>
            </a:r>
          </a:p>
          <a:p>
            <a:pPr lvl="1"/>
            <a:r>
              <a:rPr lang="en-US" altLang="en-US" sz="2000" dirty="0">
                <a:latin typeface="Garamond" panose="02020404030301010803" pitchFamily="18" charset="0"/>
                <a:ea typeface="ＭＳ Ｐゴシック" panose="020B0600070205080204" pitchFamily="34" charset="-128"/>
              </a:rPr>
              <a:t>30%↑probability of hospital admission </a:t>
            </a:r>
          </a:p>
          <a:p>
            <a:pPr lvl="2"/>
            <a:r>
              <a:rPr lang="en-US" altLang="en-US" sz="1200" dirty="0">
                <a:latin typeface="Garamond" panose="02020404030301010803" pitchFamily="18" charset="0"/>
                <a:ea typeface="ＭＳ Ｐゴシック" panose="020B0600070205080204" pitchFamily="34" charset="-128"/>
              </a:rPr>
              <a:t>40% ↑number of ER visits</a:t>
            </a:r>
          </a:p>
          <a:p>
            <a:pPr lvl="1"/>
            <a:r>
              <a:rPr lang="en-US" altLang="en-US" sz="2000" dirty="0">
                <a:latin typeface="Garamond" panose="02020404030301010803" pitchFamily="18" charset="0"/>
                <a:ea typeface="ＭＳ Ｐゴシック" panose="020B0600070205080204" pitchFamily="34" charset="-128"/>
              </a:rPr>
              <a:t>Substantial (but imprecise) increase in total resource use</a:t>
            </a:r>
          </a:p>
          <a:p>
            <a:pPr lvl="1"/>
            <a:r>
              <a:rPr lang="en-US" altLang="en-US" sz="2000" dirty="0">
                <a:latin typeface="Garamond" panose="02020404030301010803" pitchFamily="18" charset="0"/>
                <a:ea typeface="ＭＳ Ｐゴシック" panose="020B0600070205080204" pitchFamily="34" charset="-128"/>
              </a:rPr>
              <a:t>By condition: increase in heart disease use (not shown)</a:t>
            </a:r>
          </a:p>
          <a:p>
            <a:pPr lvl="1"/>
            <a:r>
              <a:rPr lang="en-US" altLang="en-US" sz="2000" dirty="0">
                <a:latin typeface="Garamond" panose="02020404030301010803" pitchFamily="18" charset="0"/>
                <a:ea typeface="ＭＳ Ｐゴシック" panose="020B0600070205080204" pitchFamily="34" charset="-128"/>
              </a:rPr>
              <a:t>No change in mix of private/public use; no power to detect change in quality of hospitals used</a:t>
            </a:r>
          </a:p>
          <a:p>
            <a:r>
              <a:rPr lang="en-US" altLang="en-US" dirty="0">
                <a:latin typeface="Garamond" panose="02020404030301010803" pitchFamily="18" charset="0"/>
              </a:rPr>
              <a:t>Other use (self-reports)</a:t>
            </a:r>
          </a:p>
          <a:p>
            <a:pPr lvl="1"/>
            <a:r>
              <a:rPr lang="en-US" altLang="en-US" sz="2000" dirty="0">
                <a:latin typeface="Garamond" panose="02020404030301010803" pitchFamily="18" charset="0"/>
                <a:ea typeface="ＭＳ Ｐゴシック" panose="020B0600070205080204" pitchFamily="34" charset="-128"/>
              </a:rPr>
              <a:t>35% ↑ probability of outpatient visit</a:t>
            </a:r>
          </a:p>
          <a:p>
            <a:pPr lvl="1"/>
            <a:r>
              <a:rPr lang="en-US" altLang="en-US" sz="2000" dirty="0">
                <a:latin typeface="Garamond" panose="02020404030301010803" pitchFamily="18" charset="0"/>
                <a:ea typeface="ＭＳ Ｐゴシック" panose="020B0600070205080204" pitchFamily="34" charset="-128"/>
              </a:rPr>
              <a:t>15% ↑ probability of taking prescription drugs</a:t>
            </a:r>
          </a:p>
          <a:p>
            <a:pPr lvl="1"/>
            <a:r>
              <a:rPr lang="en-US" altLang="en-US" sz="2000" dirty="0">
                <a:latin typeface="Garamond" panose="02020404030301010803" pitchFamily="18" charset="0"/>
                <a:ea typeface="ＭＳ Ｐゴシック" panose="020B0600070205080204" pitchFamily="34" charset="-128"/>
              </a:rPr>
              <a:t>0.3 standard dev ↑ in compliance with recommended preventive care</a:t>
            </a:r>
          </a:p>
          <a:p>
            <a:pPr lvl="1"/>
            <a:r>
              <a:rPr lang="en-US" altLang="en-US" sz="2000" dirty="0">
                <a:latin typeface="Garamond" panose="02020404030301010803" pitchFamily="18" charset="0"/>
                <a:ea typeface="ＭＳ Ｐゴシック" panose="020B0600070205080204" pitchFamily="34" charset="-128"/>
              </a:rPr>
              <a:t>No discernable change in ER use (imprecise)</a:t>
            </a:r>
          </a:p>
          <a:p>
            <a:r>
              <a:rPr lang="en-US" altLang="en-US" dirty="0">
                <a:latin typeface="Garamond" panose="02020404030301010803" pitchFamily="18" charset="0"/>
              </a:rPr>
              <a:t>Implied $777 increase in spending for insured </a:t>
            </a:r>
          </a:p>
          <a:p>
            <a:pPr lvl="1"/>
            <a:r>
              <a:rPr lang="en-US" altLang="en-US" dirty="0">
                <a:latin typeface="Garamond" panose="02020404030301010803" pitchFamily="18" charset="0"/>
                <a:ea typeface="ＭＳ Ｐゴシック" panose="020B0600070205080204" pitchFamily="34" charset="-128"/>
              </a:rPr>
              <a:t>25% increase</a:t>
            </a:r>
          </a:p>
          <a:p>
            <a:endParaRPr lang="en-US" dirty="0"/>
          </a:p>
        </p:txBody>
      </p:sp>
    </p:spTree>
    <p:extLst>
      <p:ext uri="{BB962C8B-B14F-4D97-AF65-F5344CB8AC3E}">
        <p14:creationId xmlns:p14="http://schemas.microsoft.com/office/powerpoint/2010/main" val="126974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Financial</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551" y="1468017"/>
            <a:ext cx="72136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29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Financial</a:t>
            </a:r>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172"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30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Financial</a:t>
            </a:r>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0857"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13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Financial</a:t>
            </a:r>
          </a:p>
        </p:txBody>
      </p:sp>
      <p:sp>
        <p:nvSpPr>
          <p:cNvPr id="3" name="Content Placeholder 2"/>
          <p:cNvSpPr>
            <a:spLocks noGrp="1"/>
          </p:cNvSpPr>
          <p:nvPr>
            <p:ph idx="1"/>
          </p:nvPr>
        </p:nvSpPr>
        <p:spPr/>
        <p:txBody>
          <a:bodyPr>
            <a:normAutofit lnSpcReduction="10000"/>
          </a:bodyPr>
          <a:lstStyle/>
          <a:p>
            <a:r>
              <a:rPr lang="en-US" altLang="en-US" dirty="0">
                <a:latin typeface="Garamond" panose="02020404030301010803" pitchFamily="18" charset="0"/>
              </a:rPr>
              <a:t>Reduction in collections (credit reports)</a:t>
            </a:r>
            <a:endParaRPr lang="en-US" altLang="en-US" sz="2500" dirty="0">
              <a:latin typeface="Garamond" panose="02020404030301010803" pitchFamily="18" charset="0"/>
            </a:endParaRPr>
          </a:p>
          <a:p>
            <a:pPr lvl="1"/>
            <a:r>
              <a:rPr lang="en-US" altLang="en-US" dirty="0">
                <a:latin typeface="Garamond" panose="02020404030301010803" pitchFamily="18" charset="0"/>
                <a:ea typeface="ＭＳ Ｐゴシック" panose="020B0600070205080204" pitchFamily="34" charset="-128"/>
              </a:rPr>
              <a:t>25% ↓ probability of unpaid medical bills sent to collection</a:t>
            </a:r>
          </a:p>
          <a:p>
            <a:pPr lvl="1"/>
            <a:r>
              <a:rPr lang="en-US" altLang="en-US" sz="2500" dirty="0">
                <a:latin typeface="Garamond" panose="02020404030301010803" pitchFamily="18" charset="0"/>
                <a:ea typeface="ＭＳ Ｐゴシック" panose="020B0600070205080204" pitchFamily="34" charset="-128"/>
              </a:rPr>
              <a:t>No observed effects on other measures</a:t>
            </a:r>
          </a:p>
          <a:p>
            <a:pPr lvl="1"/>
            <a:r>
              <a:rPr lang="en-US" altLang="en-US" sz="2500" dirty="0">
                <a:latin typeface="Garamond" panose="02020404030301010803" pitchFamily="18" charset="0"/>
                <a:ea typeface="ＭＳ Ｐゴシック" panose="020B0600070205080204" pitchFamily="34" charset="-128"/>
              </a:rPr>
              <a:t>Limitations: time lags, extreme events, lack of data on informal channels (more heavily used by poor)</a:t>
            </a:r>
          </a:p>
          <a:p>
            <a:r>
              <a:rPr lang="en-US" altLang="en-US" dirty="0">
                <a:latin typeface="Garamond" panose="02020404030301010803" pitchFamily="18" charset="0"/>
              </a:rPr>
              <a:t>Reduction in strain, OOP, money owed (self-reports)</a:t>
            </a:r>
          </a:p>
          <a:p>
            <a:pPr lvl="1"/>
            <a:r>
              <a:rPr lang="en-US" altLang="en-US" sz="2500" dirty="0">
                <a:latin typeface="Garamond" panose="02020404030301010803" pitchFamily="18" charset="0"/>
                <a:ea typeface="ＭＳ Ｐゴシック" panose="020B0600070205080204" pitchFamily="34" charset="-128"/>
              </a:rPr>
              <a:t>Substantial reduction across measures</a:t>
            </a:r>
          </a:p>
          <a:p>
            <a:pPr lvl="1"/>
            <a:r>
              <a:rPr lang="en-US" altLang="en-US" sz="2500" dirty="0">
                <a:latin typeface="Garamond" panose="02020404030301010803" pitchFamily="18" charset="0"/>
                <a:ea typeface="ＭＳ Ｐゴシック" panose="020B0600070205080204" pitchFamily="34" charset="-128"/>
              </a:rPr>
              <a:t>Captures additional channels </a:t>
            </a:r>
          </a:p>
          <a:p>
            <a:r>
              <a:rPr lang="en-US" altLang="en-US" dirty="0">
                <a:latin typeface="Garamond" panose="02020404030301010803" pitchFamily="18" charset="0"/>
              </a:rPr>
              <a:t>Implications for distribution of burden/benefits</a:t>
            </a:r>
          </a:p>
          <a:p>
            <a:pPr lvl="1"/>
            <a:r>
              <a:rPr lang="en-US" altLang="en-US" sz="2500" dirty="0">
                <a:latin typeface="Garamond" panose="02020404030301010803" pitchFamily="18" charset="0"/>
                <a:ea typeface="ＭＳ Ｐゴシック" panose="020B0600070205080204" pitchFamily="34" charset="-128"/>
              </a:rPr>
              <a:t>Some borne by patients, some by providers (or those to whom passed through) – only 2% of bills sent to collection ever paid</a:t>
            </a:r>
          </a:p>
        </p:txBody>
      </p:sp>
    </p:spTree>
    <p:extLst>
      <p:ext uri="{BB962C8B-B14F-4D97-AF65-F5344CB8AC3E}">
        <p14:creationId xmlns:p14="http://schemas.microsoft.com/office/powerpoint/2010/main" val="289771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Health</a:t>
            </a:r>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641"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03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design: randomization</a:t>
            </a:r>
          </a:p>
        </p:txBody>
      </p:sp>
      <p:sp>
        <p:nvSpPr>
          <p:cNvPr id="3" name="Content Placeholder 2"/>
          <p:cNvSpPr>
            <a:spLocks noGrp="1"/>
          </p:cNvSpPr>
          <p:nvPr>
            <p:ph idx="1"/>
          </p:nvPr>
        </p:nvSpPr>
        <p:spPr/>
        <p:txBody>
          <a:bodyPr/>
          <a:lstStyle/>
          <a:p>
            <a:pPr>
              <a:defRPr/>
            </a:pPr>
            <a:r>
              <a:rPr lang="en-US" sz="2000" dirty="0">
                <a:latin typeface="Garamond" panose="02020404030301010803" pitchFamily="18" charset="0"/>
                <a:ea typeface="MS PGothic" pitchFamily="34" charset="-128"/>
              </a:rPr>
              <a:t>Randomized evaluations can provide clear answers</a:t>
            </a:r>
          </a:p>
          <a:p>
            <a:pPr lvl="1">
              <a:defRPr/>
            </a:pPr>
            <a:r>
              <a:rPr lang="en-US" sz="1800" dirty="0">
                <a:latin typeface="Garamond" panose="02020404030301010803" pitchFamily="18" charset="0"/>
                <a:ea typeface="MS PGothic" pitchFamily="34" charset="-128"/>
              </a:rPr>
              <a:t>Without knowing why two groups differ, hard to know what to attribute the differences to </a:t>
            </a:r>
          </a:p>
          <a:p>
            <a:pPr lvl="2">
              <a:defRPr/>
            </a:pPr>
            <a:r>
              <a:rPr lang="en-US" sz="1600" dirty="0">
                <a:latin typeface="Garamond" panose="02020404030301010803" pitchFamily="18" charset="0"/>
                <a:ea typeface="MS PGothic" pitchFamily="34" charset="-128"/>
              </a:rPr>
              <a:t>Can get perverse “findings” (e.g. health insurance makes you sicker)</a:t>
            </a:r>
          </a:p>
          <a:p>
            <a:pPr lvl="1">
              <a:defRPr/>
            </a:pPr>
            <a:r>
              <a:rPr lang="en-US" sz="1800" dirty="0">
                <a:latin typeface="Garamond" panose="02020404030301010803" pitchFamily="18" charset="0"/>
                <a:ea typeface="MS PGothic" pitchFamily="34" charset="-128"/>
              </a:rPr>
              <a:t>Randomly assign individuals to different treatments (programs) or control (status quo continues) </a:t>
            </a:r>
          </a:p>
          <a:p>
            <a:pPr>
              <a:defRPr/>
            </a:pPr>
            <a:r>
              <a:rPr lang="en-US" sz="2000" i="1" dirty="0">
                <a:latin typeface="Garamond" panose="02020404030301010803" pitchFamily="18" charset="0"/>
                <a:ea typeface="MS PGothic" pitchFamily="34" charset="-128"/>
              </a:rPr>
              <a:t>By construction</a:t>
            </a:r>
            <a:r>
              <a:rPr lang="en-US" sz="2000" dirty="0">
                <a:latin typeface="Garamond" panose="02020404030301010803" pitchFamily="18" charset="0"/>
                <a:ea typeface="MS PGothic" pitchFamily="34" charset="-128"/>
              </a:rPr>
              <a:t>, the treatment group and the control group will have the same characteristics, on average </a:t>
            </a:r>
          </a:p>
          <a:p>
            <a:pPr lvl="1">
              <a:defRPr/>
            </a:pPr>
            <a:r>
              <a:rPr lang="en-US" sz="1800" dirty="0">
                <a:latin typeface="Garamond" panose="02020404030301010803" pitchFamily="18" charset="0"/>
                <a:ea typeface="MS PGothic" pitchFamily="34" charset="-128"/>
              </a:rPr>
              <a:t>Observable: age, income, measured health…</a:t>
            </a:r>
          </a:p>
          <a:p>
            <a:pPr lvl="1">
              <a:defRPr/>
            </a:pPr>
            <a:r>
              <a:rPr lang="en-US" sz="1800" dirty="0">
                <a:latin typeface="Garamond" panose="02020404030301010803" pitchFamily="18" charset="0"/>
                <a:ea typeface="MS PGothic" pitchFamily="34" charset="-128"/>
              </a:rPr>
              <a:t>Unobservable: motivation, social networks, unmeasured health…</a:t>
            </a:r>
          </a:p>
          <a:p>
            <a:endParaRPr lang="en-US" dirty="0"/>
          </a:p>
        </p:txBody>
      </p:sp>
    </p:spTree>
    <p:extLst>
      <p:ext uri="{BB962C8B-B14F-4D97-AF65-F5344CB8AC3E}">
        <p14:creationId xmlns:p14="http://schemas.microsoft.com/office/powerpoint/2010/main" val="274913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Health</a:t>
            </a:r>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980" y="1533525"/>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52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Health</a:t>
            </a:r>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6674" y="1458686"/>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37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Health</a:t>
            </a:r>
          </a:p>
        </p:txBody>
      </p:sp>
      <p:sp>
        <p:nvSpPr>
          <p:cNvPr id="3" name="Content Placeholder 2"/>
          <p:cNvSpPr>
            <a:spLocks noGrp="1"/>
          </p:cNvSpPr>
          <p:nvPr>
            <p:ph idx="1"/>
          </p:nvPr>
        </p:nvSpPr>
        <p:spPr/>
        <p:txBody>
          <a:bodyPr/>
          <a:lstStyle/>
          <a:p>
            <a:r>
              <a:rPr lang="en-US" altLang="en-US" dirty="0">
                <a:latin typeface="Garamond" panose="02020404030301010803" pitchFamily="18" charset="0"/>
              </a:rPr>
              <a:t>Health benefits from Medicaid</a:t>
            </a:r>
          </a:p>
          <a:p>
            <a:pPr lvl="1"/>
            <a:r>
              <a:rPr lang="en-US" altLang="en-US" dirty="0">
                <a:latin typeface="Garamond" panose="02020404030301010803" pitchFamily="18" charset="0"/>
              </a:rPr>
              <a:t>Improves self-reported health </a:t>
            </a:r>
          </a:p>
          <a:p>
            <a:pPr lvl="1"/>
            <a:r>
              <a:rPr lang="en-US" altLang="en-US" dirty="0">
                <a:latin typeface="Garamond" panose="02020404030301010803" pitchFamily="18" charset="0"/>
              </a:rPr>
              <a:t>Reduces depression (by ~9 </a:t>
            </a:r>
            <a:r>
              <a:rPr lang="en-US" altLang="en-US" dirty="0" err="1">
                <a:latin typeface="Garamond" panose="02020404030301010803" pitchFamily="18" charset="0"/>
              </a:rPr>
              <a:t>pctg</a:t>
            </a:r>
            <a:r>
              <a:rPr lang="en-US" altLang="en-US" dirty="0">
                <a:latin typeface="Garamond" panose="02020404030301010803" pitchFamily="18" charset="0"/>
              </a:rPr>
              <a:t> pts or 30%)</a:t>
            </a:r>
          </a:p>
          <a:p>
            <a:r>
              <a:rPr lang="en-US" altLang="en-US" dirty="0">
                <a:latin typeface="Garamond" panose="02020404030301010803" pitchFamily="18" charset="0"/>
              </a:rPr>
              <a:t>No detectable impact on blood pressure, cholesterol, or blood sugar</a:t>
            </a:r>
          </a:p>
          <a:p>
            <a:pPr lvl="1"/>
            <a:r>
              <a:rPr lang="en-US" altLang="en-US" dirty="0">
                <a:latin typeface="Garamond" panose="02020404030301010803" pitchFamily="18" charset="0"/>
              </a:rPr>
              <a:t>Chosen because they are important, measurable health problems in this population and have been shown in clinical trials to be modifiable with effective treatment within our time frame</a:t>
            </a:r>
          </a:p>
          <a:p>
            <a:pPr lvl="1"/>
            <a:r>
              <a:rPr lang="en-US" altLang="en-US" i="1" dirty="0">
                <a:latin typeface="Garamond" panose="02020404030301010803" pitchFamily="18" charset="0"/>
              </a:rPr>
              <a:t>Cannot </a:t>
            </a:r>
            <a:r>
              <a:rPr lang="en-US" altLang="en-US" dirty="0">
                <a:latin typeface="Garamond" panose="02020404030301010803" pitchFamily="18" charset="0"/>
              </a:rPr>
              <a:t>reject decline in blood sugar predicted by the effect we see on diabetes medication + clinical trials of effects of such medication</a:t>
            </a:r>
          </a:p>
          <a:p>
            <a:pPr lvl="1"/>
            <a:r>
              <a:rPr lang="en-US" altLang="en-US" i="1" dirty="0">
                <a:latin typeface="Garamond" panose="02020404030301010803" pitchFamily="18" charset="0"/>
              </a:rPr>
              <a:t>Can </a:t>
            </a:r>
            <a:r>
              <a:rPr lang="en-US" altLang="en-US" dirty="0">
                <a:latin typeface="Garamond" panose="02020404030301010803" pitchFamily="18" charset="0"/>
              </a:rPr>
              <a:t>reject declines in blood pressure found in quasi-experimental Medicaid studies </a:t>
            </a:r>
            <a:endParaRPr lang="en-US" altLang="en-US" i="1" dirty="0">
              <a:latin typeface="Garamond" panose="02020404030301010803" pitchFamily="18" charset="0"/>
            </a:endParaRPr>
          </a:p>
          <a:p>
            <a:endParaRPr lang="en-US" dirty="0"/>
          </a:p>
        </p:txBody>
      </p:sp>
    </p:spTree>
    <p:extLst>
      <p:ext uri="{BB962C8B-B14F-4D97-AF65-F5344CB8AC3E}">
        <p14:creationId xmlns:p14="http://schemas.microsoft.com/office/powerpoint/2010/main" val="167096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altLang="en-US" dirty="0">
                <a:latin typeface="Garamond" panose="02020404030301010803" pitchFamily="18" charset="0"/>
              </a:rPr>
              <a:t>Large improvements in self-reported physical and mental health</a:t>
            </a:r>
          </a:p>
          <a:p>
            <a:pPr lvl="1"/>
            <a:r>
              <a:rPr lang="en-US" altLang="en-US" dirty="0">
                <a:latin typeface="Garamond" panose="02020404030301010803" pitchFamily="18" charset="0"/>
                <a:ea typeface="ＭＳ Ｐゴシック" panose="020B0600070205080204" pitchFamily="34" charset="-128"/>
              </a:rPr>
              <a:t>Mental health indices correlate well with clinical diagnoses</a:t>
            </a:r>
          </a:p>
          <a:p>
            <a:pPr lvl="2"/>
            <a:r>
              <a:rPr lang="en-US" altLang="en-US" dirty="0">
                <a:latin typeface="Garamond" panose="02020404030301010803" pitchFamily="18" charset="0"/>
              </a:rPr>
              <a:t>Reduces depression (by ~9 </a:t>
            </a:r>
            <a:r>
              <a:rPr lang="en-US" altLang="en-US" dirty="0" err="1">
                <a:latin typeface="Garamond" panose="02020404030301010803" pitchFamily="18" charset="0"/>
              </a:rPr>
              <a:t>pctg</a:t>
            </a:r>
            <a:r>
              <a:rPr lang="en-US" altLang="en-US" dirty="0">
                <a:latin typeface="Garamond" panose="02020404030301010803" pitchFamily="18" charset="0"/>
              </a:rPr>
              <a:t> pts or 30%)</a:t>
            </a:r>
            <a:endParaRPr lang="en-US" altLang="en-US" dirty="0">
              <a:latin typeface="Garamond" panose="02020404030301010803" pitchFamily="18" charset="0"/>
              <a:ea typeface="ＭＳ Ｐゴシック" panose="020B0600070205080204" pitchFamily="34" charset="-128"/>
            </a:endParaRPr>
          </a:p>
          <a:p>
            <a:pPr lvl="1"/>
            <a:r>
              <a:rPr lang="en-US" altLang="en-US" dirty="0">
                <a:latin typeface="Garamond" panose="02020404030301010803" pitchFamily="18" charset="0"/>
                <a:ea typeface="ＭＳ Ｐゴシック" panose="020B0600070205080204" pitchFamily="34" charset="-128"/>
              </a:rPr>
              <a:t>Physical health measures open to several interpretations</a:t>
            </a:r>
          </a:p>
          <a:p>
            <a:pPr lvl="2"/>
            <a:r>
              <a:rPr lang="en-US" altLang="en-US" dirty="0">
                <a:latin typeface="Garamond" panose="02020404030301010803" pitchFamily="18" charset="0"/>
                <a:ea typeface="ＭＳ Ｐゴシック" panose="020B0600070205080204" pitchFamily="34" charset="-128"/>
              </a:rPr>
              <a:t>Improvements consistent with increased utilization</a:t>
            </a:r>
          </a:p>
          <a:p>
            <a:pPr lvl="2"/>
            <a:r>
              <a:rPr lang="en-US" altLang="en-US" dirty="0">
                <a:latin typeface="Garamond" panose="02020404030301010803" pitchFamily="18" charset="0"/>
                <a:ea typeface="ＭＳ Ｐゴシック" panose="020B0600070205080204" pitchFamily="34" charset="-128"/>
              </a:rPr>
              <a:t>Also see reports of improved quality and access</a:t>
            </a:r>
          </a:p>
          <a:p>
            <a:pPr lvl="3"/>
            <a:r>
              <a:rPr lang="en-US" altLang="en-US" dirty="0">
                <a:latin typeface="Garamond" panose="02020404030301010803" pitchFamily="18" charset="0"/>
                <a:ea typeface="ＭＳ Ｐゴシック" panose="020B0600070205080204" pitchFamily="34" charset="-128"/>
              </a:rPr>
              <a:t>Usual place of care; reported quality of care</a:t>
            </a:r>
          </a:p>
          <a:p>
            <a:pPr lvl="2"/>
            <a:r>
              <a:rPr lang="en-US" altLang="en-US" sz="2400" b="1" dirty="0">
                <a:latin typeface="Garamond" panose="02020404030301010803" pitchFamily="18" charset="0"/>
                <a:ea typeface="ＭＳ Ｐゴシック" panose="020B0600070205080204" pitchFamily="34" charset="-128"/>
              </a:rPr>
              <a:t>But </a:t>
            </a:r>
            <a:r>
              <a:rPr lang="en-US" altLang="en-US" sz="2400" dirty="0">
                <a:latin typeface="Garamond" panose="02020404030301010803" pitchFamily="18" charset="0"/>
                <a:ea typeface="ＭＳ Ｐゴシック" panose="020B0600070205080204" pitchFamily="34" charset="-128"/>
              </a:rPr>
              <a:t>these results appear shortly after insurance coverage</a:t>
            </a:r>
          </a:p>
          <a:p>
            <a:pPr lvl="3"/>
            <a:r>
              <a:rPr lang="en-US" altLang="en-US" dirty="0">
                <a:latin typeface="Garamond" panose="02020404030301010803" pitchFamily="18" charset="0"/>
                <a:ea typeface="ＭＳ Ｐゴシック" panose="020B0600070205080204" pitchFamily="34" charset="-128"/>
              </a:rPr>
              <a:t>~2/3 magnitude, in advance of changes in utilization</a:t>
            </a:r>
          </a:p>
          <a:p>
            <a:pPr lvl="3"/>
            <a:r>
              <a:rPr lang="en-US" altLang="en-US" dirty="0">
                <a:latin typeface="Garamond" panose="02020404030301010803" pitchFamily="18" charset="0"/>
                <a:ea typeface="ＭＳ Ｐゴシック" panose="020B0600070205080204" pitchFamily="34" charset="-128"/>
              </a:rPr>
              <a:t>Although lottery selection “glow” may be stronger earlier</a:t>
            </a:r>
          </a:p>
          <a:p>
            <a:pPr lvl="2"/>
            <a:r>
              <a:rPr lang="en-US" altLang="en-US" sz="2400" dirty="0">
                <a:latin typeface="Garamond" panose="02020404030301010803" pitchFamily="18" charset="0"/>
                <a:ea typeface="ＭＳ Ｐゴシック" panose="020B0600070205080204" pitchFamily="34" charset="-128"/>
              </a:rPr>
              <a:t>Suggestive of increase in perceived overall well-being</a:t>
            </a:r>
          </a:p>
          <a:p>
            <a:pPr lvl="3"/>
            <a:r>
              <a:rPr lang="en-US" altLang="en-US" dirty="0">
                <a:latin typeface="Garamond" panose="02020404030301010803" pitchFamily="18" charset="0"/>
                <a:ea typeface="ＭＳ Ｐゴシック" panose="020B0600070205080204" pitchFamily="34" charset="-128"/>
              </a:rPr>
              <a:t>Also substantial improvements in reported happiness</a:t>
            </a:r>
          </a:p>
          <a:p>
            <a:pPr lvl="1"/>
            <a:r>
              <a:rPr lang="en-US" altLang="en-US" i="1" dirty="0">
                <a:latin typeface="Garamond" panose="02020404030301010803" pitchFamily="18" charset="0"/>
              </a:rPr>
              <a:t>Possible </a:t>
            </a:r>
            <a:r>
              <a:rPr lang="en-US" altLang="en-US" dirty="0">
                <a:latin typeface="Garamond" panose="02020404030301010803" pitchFamily="18" charset="0"/>
              </a:rPr>
              <a:t>decline in blood sugar for individuals with diabetes</a:t>
            </a:r>
          </a:p>
          <a:p>
            <a:pPr lvl="1"/>
            <a:r>
              <a:rPr lang="en-US" altLang="en-US" i="1" dirty="0">
                <a:latin typeface="Garamond" panose="02020404030301010803" pitchFamily="18" charset="0"/>
              </a:rPr>
              <a:t>Unlikely </a:t>
            </a:r>
            <a:r>
              <a:rPr lang="en-US" altLang="en-US" dirty="0">
                <a:latin typeface="Garamond" panose="02020404030301010803" pitchFamily="18" charset="0"/>
              </a:rPr>
              <a:t>that it had an effect on blood pressure for people with hypertension</a:t>
            </a:r>
            <a:endParaRPr lang="en-US" altLang="en-US" i="1" dirty="0">
              <a:latin typeface="Garamond" panose="02020404030301010803" pitchFamily="18" charset="0"/>
            </a:endParaRPr>
          </a:p>
          <a:p>
            <a:pPr lvl="3"/>
            <a:endParaRPr lang="en-US" altLang="en-US" dirty="0">
              <a:latin typeface="Garamond" panose="02020404030301010803" pitchFamily="18" charset="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374995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3" name="Content Placeholder 2"/>
          <p:cNvSpPr>
            <a:spLocks noGrp="1"/>
          </p:cNvSpPr>
          <p:nvPr>
            <p:ph idx="1"/>
          </p:nvPr>
        </p:nvSpPr>
        <p:spPr/>
        <p:txBody>
          <a:bodyPr>
            <a:normAutofit lnSpcReduction="10000"/>
          </a:bodyPr>
          <a:lstStyle/>
          <a:p>
            <a:r>
              <a:rPr lang="en-US" altLang="en-US" dirty="0">
                <a:latin typeface="Garamond" panose="02020404030301010803" pitchFamily="18" charset="0"/>
              </a:rPr>
              <a:t>Increased health care use across the board </a:t>
            </a:r>
          </a:p>
          <a:p>
            <a:pPr lvl="1"/>
            <a:r>
              <a:rPr lang="en-US" altLang="en-US" dirty="0" err="1">
                <a:latin typeface="Garamond" panose="02020404030301010803" pitchFamily="18" charset="0"/>
              </a:rPr>
              <a:t>Hosp</a:t>
            </a:r>
            <a:r>
              <a:rPr lang="en-US" altLang="en-US" dirty="0">
                <a:latin typeface="Garamond" panose="02020404030301010803" pitchFamily="18" charset="0"/>
              </a:rPr>
              <a:t>, ER, primary care, drugs, preventive care</a:t>
            </a:r>
          </a:p>
          <a:p>
            <a:pPr lvl="1"/>
            <a:r>
              <a:rPr lang="en-US" altLang="en-US" dirty="0">
                <a:latin typeface="Garamond" panose="02020404030301010803" pitchFamily="18" charset="0"/>
              </a:rPr>
              <a:t>~25% ↑ total, annual spending (hospital, outpatient, drugs)</a:t>
            </a:r>
          </a:p>
          <a:p>
            <a:r>
              <a:rPr lang="en-US" altLang="en-US" dirty="0">
                <a:latin typeface="Garamond" panose="02020404030301010803" pitchFamily="18" charset="0"/>
              </a:rPr>
              <a:t>Reduced out-of-pocket costs and financial strain</a:t>
            </a:r>
          </a:p>
          <a:p>
            <a:pPr lvl="1"/>
            <a:r>
              <a:rPr lang="en-US" altLang="en-US" dirty="0">
                <a:latin typeface="Garamond" panose="02020404030301010803" pitchFamily="18" charset="0"/>
              </a:rPr>
              <a:t>Virtually eliminated “catastrophic” out-of-pocket spending</a:t>
            </a:r>
          </a:p>
          <a:p>
            <a:pPr lvl="1"/>
            <a:r>
              <a:rPr lang="en-US" altLang="en-US" dirty="0">
                <a:latin typeface="Garamond" panose="02020404030301010803" pitchFamily="18" charset="0"/>
              </a:rPr>
              <a:t>No detectable effect on earnings and employment</a:t>
            </a:r>
          </a:p>
          <a:p>
            <a:pPr>
              <a:spcAft>
                <a:spcPts val="600"/>
              </a:spcAft>
            </a:pPr>
            <a:r>
              <a:rPr lang="en-US" altLang="en-US" dirty="0">
                <a:latin typeface="Garamond" panose="02020404030301010803" pitchFamily="18" charset="0"/>
              </a:rPr>
              <a:t>Health</a:t>
            </a:r>
          </a:p>
          <a:p>
            <a:pPr lvl="1">
              <a:spcAft>
                <a:spcPts val="600"/>
              </a:spcAft>
            </a:pPr>
            <a:r>
              <a:rPr lang="en-US" altLang="en-US" dirty="0">
                <a:latin typeface="Garamond" panose="02020404030301010803" pitchFamily="18" charset="0"/>
              </a:rPr>
              <a:t>Improved self-reported health</a:t>
            </a:r>
          </a:p>
          <a:p>
            <a:pPr lvl="1">
              <a:spcAft>
                <a:spcPts val="600"/>
              </a:spcAft>
            </a:pPr>
            <a:r>
              <a:rPr lang="en-US" altLang="en-US" dirty="0">
                <a:latin typeface="Garamond" panose="02020404030301010803" pitchFamily="18" charset="0"/>
              </a:rPr>
              <a:t>Reduced depression</a:t>
            </a:r>
          </a:p>
          <a:p>
            <a:pPr lvl="1">
              <a:spcAft>
                <a:spcPts val="600"/>
              </a:spcAft>
            </a:pPr>
            <a:r>
              <a:rPr lang="en-US" altLang="en-US" dirty="0">
                <a:latin typeface="Garamond" panose="02020404030301010803" pitchFamily="18" charset="0"/>
              </a:rPr>
              <a:t>No/Limited detectable effects on measured physical health</a:t>
            </a:r>
          </a:p>
          <a:p>
            <a:endParaRPr lang="en-US" dirty="0"/>
          </a:p>
        </p:txBody>
      </p:sp>
    </p:spTree>
    <p:extLst>
      <p:ext uri="{BB962C8B-B14F-4D97-AF65-F5344CB8AC3E}">
        <p14:creationId xmlns:p14="http://schemas.microsoft.com/office/powerpoint/2010/main" val="1547799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vs reality</a:t>
            </a:r>
          </a:p>
        </p:txBody>
      </p:sp>
      <p:sp>
        <p:nvSpPr>
          <p:cNvPr id="3" name="Content Placeholder 2"/>
          <p:cNvSpPr>
            <a:spLocks noGrp="1"/>
          </p:cNvSpPr>
          <p:nvPr>
            <p:ph idx="1"/>
          </p:nvPr>
        </p:nvSpPr>
        <p:spPr/>
        <p:txBody>
          <a:bodyPr/>
          <a:lstStyle/>
          <a:p>
            <a:r>
              <a:rPr lang="en-US" altLang="ja-JP" dirty="0">
                <a:latin typeface="Garamond" panose="02020404030301010803" pitchFamily="18" charset="0"/>
              </a:rPr>
              <a:t>“Insurance/Medicaid is worthless or worse than no insurance”</a:t>
            </a:r>
          </a:p>
          <a:p>
            <a:pPr lvl="1"/>
            <a:r>
              <a:rPr lang="en-US" altLang="en-US" dirty="0">
                <a:latin typeface="Garamond" panose="02020404030301010803" pitchFamily="18" charset="0"/>
              </a:rPr>
              <a:t>Not true: Increases in utilization, perceived access and quality, reductions in financial strain, and improvement in self-reported health </a:t>
            </a:r>
          </a:p>
          <a:p>
            <a:r>
              <a:rPr lang="en-US" altLang="ja-JP" dirty="0">
                <a:latin typeface="Garamond" panose="02020404030301010803" pitchFamily="18" charset="0"/>
              </a:rPr>
              <a:t>“Covering the uninsured will get them out of the Emergency Room”</a:t>
            </a:r>
          </a:p>
          <a:p>
            <a:pPr lvl="1"/>
            <a:r>
              <a:rPr lang="en-US" altLang="ja-JP" dirty="0">
                <a:latin typeface="Garamond" panose="02020404030301010803" pitchFamily="18" charset="0"/>
              </a:rPr>
              <a:t>Not true: Medicaid increases use of ER (overall and for a broad range of visit types)</a:t>
            </a:r>
          </a:p>
          <a:p>
            <a:r>
              <a:rPr lang="en-US" altLang="ja-JP" dirty="0">
                <a:latin typeface="Garamond" panose="02020404030301010803" pitchFamily="18" charset="0"/>
              </a:rPr>
              <a:t>“Health insurance expansion saves money”</a:t>
            </a:r>
          </a:p>
          <a:p>
            <a:pPr lvl="1"/>
            <a:r>
              <a:rPr lang="en-US" altLang="en-US" dirty="0">
                <a:latin typeface="Garamond" panose="02020404030301010803" pitchFamily="18" charset="0"/>
              </a:rPr>
              <a:t>Not true in short run: increases in health care use</a:t>
            </a:r>
          </a:p>
          <a:p>
            <a:pPr lvl="1"/>
            <a:r>
              <a:rPr lang="en-US" altLang="en-US" dirty="0">
                <a:latin typeface="Garamond" panose="02020404030301010803" pitchFamily="18" charset="0"/>
              </a:rPr>
              <a:t>In long run, remains to be seen: increases in preventive care and improvements in self-reported health</a:t>
            </a:r>
          </a:p>
          <a:p>
            <a:endParaRPr lang="en-US" dirty="0"/>
          </a:p>
        </p:txBody>
      </p:sp>
    </p:spTree>
    <p:extLst>
      <p:ext uri="{BB962C8B-B14F-4D97-AF65-F5344CB8AC3E}">
        <p14:creationId xmlns:p14="http://schemas.microsoft.com/office/powerpoint/2010/main" val="389246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effect size in the Oregon Healthcare experiment</a:t>
            </a:r>
          </a:p>
        </p:txBody>
      </p:sp>
      <p:sp>
        <p:nvSpPr>
          <p:cNvPr id="3" name="Content Placeholder 2"/>
          <p:cNvSpPr>
            <a:spLocks noGrp="1"/>
          </p:cNvSpPr>
          <p:nvPr>
            <p:ph idx="1"/>
          </p:nvPr>
        </p:nvSpPr>
        <p:spPr>
          <a:xfrm>
            <a:off x="838200" y="1825625"/>
            <a:ext cx="10515600" cy="4660900"/>
          </a:xfrm>
        </p:spPr>
        <p:txBody>
          <a:bodyPr>
            <a:normAutofit fontScale="92500" lnSpcReduction="10000"/>
          </a:bodyPr>
          <a:lstStyle/>
          <a:p>
            <a:r>
              <a:rPr lang="en-US" dirty="0"/>
              <a:t>The Oregon study was aimed at expanding coverage for roughly half of the 75,000 newly eligible individuals for Medicaid</a:t>
            </a:r>
          </a:p>
          <a:p>
            <a:r>
              <a:rPr lang="en-US" dirty="0"/>
              <a:t>But 12,229 people responded to the surveys and were analyzed, about half in treatment and control</a:t>
            </a:r>
          </a:p>
          <a:p>
            <a:r>
              <a:rPr lang="en-US" dirty="0"/>
              <a:t>And most of the treatment group (all of whom were offered Medicaid in the experiment) didn’t even sign up for Medicaid</a:t>
            </a:r>
          </a:p>
          <a:p>
            <a:r>
              <a:rPr lang="en-US" dirty="0"/>
              <a:t>So the treatment group actually was about 1,500 people!!!!</a:t>
            </a:r>
          </a:p>
          <a:p>
            <a:pPr lvl="1"/>
            <a:r>
              <a:rPr lang="en-US" dirty="0"/>
              <a:t>The majority of whom did not have any given chronic condition</a:t>
            </a:r>
          </a:p>
          <a:p>
            <a:r>
              <a:rPr lang="en-US" dirty="0"/>
              <a:t>There are claims that the Oregon Healthcare experiment was too small and therefore was underpowered</a:t>
            </a:r>
          </a:p>
          <a:p>
            <a:pPr lvl="1"/>
            <a:r>
              <a:rPr lang="en-US" dirty="0"/>
              <a:t>The power of an experiment expresses whether an experiment has enough subjects to estimate with statistical significance an effect size of interest to the researchers</a:t>
            </a:r>
          </a:p>
          <a:p>
            <a:endParaRPr lang="en-US" dirty="0"/>
          </a:p>
        </p:txBody>
      </p:sp>
    </p:spTree>
    <p:extLst>
      <p:ext uri="{BB962C8B-B14F-4D97-AF65-F5344CB8AC3E}">
        <p14:creationId xmlns:p14="http://schemas.microsoft.com/office/powerpoint/2010/main" val="179477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51605"/>
            <a:ext cx="11858625" cy="1325563"/>
          </a:xfrm>
        </p:spPr>
        <p:txBody>
          <a:bodyPr/>
          <a:lstStyle/>
          <a:p>
            <a:r>
              <a:rPr lang="en-US" dirty="0"/>
              <a:t>Total health effect sizes estimated by the Oregon </a:t>
            </a:r>
            <a:r>
              <a:rPr lang="en-US" dirty="0" err="1"/>
              <a:t>Experiement</a:t>
            </a:r>
            <a:endParaRPr lang="en-US" dirty="0"/>
          </a:p>
        </p:txBody>
      </p:sp>
      <p:sp>
        <p:nvSpPr>
          <p:cNvPr id="4" name="Content Placeholder 3"/>
          <p:cNvSpPr>
            <a:spLocks noGrp="1"/>
          </p:cNvSpPr>
          <p:nvPr>
            <p:ph idx="1"/>
          </p:nvPr>
        </p:nvSpPr>
        <p:spPr/>
        <p:txBody>
          <a:bodyPr/>
          <a:lstStyle/>
          <a:p>
            <a:endParaRPr lang="en-US"/>
          </a:p>
        </p:txBody>
      </p:sp>
      <p:pic>
        <p:nvPicPr>
          <p:cNvPr id="2050" name="Picture 2" descr="https://www.motherjones.com/wp-content/uploads/blog_oregon_medicaid_two_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757376"/>
            <a:ext cx="8607727" cy="61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41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51605"/>
            <a:ext cx="11858625" cy="1325563"/>
          </a:xfrm>
        </p:spPr>
        <p:txBody>
          <a:bodyPr/>
          <a:lstStyle/>
          <a:p>
            <a:r>
              <a:rPr lang="en-US" dirty="0"/>
              <a:t>Power and effect size in the Oregon Healthcare experiment</a:t>
            </a:r>
          </a:p>
        </p:txBody>
      </p:sp>
      <p:sp>
        <p:nvSpPr>
          <p:cNvPr id="3" name="Content Placeholder 2"/>
          <p:cNvSpPr>
            <a:spLocks noGrp="1"/>
          </p:cNvSpPr>
          <p:nvPr>
            <p:ph idx="1"/>
          </p:nvPr>
        </p:nvSpPr>
        <p:spPr>
          <a:xfrm>
            <a:off x="9523" y="1314450"/>
            <a:ext cx="4162427" cy="5449094"/>
          </a:xfrm>
        </p:spPr>
        <p:txBody>
          <a:bodyPr>
            <a:normAutofit fontScale="70000" lnSpcReduction="20000"/>
          </a:bodyPr>
          <a:lstStyle/>
          <a:p>
            <a:r>
              <a:rPr lang="en-US" dirty="0"/>
              <a:t>5.1% of the control group had elevated glycated hemoglobin levels (common marker for diabetes)</a:t>
            </a:r>
          </a:p>
          <a:p>
            <a:r>
              <a:rPr lang="en-US" dirty="0"/>
              <a:t>5.1% of 1,500 is roughly 80 people</a:t>
            </a:r>
          </a:p>
          <a:p>
            <a:r>
              <a:rPr lang="en-US" dirty="0"/>
              <a:t>Assume the treatment group has the same numbers.</a:t>
            </a:r>
          </a:p>
          <a:p>
            <a:r>
              <a:rPr lang="en-US" dirty="0"/>
              <a:t>The reduction in people with elevated GH was roughly 20%, about 16 people.</a:t>
            </a:r>
          </a:p>
          <a:p>
            <a:r>
              <a:rPr lang="en-US" dirty="0"/>
              <a:t>Any experiment on a treatment group of 80 people that shows success in 16 (and no success in the other 64 or in the 80 people in the control group) is underpowered</a:t>
            </a:r>
          </a:p>
          <a:p>
            <a:pPr lvl="1"/>
            <a:r>
              <a:rPr lang="en-US" dirty="0"/>
              <a:t>The power of an experiment expresses whether an experiment has enough subjects to estimate with statistical significance an effect size of interest to the researchers</a:t>
            </a:r>
          </a:p>
          <a:p>
            <a:r>
              <a:rPr lang="en-US" dirty="0"/>
              <a:t>But a 20% reduction in the number of people with elevated GH would be a great success!!</a:t>
            </a:r>
          </a:p>
        </p:txBody>
      </p:sp>
      <p:pic>
        <p:nvPicPr>
          <p:cNvPr id="5" name="Picture 2" descr="https://www.motherjones.com/wp-content/uploads/blog_oregon_medicaid_two_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4" y="697051"/>
            <a:ext cx="8607727" cy="61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52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7951"/>
            <a:ext cx="12087225" cy="920750"/>
          </a:xfrm>
        </p:spPr>
        <p:txBody>
          <a:bodyPr>
            <a:normAutofit fontScale="90000"/>
          </a:bodyPr>
          <a:lstStyle/>
          <a:p>
            <a:r>
              <a:rPr lang="en-US" dirty="0"/>
              <a:t>Power and effect size in the Oregon Healthcare experiment</a:t>
            </a:r>
          </a:p>
        </p:txBody>
      </p:sp>
      <p:sp>
        <p:nvSpPr>
          <p:cNvPr id="3" name="Content Placeholder 2"/>
          <p:cNvSpPr>
            <a:spLocks noGrp="1"/>
          </p:cNvSpPr>
          <p:nvPr>
            <p:ph idx="1"/>
          </p:nvPr>
        </p:nvSpPr>
        <p:spPr>
          <a:xfrm>
            <a:off x="180974" y="1154112"/>
            <a:ext cx="11906249" cy="5703887"/>
          </a:xfrm>
        </p:spPr>
        <p:txBody>
          <a:bodyPr>
            <a:normAutofit lnSpcReduction="10000"/>
          </a:bodyPr>
          <a:lstStyle/>
          <a:p>
            <a:r>
              <a:rPr lang="en-US" dirty="0"/>
              <a:t>Before randomization, there were 2225 people with hypertension. If we assume that half got randomized to each arm, and then take the 24.1 percentage point increase in coverage the study reports, that means there were only 280 people with hypertension who got Medicaid, and who could be studied for this outcome. Further, those people had a baseline average blood pressure of 130/83. That’s remarkably well controlled! So there’s not nearly the room for improvement that you might assume.</a:t>
            </a:r>
          </a:p>
          <a:p>
            <a:r>
              <a:rPr lang="en-US" dirty="0"/>
              <a:t>Before randomization, there were 872 patients with diabetes. Half to each group, and then the 24.1% who actually got new  Medicaid, and you’ve got about 110 patients with diabetes in the Medicaid group. And again, their average baseline A1c was 6.7%, which is pretty well controlled. How much could the Medicaid do? With respect to the percentage of patients with a A1C&gt;=6.5, there appears to be so much imprecision in the measurement that it’s in the 95% confidence interval that they got every single person in Medicaid with diabetes under control: the baseline percentage of A1C&gt;=6.5 was 54.0, and the reduction in the Medicaid group was -27.0 (95% CI -71.91 to 17.92).</a:t>
            </a:r>
          </a:p>
        </p:txBody>
      </p:sp>
    </p:spTree>
    <p:extLst>
      <p:ext uri="{BB962C8B-B14F-4D97-AF65-F5344CB8AC3E}">
        <p14:creationId xmlns:p14="http://schemas.microsoft.com/office/powerpoint/2010/main" val="15878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in Health Insurance</a:t>
            </a:r>
          </a:p>
        </p:txBody>
      </p:sp>
      <p:sp>
        <p:nvSpPr>
          <p:cNvPr id="3" name="Content Placeholder 2"/>
          <p:cNvSpPr>
            <a:spLocks noGrp="1"/>
          </p:cNvSpPr>
          <p:nvPr>
            <p:ph idx="1"/>
          </p:nvPr>
        </p:nvSpPr>
        <p:spPr/>
        <p:txBody>
          <a:bodyPr/>
          <a:lstStyle/>
          <a:p>
            <a:r>
              <a:rPr lang="en-US" dirty="0"/>
              <a:t>RAND Health Insurance Experiment</a:t>
            </a:r>
          </a:p>
          <a:p>
            <a:pPr lvl="1"/>
            <a:r>
              <a:rPr lang="en-US" dirty="0"/>
              <a:t>Ran from 1971-1982</a:t>
            </a:r>
          </a:p>
          <a:p>
            <a:pPr lvl="1"/>
            <a:endParaRPr lang="en-US" dirty="0"/>
          </a:p>
          <a:p>
            <a:r>
              <a:rPr lang="en-US" dirty="0"/>
              <a:t>Oregon Health Study</a:t>
            </a:r>
          </a:p>
        </p:txBody>
      </p:sp>
    </p:spTree>
    <p:extLst>
      <p:ext uri="{BB962C8B-B14F-4D97-AF65-F5344CB8AC3E}">
        <p14:creationId xmlns:p14="http://schemas.microsoft.com/office/powerpoint/2010/main" val="3345948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health outcomes and the Oregon Experiment</a:t>
            </a:r>
          </a:p>
        </p:txBody>
      </p:sp>
      <p:sp>
        <p:nvSpPr>
          <p:cNvPr id="3" name="Content Placeholder 2"/>
          <p:cNvSpPr>
            <a:spLocks noGrp="1"/>
          </p:cNvSpPr>
          <p:nvPr>
            <p:ph idx="1"/>
          </p:nvPr>
        </p:nvSpPr>
        <p:spPr/>
        <p:txBody>
          <a:bodyPr/>
          <a:lstStyle/>
          <a:p>
            <a:r>
              <a:rPr lang="en-US" dirty="0"/>
              <a:t>“Average blood pressure was a bizarre thing to measure. You have to remember that most people who get health insurance are healthy. They’re not going to get “healthier”. The average blood pressure in the control group was 119/76. That’s normal! You would only expect that it might improve in those with a high blood pressure. So I might have looked for an effect in those patients with hypertension. 16.3% of people in the control group had a systolic over 140 or a diastolic over 90. In the Medicaid group, that dropped to 15%. If they wanted to look at average pressures, why didn’t they single out the hypertensive people?”</a:t>
            </a:r>
          </a:p>
        </p:txBody>
      </p:sp>
    </p:spTree>
    <p:extLst>
      <p:ext uri="{BB962C8B-B14F-4D97-AF65-F5344CB8AC3E}">
        <p14:creationId xmlns:p14="http://schemas.microsoft.com/office/powerpoint/2010/main" val="597766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lnSpcReduction="10000"/>
          </a:bodyPr>
          <a:lstStyle/>
          <a:p>
            <a:r>
              <a:rPr lang="en-US" dirty="0"/>
              <a:t>Brook, Robert H., Emmett B. Keeler, Kathleen N. </a:t>
            </a:r>
            <a:r>
              <a:rPr lang="en-US" dirty="0" err="1"/>
              <a:t>Lohr</a:t>
            </a:r>
            <a:r>
              <a:rPr lang="en-US" dirty="0"/>
              <a:t>, Joseph P. Newhouse, John E. Ware, William H. Rogers, A. Ross Davies et al. "The health insurance experiment: A classic RAND study speaks to the current health care reform debate." </a:t>
            </a:r>
            <a:r>
              <a:rPr lang="en-US" i="1" dirty="0"/>
              <a:t>Santa Monica. RAND Corporation</a:t>
            </a:r>
            <a:r>
              <a:rPr lang="en-US" dirty="0"/>
              <a:t> (2006). (</a:t>
            </a:r>
            <a:r>
              <a:rPr lang="en-US" dirty="0">
                <a:hlinkClick r:id="rId2"/>
              </a:rPr>
              <a:t>https://www.rand.org/content/dam/rand/pubs/research_briefs/2006/RAND_RB9174.pdf</a:t>
            </a:r>
            <a:r>
              <a:rPr lang="en-US" dirty="0"/>
              <a:t>)</a:t>
            </a:r>
          </a:p>
          <a:p>
            <a:r>
              <a:rPr lang="en-US" dirty="0"/>
              <a:t>“The Oregon Health Insurance Experiment, " Health Affairs Health Policy Brief, July 16, 2015. </a:t>
            </a:r>
            <a:r>
              <a:rPr lang="en-US"/>
              <a:t>(https://www.healthaffairs.org/do/10.1377/hpb20150716.236899/full/)</a:t>
            </a:r>
            <a:endParaRPr lang="en-US" dirty="0"/>
          </a:p>
        </p:txBody>
      </p:sp>
    </p:spTree>
    <p:extLst>
      <p:ext uri="{BB962C8B-B14F-4D97-AF65-F5344CB8AC3E}">
        <p14:creationId xmlns:p14="http://schemas.microsoft.com/office/powerpoint/2010/main" val="3490964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HCMI 3243: Medicare and Medicaid</a:t>
            </a:r>
          </a:p>
        </p:txBody>
      </p:sp>
      <p:sp>
        <p:nvSpPr>
          <p:cNvPr id="3" name="Subtitle 2"/>
          <p:cNvSpPr>
            <a:spLocks noGrp="1"/>
          </p:cNvSpPr>
          <p:nvPr>
            <p:ph type="subTitle" idx="1"/>
          </p:nvPr>
        </p:nvSpPr>
        <p:spPr/>
        <p:txBody>
          <a:bodyPr/>
          <a:lstStyle/>
          <a:p>
            <a:r>
              <a:rPr lang="en-US" dirty="0"/>
              <a:t>BUSN 106</a:t>
            </a:r>
          </a:p>
          <a:p>
            <a:r>
              <a:rPr lang="en-US" dirty="0"/>
              <a:t>Shane Murphy – </a:t>
            </a:r>
            <a:r>
              <a:rPr lang="en-US" dirty="0">
                <a:hlinkClick r:id="rId2"/>
              </a:rPr>
              <a:t>shane@uconn.edu</a:t>
            </a:r>
            <a:endParaRPr lang="en-US" dirty="0"/>
          </a:p>
          <a:p>
            <a:endParaRPr lang="en-US" dirty="0"/>
          </a:p>
          <a:p>
            <a:endParaRPr lang="en-US" dirty="0"/>
          </a:p>
        </p:txBody>
      </p:sp>
      <p:pic>
        <p:nvPicPr>
          <p:cNvPr id="1026" name="Picture 2" descr="Helianthu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91" y="4126785"/>
            <a:ext cx="2466109" cy="273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c/Sunflowers_in_Gahkuch_Gilgit.jpg/1920px-Sunflowers_in_Gahkuch_Gilg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63194"/>
            <a:ext cx="3724100" cy="20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46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LBJ and the Great Society</a:t>
            </a:r>
          </a:p>
        </p:txBody>
      </p:sp>
      <p:sp>
        <p:nvSpPr>
          <p:cNvPr id="3" name="Content Placeholder 2"/>
          <p:cNvSpPr>
            <a:spLocks noGrp="1"/>
          </p:cNvSpPr>
          <p:nvPr>
            <p:ph idx="1"/>
          </p:nvPr>
        </p:nvSpPr>
        <p:spPr>
          <a:xfrm>
            <a:off x="838200" y="1825625"/>
            <a:ext cx="10515600" cy="4639830"/>
          </a:xfrm>
        </p:spPr>
        <p:txBody>
          <a:bodyPr>
            <a:normAutofit fontScale="70000" lnSpcReduction="20000"/>
          </a:bodyPr>
          <a:lstStyle/>
          <a:p>
            <a:r>
              <a:rPr lang="en-US" dirty="0"/>
              <a:t>Civil Rights</a:t>
            </a:r>
          </a:p>
          <a:p>
            <a:pPr lvl="1"/>
            <a:r>
              <a:rPr lang="en-US" dirty="0"/>
              <a:t>Civil Rights Act of 1964 outlawed discrimination based on race, color, religion, sex, or national origin</a:t>
            </a:r>
          </a:p>
          <a:p>
            <a:pPr lvl="1"/>
            <a:r>
              <a:rPr lang="en-US" dirty="0"/>
              <a:t>Voting Rights Act of 1965</a:t>
            </a:r>
          </a:p>
          <a:p>
            <a:pPr lvl="2"/>
            <a:r>
              <a:rPr lang="en-US" dirty="0"/>
              <a:t>Section 5 largely struck down by Shelby County v. Holder (2013)</a:t>
            </a:r>
          </a:p>
          <a:p>
            <a:r>
              <a:rPr lang="en-US" dirty="0"/>
              <a:t>War on Poverty</a:t>
            </a:r>
          </a:p>
          <a:p>
            <a:pPr lvl="1"/>
            <a:r>
              <a:rPr lang="en-US" dirty="0"/>
              <a:t>1964 creation of the Office of Economic Opportunity</a:t>
            </a:r>
          </a:p>
          <a:p>
            <a:pPr lvl="1"/>
            <a:r>
              <a:rPr lang="en-US" dirty="0"/>
              <a:t>Job corps and work training programs</a:t>
            </a:r>
          </a:p>
          <a:p>
            <a:r>
              <a:rPr lang="en-US" dirty="0"/>
              <a:t>Head Start</a:t>
            </a:r>
          </a:p>
          <a:p>
            <a:pPr lvl="1"/>
            <a:r>
              <a:rPr lang="en-US" dirty="0"/>
              <a:t>1965 Elementary and Secondary Education Act</a:t>
            </a:r>
          </a:p>
          <a:p>
            <a:r>
              <a:rPr lang="en-US" dirty="0"/>
              <a:t>Housing and Urban Development Act of 1965</a:t>
            </a:r>
          </a:p>
          <a:p>
            <a:r>
              <a:rPr lang="en-US" dirty="0"/>
              <a:t>National Endowment for the Humanities and the National Endowment for the Arts</a:t>
            </a:r>
          </a:p>
          <a:p>
            <a:pPr lvl="1"/>
            <a:r>
              <a:rPr lang="en-US" dirty="0"/>
              <a:t>1965 National Foundation on the Arts and Humanities Act</a:t>
            </a:r>
          </a:p>
          <a:p>
            <a:r>
              <a:rPr lang="en-US" dirty="0"/>
              <a:t>Environmental legislation</a:t>
            </a:r>
          </a:p>
          <a:p>
            <a:r>
              <a:rPr lang="en-US" dirty="0"/>
              <a:t>Pro-immigration legislation</a:t>
            </a:r>
          </a:p>
          <a:p>
            <a:r>
              <a:rPr lang="en-US" dirty="0"/>
              <a:t>https://youtu.be/nXVAOcs5oVA?t=24</a:t>
            </a:r>
          </a:p>
        </p:txBody>
      </p:sp>
    </p:spTree>
    <p:extLst>
      <p:ext uri="{BB962C8B-B14F-4D97-AF65-F5344CB8AC3E}">
        <p14:creationId xmlns:p14="http://schemas.microsoft.com/office/powerpoint/2010/main" val="105826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1965: Social Security Amendments of 1965 (Medicare and Medicaid)</a:t>
            </a:r>
          </a:p>
        </p:txBody>
      </p:sp>
      <p:sp>
        <p:nvSpPr>
          <p:cNvPr id="3" name="Content Placeholder 2"/>
          <p:cNvSpPr>
            <a:spLocks noGrp="1"/>
          </p:cNvSpPr>
          <p:nvPr>
            <p:ph idx="1"/>
          </p:nvPr>
        </p:nvSpPr>
        <p:spPr/>
        <p:txBody>
          <a:bodyPr>
            <a:normAutofit/>
          </a:bodyPr>
          <a:lstStyle/>
          <a:p>
            <a:r>
              <a:rPr lang="en-US" dirty="0"/>
              <a:t>Major issue in 1962 Kennedy Campaign (Kennedy was assassinated in 1963)</a:t>
            </a:r>
          </a:p>
          <a:p>
            <a:r>
              <a:rPr lang="en-US" dirty="0"/>
              <a:t>Johnson strongly supported legislation</a:t>
            </a:r>
          </a:p>
          <a:p>
            <a:r>
              <a:rPr lang="en-US" dirty="0"/>
              <a:t>Initial proposal failed in 1964</a:t>
            </a:r>
          </a:p>
          <a:p>
            <a:r>
              <a:rPr lang="en-US" dirty="0"/>
              <a:t>Supported by the AFL-CIO, both parties</a:t>
            </a:r>
          </a:p>
        </p:txBody>
      </p:sp>
    </p:spTree>
    <p:extLst>
      <p:ext uri="{BB962C8B-B14F-4D97-AF65-F5344CB8AC3E}">
        <p14:creationId xmlns:p14="http://schemas.microsoft.com/office/powerpoint/2010/main" val="3929167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Laws</a:t>
            </a:r>
          </a:p>
        </p:txBody>
      </p:sp>
      <p:sp>
        <p:nvSpPr>
          <p:cNvPr id="3" name="Content Placeholder 2"/>
          <p:cNvSpPr>
            <a:spLocks noGrp="1"/>
          </p:cNvSpPr>
          <p:nvPr>
            <p:ph idx="1"/>
          </p:nvPr>
        </p:nvSpPr>
        <p:spPr>
          <a:xfrm>
            <a:off x="838200" y="1825625"/>
            <a:ext cx="4181093" cy="4351338"/>
          </a:xfrm>
        </p:spPr>
        <p:txBody>
          <a:bodyPr/>
          <a:lstStyle/>
          <a:p>
            <a:r>
              <a:rPr lang="en-US" dirty="0"/>
              <a:t>Expanding public role in healthcare since the 1960s</a:t>
            </a:r>
          </a:p>
        </p:txBody>
      </p:sp>
      <p:pic>
        <p:nvPicPr>
          <p:cNvPr id="4" name="Picture 3"/>
          <p:cNvPicPr>
            <a:picLocks noChangeAspect="1"/>
          </p:cNvPicPr>
          <p:nvPr/>
        </p:nvPicPr>
        <p:blipFill>
          <a:blip r:embed="rId2"/>
          <a:stretch>
            <a:fillRect/>
          </a:stretch>
        </p:blipFill>
        <p:spPr>
          <a:xfrm>
            <a:off x="5019293" y="0"/>
            <a:ext cx="7172707" cy="6858000"/>
          </a:xfrm>
          <a:prstGeom prst="rect">
            <a:avLst/>
          </a:prstGeom>
        </p:spPr>
      </p:pic>
    </p:spTree>
    <p:extLst>
      <p:ext uri="{BB962C8B-B14F-4D97-AF65-F5344CB8AC3E}">
        <p14:creationId xmlns:p14="http://schemas.microsoft.com/office/powerpoint/2010/main" val="2604676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Hillarycare</a:t>
            </a:r>
            <a:r>
              <a:rPr lang="en-US" dirty="0"/>
              <a:t>: the Health Security Act of 1993</a:t>
            </a:r>
          </a:p>
        </p:txBody>
      </p:sp>
      <p:sp>
        <p:nvSpPr>
          <p:cNvPr id="3" name="Content Placeholder 2"/>
          <p:cNvSpPr>
            <a:spLocks noGrp="1"/>
          </p:cNvSpPr>
          <p:nvPr>
            <p:ph idx="1"/>
          </p:nvPr>
        </p:nvSpPr>
        <p:spPr/>
        <p:txBody>
          <a:bodyPr>
            <a:normAutofit/>
          </a:bodyPr>
          <a:lstStyle/>
          <a:p>
            <a:r>
              <a:rPr lang="en-US" dirty="0"/>
              <a:t>Universal coverage</a:t>
            </a:r>
          </a:p>
          <a:p>
            <a:pPr lvl="1"/>
            <a:r>
              <a:rPr lang="en-US" dirty="0"/>
              <a:t>Most people would get insurance plans from their employers because all employers were required to provide health insurance coverage to every employee.</a:t>
            </a:r>
          </a:p>
          <a:p>
            <a:pPr lvl="1"/>
            <a:r>
              <a:rPr lang="en-US" dirty="0"/>
              <a:t>People without jobs could purchase health insurance on their own from the regional health alliances.</a:t>
            </a:r>
          </a:p>
          <a:p>
            <a:pPr lvl="1"/>
            <a:r>
              <a:rPr lang="en-US" dirty="0"/>
              <a:t>The Federal government would subsidize the costs for low-income people.</a:t>
            </a:r>
          </a:p>
        </p:txBody>
      </p:sp>
    </p:spTree>
    <p:extLst>
      <p:ext uri="{BB962C8B-B14F-4D97-AF65-F5344CB8AC3E}">
        <p14:creationId xmlns:p14="http://schemas.microsoft.com/office/powerpoint/2010/main" val="120499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Hillarycare</a:t>
            </a:r>
            <a:r>
              <a:rPr lang="en-US" dirty="0"/>
              <a:t>: the Health Security Act of 1993</a:t>
            </a:r>
          </a:p>
        </p:txBody>
      </p:sp>
      <p:sp>
        <p:nvSpPr>
          <p:cNvPr id="3" name="Content Placeholder 2"/>
          <p:cNvSpPr>
            <a:spLocks noGrp="1"/>
          </p:cNvSpPr>
          <p:nvPr>
            <p:ph idx="1"/>
          </p:nvPr>
        </p:nvSpPr>
        <p:spPr/>
        <p:txBody>
          <a:bodyPr>
            <a:normAutofit/>
          </a:bodyPr>
          <a:lstStyle/>
          <a:p>
            <a:r>
              <a:rPr lang="en-US" dirty="0"/>
              <a:t>Regional health alliances</a:t>
            </a:r>
          </a:p>
          <a:p>
            <a:pPr lvl="1"/>
            <a:r>
              <a:rPr lang="en-US" dirty="0"/>
              <a:t>Regional Health Alliances were state-based health insurance purchasing groups.</a:t>
            </a:r>
          </a:p>
          <a:p>
            <a:pPr lvl="1"/>
            <a:r>
              <a:rPr lang="en-US" dirty="0"/>
              <a:t>The alliances would control costs by setting the prices for health care providers based on a fee-per-service. </a:t>
            </a:r>
          </a:p>
          <a:p>
            <a:pPr lvl="1"/>
            <a:r>
              <a:rPr lang="en-US" dirty="0"/>
              <a:t>Companies with more than 5,000 full-time employees could provide their own insurance outside the alliances. </a:t>
            </a:r>
          </a:p>
          <a:p>
            <a:pPr lvl="1"/>
            <a:endParaRPr lang="en-US" dirty="0"/>
          </a:p>
        </p:txBody>
      </p:sp>
    </p:spTree>
    <p:extLst>
      <p:ext uri="{BB962C8B-B14F-4D97-AF65-F5344CB8AC3E}">
        <p14:creationId xmlns:p14="http://schemas.microsoft.com/office/powerpoint/2010/main" val="363850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Hillarycare</a:t>
            </a:r>
            <a:r>
              <a:rPr lang="en-US" dirty="0"/>
              <a:t>: the Health Security Act of 1993</a:t>
            </a:r>
          </a:p>
        </p:txBody>
      </p:sp>
      <p:sp>
        <p:nvSpPr>
          <p:cNvPr id="3" name="Content Placeholder 2"/>
          <p:cNvSpPr>
            <a:spLocks noGrp="1"/>
          </p:cNvSpPr>
          <p:nvPr>
            <p:ph idx="1"/>
          </p:nvPr>
        </p:nvSpPr>
        <p:spPr/>
        <p:txBody>
          <a:bodyPr>
            <a:normAutofit/>
          </a:bodyPr>
          <a:lstStyle/>
          <a:p>
            <a:r>
              <a:rPr lang="en-US" dirty="0"/>
              <a:t>National health board</a:t>
            </a:r>
          </a:p>
          <a:p>
            <a:pPr lvl="1"/>
            <a:r>
              <a:rPr lang="en-US" dirty="0"/>
              <a:t>The National Health Board was a new federal agency.\It set a cap on total health care spending for the nation.</a:t>
            </a:r>
          </a:p>
          <a:p>
            <a:pPr lvl="1"/>
            <a:r>
              <a:rPr lang="en-US" dirty="0"/>
              <a:t>That meant it regulated health insurance premiums. For individuals, it set limits on maximum annual out-of-pocket costs. </a:t>
            </a:r>
          </a:p>
          <a:p>
            <a:pPr lvl="1"/>
            <a:r>
              <a:rPr lang="en-US" dirty="0"/>
              <a:t>It also determined minimum coverage requirements. </a:t>
            </a:r>
          </a:p>
          <a:p>
            <a:pPr lvl="1"/>
            <a:endParaRPr lang="en-US" dirty="0"/>
          </a:p>
        </p:txBody>
      </p:sp>
    </p:spTree>
    <p:extLst>
      <p:ext uri="{BB962C8B-B14F-4D97-AF65-F5344CB8AC3E}">
        <p14:creationId xmlns:p14="http://schemas.microsoft.com/office/powerpoint/2010/main" val="1508707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t>
            </a:r>
            <a:r>
              <a:rPr lang="en-US" dirty="0" err="1"/>
              <a:t>Hillarycare</a:t>
            </a:r>
            <a:r>
              <a:rPr lang="en-US" dirty="0"/>
              <a:t> and Obamacare</a:t>
            </a:r>
          </a:p>
        </p:txBody>
      </p:sp>
      <p:graphicFrame>
        <p:nvGraphicFramePr>
          <p:cNvPr id="4" name="Content Placeholder 3"/>
          <p:cNvGraphicFramePr>
            <a:graphicFrameLocks noGrp="1"/>
          </p:cNvGraphicFramePr>
          <p:nvPr>
            <p:ph idx="1"/>
          </p:nvPr>
        </p:nvGraphicFramePr>
        <p:xfrm>
          <a:off x="838199" y="1344705"/>
          <a:ext cx="10306722" cy="5260489"/>
        </p:xfrm>
        <a:graphic>
          <a:graphicData uri="http://schemas.openxmlformats.org/drawingml/2006/table">
            <a:tbl>
              <a:tblPr/>
              <a:tblGrid>
                <a:gridCol w="3435574">
                  <a:extLst>
                    <a:ext uri="{9D8B030D-6E8A-4147-A177-3AD203B41FA5}">
                      <a16:colId xmlns:a16="http://schemas.microsoft.com/office/drawing/2014/main" val="2335948789"/>
                    </a:ext>
                  </a:extLst>
                </a:gridCol>
                <a:gridCol w="3435574">
                  <a:extLst>
                    <a:ext uri="{9D8B030D-6E8A-4147-A177-3AD203B41FA5}">
                      <a16:colId xmlns:a16="http://schemas.microsoft.com/office/drawing/2014/main" val="3629124733"/>
                    </a:ext>
                  </a:extLst>
                </a:gridCol>
                <a:gridCol w="3435574">
                  <a:extLst>
                    <a:ext uri="{9D8B030D-6E8A-4147-A177-3AD203B41FA5}">
                      <a16:colId xmlns:a16="http://schemas.microsoft.com/office/drawing/2014/main" val="2913848260"/>
                    </a:ext>
                  </a:extLst>
                </a:gridCol>
              </a:tblGrid>
              <a:tr h="404653">
                <a:tc>
                  <a:txBody>
                    <a:bodyPr/>
                    <a:lstStyle/>
                    <a:p>
                      <a:pPr fontAlgn="t"/>
                      <a:r>
                        <a:rPr lang="en-US" sz="1800" b="0">
                          <a:solidFill>
                            <a:srgbClr val="222222"/>
                          </a:solidFill>
                          <a:effectLst/>
                          <a:latin typeface="Publico"/>
                        </a:rPr>
                        <a:t>Feature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Hillarycare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Obamacare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638952957"/>
                  </a:ext>
                </a:extLst>
              </a:tr>
              <a:tr h="404653">
                <a:tc>
                  <a:txBody>
                    <a:bodyPr/>
                    <a:lstStyle/>
                    <a:p>
                      <a:pPr fontAlgn="t"/>
                      <a:r>
                        <a:rPr lang="en-US" sz="1800" b="0" dirty="0">
                          <a:solidFill>
                            <a:schemeClr val="tx1"/>
                          </a:solidFill>
                          <a:effectLst/>
                          <a:latin typeface="Publico"/>
                        </a:rPr>
                        <a:t>Universal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All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Most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86828643"/>
                  </a:ext>
                </a:extLst>
              </a:tr>
              <a:tr h="404653">
                <a:tc>
                  <a:txBody>
                    <a:bodyPr/>
                    <a:lstStyle/>
                    <a:p>
                      <a:pPr fontAlgn="t"/>
                      <a:r>
                        <a:rPr lang="en-US" sz="1800" b="0" u="none" strike="noStrike" dirty="0">
                          <a:solidFill>
                            <a:schemeClr val="tx1"/>
                          </a:solidFill>
                          <a:effectLst/>
                          <a:latin typeface="Publico"/>
                        </a:rPr>
                        <a:t>Pre-existing conditions </a:t>
                      </a:r>
                      <a:r>
                        <a:rPr lang="en-US" sz="1800" b="0" dirty="0">
                          <a:solidFill>
                            <a:schemeClr val="tx1"/>
                          </a:solidFill>
                          <a:effectLst/>
                          <a:latin typeface="Publico"/>
                        </a:rPr>
                        <a:t>covered</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79064648"/>
                  </a:ext>
                </a:extLst>
              </a:tr>
              <a:tr h="404653">
                <a:tc>
                  <a:txBody>
                    <a:bodyPr/>
                    <a:lstStyle/>
                    <a:p>
                      <a:pPr fontAlgn="t"/>
                      <a:r>
                        <a:rPr lang="en-US" sz="1800" b="0" dirty="0">
                          <a:solidFill>
                            <a:schemeClr val="tx1"/>
                          </a:solidFill>
                          <a:effectLst/>
                          <a:latin typeface="Publico"/>
                        </a:rPr>
                        <a:t>Non-employer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Regional health alliances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Health insurance exchanges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075974680"/>
                  </a:ext>
                </a:extLst>
              </a:tr>
              <a:tr h="404653">
                <a:tc>
                  <a:txBody>
                    <a:bodyPr/>
                    <a:lstStyle/>
                    <a:p>
                      <a:pPr fontAlgn="t"/>
                      <a:r>
                        <a:rPr lang="en-US" sz="1800" b="0" dirty="0">
                          <a:solidFill>
                            <a:schemeClr val="tx1"/>
                          </a:solidFill>
                          <a:effectLst/>
                          <a:latin typeface="Publico"/>
                        </a:rPr>
                        <a:t>Reliance on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1845201"/>
                  </a:ext>
                </a:extLst>
              </a:tr>
              <a:tr h="404653">
                <a:tc>
                  <a:txBody>
                    <a:bodyPr/>
                    <a:lstStyle/>
                    <a:p>
                      <a:pPr fontAlgn="t"/>
                      <a:r>
                        <a:rPr lang="en-US" sz="1800" b="0">
                          <a:solidFill>
                            <a:schemeClr val="tx1"/>
                          </a:solidFill>
                          <a:effectLst/>
                          <a:latin typeface="Publico"/>
                        </a:rPr>
                        <a:t>Universal mandate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035814848"/>
                  </a:ext>
                </a:extLst>
              </a:tr>
              <a:tr h="404653">
                <a:tc>
                  <a:txBody>
                    <a:bodyPr/>
                    <a:lstStyle/>
                    <a:p>
                      <a:pPr fontAlgn="t"/>
                      <a:r>
                        <a:rPr lang="en-US" sz="1800" b="0" dirty="0">
                          <a:solidFill>
                            <a:schemeClr val="tx1"/>
                          </a:solidFill>
                          <a:effectLst/>
                          <a:latin typeface="Publico"/>
                        </a:rPr>
                        <a:t>Required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10 essential health benefits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15876223"/>
                  </a:ext>
                </a:extLst>
              </a:tr>
              <a:tr h="404653">
                <a:tc>
                  <a:txBody>
                    <a:bodyPr/>
                    <a:lstStyle/>
                    <a:p>
                      <a:pPr fontAlgn="t"/>
                      <a:r>
                        <a:rPr lang="en-US" sz="1800" b="0">
                          <a:solidFill>
                            <a:schemeClr val="tx1"/>
                          </a:solidFill>
                          <a:effectLst/>
                          <a:latin typeface="Publico"/>
                        </a:rPr>
                        <a:t>Low-income subsidies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Provided by federal government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Expanded Medicaid</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955757391"/>
                  </a:ext>
                </a:extLst>
              </a:tr>
              <a:tr h="404653">
                <a:tc>
                  <a:txBody>
                    <a:bodyPr/>
                    <a:lstStyle/>
                    <a:p>
                      <a:pPr fontAlgn="t"/>
                      <a:r>
                        <a:rPr lang="en-US" sz="1800" b="0">
                          <a:solidFill>
                            <a:schemeClr val="tx1"/>
                          </a:solidFill>
                          <a:effectLst/>
                          <a:latin typeface="Publico"/>
                        </a:rPr>
                        <a:t>Tax on high-end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Income tax</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Cadillac tax on businesses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851285182"/>
                  </a:ext>
                </a:extLst>
              </a:tr>
              <a:tr h="404653">
                <a:tc>
                  <a:txBody>
                    <a:bodyPr/>
                    <a:lstStyle/>
                    <a:p>
                      <a:pPr fontAlgn="t"/>
                      <a:r>
                        <a:rPr lang="en-US" sz="1800" b="0" dirty="0">
                          <a:solidFill>
                            <a:schemeClr val="tx1"/>
                          </a:solidFill>
                          <a:effectLst/>
                          <a:latin typeface="Publico"/>
                        </a:rPr>
                        <a:t>Focus on </a:t>
                      </a:r>
                      <a:r>
                        <a:rPr lang="en-US" sz="1800" b="0" u="none" strike="noStrike" dirty="0">
                          <a:solidFill>
                            <a:schemeClr val="tx1"/>
                          </a:solidFill>
                          <a:effectLst/>
                          <a:latin typeface="Publico"/>
                        </a:rPr>
                        <a:t>Preventive Care</a:t>
                      </a:r>
                      <a:endParaRPr lang="en-US" sz="1800" b="0" dirty="0">
                        <a:solidFill>
                          <a:schemeClr val="tx1"/>
                        </a:solidFill>
                        <a:effectLst/>
                        <a:latin typeface="Publico"/>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004777454"/>
                  </a:ext>
                </a:extLst>
              </a:tr>
              <a:tr h="404653">
                <a:tc>
                  <a:txBody>
                    <a:bodyPr/>
                    <a:lstStyle/>
                    <a:p>
                      <a:pPr fontAlgn="t"/>
                      <a:r>
                        <a:rPr lang="en-US" sz="1800" b="0">
                          <a:solidFill>
                            <a:schemeClr val="tx1"/>
                          </a:solidFill>
                          <a:effectLst/>
                          <a:latin typeface="Publico"/>
                        </a:rPr>
                        <a:t>Funded by</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Deficit spending</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Obamacare taxes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342505730"/>
                  </a:ext>
                </a:extLst>
              </a:tr>
              <a:tr h="404653">
                <a:tc>
                  <a:txBody>
                    <a:bodyPr/>
                    <a:lstStyle/>
                    <a:p>
                      <a:pPr fontAlgn="t"/>
                      <a:r>
                        <a:rPr lang="en-US" sz="1800" b="0">
                          <a:solidFill>
                            <a:schemeClr val="tx1"/>
                          </a:solidFill>
                          <a:effectLst/>
                          <a:latin typeface="Publico"/>
                        </a:rPr>
                        <a:t>Doctors paid on</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Fee-for-service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Patient wellness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543246616"/>
                  </a:ext>
                </a:extLst>
              </a:tr>
              <a:tr h="404653">
                <a:tc>
                  <a:txBody>
                    <a:bodyPr/>
                    <a:lstStyle/>
                    <a:p>
                      <a:pPr fontAlgn="t"/>
                      <a:r>
                        <a:rPr lang="en-US" sz="1800" b="0">
                          <a:solidFill>
                            <a:srgbClr val="222222"/>
                          </a:solidFill>
                          <a:effectLst/>
                          <a:latin typeface="Publico"/>
                        </a:rPr>
                        <a:t>Medicare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rgbClr val="222222"/>
                          </a:solidFill>
                          <a:effectLst/>
                          <a:latin typeface="Rubik"/>
                        </a:rPr>
                        <a:t>"Doughnut hole" did not exist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rgbClr val="222222"/>
                          </a:solidFill>
                          <a:effectLst/>
                          <a:latin typeface="Rubik"/>
                        </a:rPr>
                        <a:t>Eliminate "doughnut hole"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731558655"/>
                  </a:ext>
                </a:extLst>
              </a:tr>
            </a:tbl>
          </a:graphicData>
        </a:graphic>
      </p:graphicFrame>
    </p:spTree>
    <p:extLst>
      <p:ext uri="{BB962C8B-B14F-4D97-AF65-F5344CB8AC3E}">
        <p14:creationId xmlns:p14="http://schemas.microsoft.com/office/powerpoint/2010/main" val="350396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 Health Insurance Experiment (HEI)</a:t>
            </a:r>
          </a:p>
        </p:txBody>
      </p:sp>
      <p:sp>
        <p:nvSpPr>
          <p:cNvPr id="3" name="Content Placeholder 2"/>
          <p:cNvSpPr>
            <a:spLocks noGrp="1"/>
          </p:cNvSpPr>
          <p:nvPr>
            <p:ph idx="1"/>
          </p:nvPr>
        </p:nvSpPr>
        <p:spPr/>
        <p:txBody>
          <a:bodyPr/>
          <a:lstStyle/>
          <a:p>
            <a:r>
              <a:rPr lang="en-US" dirty="0"/>
              <a:t>Research questions:</a:t>
            </a:r>
          </a:p>
          <a:p>
            <a:pPr lvl="1"/>
            <a:r>
              <a:rPr lang="en-US" dirty="0"/>
              <a:t>How does cost sharing affect demand for personal health care services?</a:t>
            </a:r>
          </a:p>
          <a:p>
            <a:pPr lvl="1"/>
            <a:r>
              <a:rPr lang="en-US" dirty="0"/>
              <a:t>How does cost sharing affect demand for particular services, e.g., hospital care, dental services?</a:t>
            </a:r>
          </a:p>
          <a:p>
            <a:pPr lvl="1"/>
            <a:r>
              <a:rPr lang="en-US" dirty="0"/>
              <a:t>Does use of personal health care services improve health?</a:t>
            </a:r>
          </a:p>
          <a:p>
            <a:pPr lvl="1"/>
            <a:r>
              <a:rPr lang="en-US" dirty="0"/>
              <a:t>How does a change from fee-for-service payment to capitation affect demand for personal health care services?</a:t>
            </a:r>
          </a:p>
          <a:p>
            <a:endParaRPr lang="en-US" dirty="0"/>
          </a:p>
        </p:txBody>
      </p:sp>
    </p:spTree>
    <p:extLst>
      <p:ext uri="{BB962C8B-B14F-4D97-AF65-F5344CB8AC3E}">
        <p14:creationId xmlns:p14="http://schemas.microsoft.com/office/powerpoint/2010/main" val="269878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a:t>
            </a:r>
          </a:p>
        </p:txBody>
      </p:sp>
      <p:sp>
        <p:nvSpPr>
          <p:cNvPr id="3" name="Content Placeholder 2"/>
          <p:cNvSpPr>
            <a:spLocks noGrp="1"/>
          </p:cNvSpPr>
          <p:nvPr>
            <p:ph idx="1"/>
          </p:nvPr>
        </p:nvSpPr>
        <p:spPr/>
        <p:txBody>
          <a:bodyPr/>
          <a:lstStyle/>
          <a:p>
            <a:r>
              <a:rPr lang="en-US" dirty="0"/>
              <a:t>Association of American Physicians and Surgeons opposition</a:t>
            </a:r>
          </a:p>
          <a:p>
            <a:pPr lvl="1"/>
            <a:r>
              <a:rPr lang="en-US" dirty="0"/>
              <a:t>Doctors opposed losing control over pricing, care and treatment</a:t>
            </a:r>
          </a:p>
          <a:p>
            <a:r>
              <a:rPr lang="en-US" dirty="0"/>
              <a:t>Congressional concern over the deficit</a:t>
            </a:r>
          </a:p>
          <a:p>
            <a:r>
              <a:rPr lang="en-US" dirty="0"/>
              <a:t>1990-1991 Recession was over and workers felt confident about future employer-based insurance prospects</a:t>
            </a:r>
          </a:p>
          <a:p>
            <a:r>
              <a:rPr lang="en-US" dirty="0"/>
              <a:t>Labor unions didn’t support the initiative. </a:t>
            </a:r>
          </a:p>
          <a:p>
            <a:pPr lvl="1"/>
            <a:r>
              <a:rPr lang="en-US" dirty="0"/>
              <a:t>They were angry at the President for signing NAFTA.</a:t>
            </a:r>
          </a:p>
        </p:txBody>
      </p:sp>
    </p:spTree>
    <p:extLst>
      <p:ext uri="{BB962C8B-B14F-4D97-AF65-F5344CB8AC3E}">
        <p14:creationId xmlns:p14="http://schemas.microsoft.com/office/powerpoint/2010/main" val="3985983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Health Insurance Portability and Accountability Act of 1996</a:t>
            </a:r>
          </a:p>
        </p:txBody>
      </p:sp>
      <p:sp>
        <p:nvSpPr>
          <p:cNvPr id="3" name="Content Placeholder 2"/>
          <p:cNvSpPr>
            <a:spLocks noGrp="1"/>
          </p:cNvSpPr>
          <p:nvPr>
            <p:ph idx="1"/>
          </p:nvPr>
        </p:nvSpPr>
        <p:spPr/>
        <p:txBody>
          <a:bodyPr/>
          <a:lstStyle/>
          <a:p>
            <a:r>
              <a:rPr lang="en-US" dirty="0"/>
              <a:t>Title I of HIPAA protects health insurance coverage for workers and their families when they change or lose their jobs.</a:t>
            </a:r>
          </a:p>
          <a:p>
            <a:r>
              <a:rPr lang="en-US" dirty="0"/>
              <a:t>Title II of HIPAA, known as the Administrative Simplification (AS) provisions, requires the establishment of national standards for electronic health care transactions and national identifiers for providers, health insurance plans, and employers.</a:t>
            </a:r>
          </a:p>
          <a:p>
            <a:r>
              <a:rPr lang="en-US" dirty="0"/>
              <a:t>Title III sets guidelines for pre-tax medical spending accounts.</a:t>
            </a:r>
          </a:p>
          <a:p>
            <a:r>
              <a:rPr lang="en-US" dirty="0"/>
              <a:t>Title IV sets guidelines for group health plans.</a:t>
            </a:r>
          </a:p>
          <a:p>
            <a:r>
              <a:rPr lang="en-US" dirty="0"/>
              <a:t>Title V governs company-owned life insurance policies.</a:t>
            </a:r>
          </a:p>
        </p:txBody>
      </p:sp>
    </p:spTree>
    <p:extLst>
      <p:ext uri="{BB962C8B-B14F-4D97-AF65-F5344CB8AC3E}">
        <p14:creationId xmlns:p14="http://schemas.microsoft.com/office/powerpoint/2010/main" val="147097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1990s Medicaid expansion</a:t>
            </a:r>
          </a:p>
        </p:txBody>
      </p:sp>
      <p:sp>
        <p:nvSpPr>
          <p:cNvPr id="3" name="Content Placeholder 2"/>
          <p:cNvSpPr>
            <a:spLocks noGrp="1"/>
          </p:cNvSpPr>
          <p:nvPr>
            <p:ph idx="1"/>
          </p:nvPr>
        </p:nvSpPr>
        <p:spPr/>
        <p:txBody>
          <a:bodyPr/>
          <a:lstStyle/>
          <a:p>
            <a:r>
              <a:rPr lang="en-US" dirty="0"/>
              <a:t>After failing to get extensive health care reform passed, the Clinton administration promoted more insurance regulation (HIPAA 1996) and worked with states to expand Medicaid under existing law</a:t>
            </a:r>
          </a:p>
          <a:p>
            <a:pPr lvl="1"/>
            <a:r>
              <a:rPr lang="en-US" dirty="0"/>
              <a:t>Ex. Oregon expanded to all individuals under FPL</a:t>
            </a:r>
          </a:p>
          <a:p>
            <a:pPr lvl="1"/>
            <a:r>
              <a:rPr lang="en-US" dirty="0"/>
              <a:t>Tennessee expanded to all families under 400% FPL</a:t>
            </a:r>
          </a:p>
          <a:p>
            <a:r>
              <a:rPr lang="en-US" dirty="0"/>
              <a:t>This increased interest in cutting Medicaid by fiscal conservatives</a:t>
            </a:r>
          </a:p>
          <a:p>
            <a:r>
              <a:rPr lang="en-US" dirty="0"/>
              <a:t>SCHIP/CHIP - State Children’s Health Insurance Program of 1997</a:t>
            </a:r>
          </a:p>
          <a:p>
            <a:pPr lvl="1"/>
            <a:r>
              <a:rPr lang="en-US" dirty="0"/>
              <a:t>Provide insurance to children in families earning up to 200% of FPL (with more generosity allowed)</a:t>
            </a:r>
          </a:p>
        </p:txBody>
      </p:sp>
    </p:spTree>
    <p:extLst>
      <p:ext uri="{BB962C8B-B14F-4D97-AF65-F5344CB8AC3E}">
        <p14:creationId xmlns:p14="http://schemas.microsoft.com/office/powerpoint/2010/main" val="1280893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2006 Massachusetts Health Care Reform Plan</a:t>
            </a:r>
          </a:p>
        </p:txBody>
      </p:sp>
      <p:sp>
        <p:nvSpPr>
          <p:cNvPr id="3" name="Content Placeholder 2"/>
          <p:cNvSpPr>
            <a:spLocks noGrp="1"/>
          </p:cNvSpPr>
          <p:nvPr>
            <p:ph idx="1"/>
          </p:nvPr>
        </p:nvSpPr>
        <p:spPr/>
        <p:txBody>
          <a:bodyPr/>
          <a:lstStyle/>
          <a:p>
            <a:r>
              <a:rPr lang="en-US" dirty="0"/>
              <a:t>Heritage Foundation (right leaning think tank) designed plan</a:t>
            </a:r>
          </a:p>
          <a:p>
            <a:r>
              <a:rPr lang="en-US" dirty="0"/>
              <a:t>State exchange</a:t>
            </a:r>
          </a:p>
          <a:p>
            <a:r>
              <a:rPr lang="en-US" dirty="0"/>
              <a:t>Employer and individual mandate</a:t>
            </a:r>
          </a:p>
          <a:p>
            <a:r>
              <a:rPr lang="en-US" dirty="0"/>
              <a:t>Fully subsidized coverage for individuals up to 150% FPL</a:t>
            </a:r>
          </a:p>
        </p:txBody>
      </p:sp>
    </p:spTree>
    <p:extLst>
      <p:ext uri="{BB962C8B-B14F-4D97-AF65-F5344CB8AC3E}">
        <p14:creationId xmlns:p14="http://schemas.microsoft.com/office/powerpoint/2010/main" val="4235453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to the ACA</a:t>
            </a:r>
          </a:p>
        </p:txBody>
      </p:sp>
      <p:sp>
        <p:nvSpPr>
          <p:cNvPr id="3" name="Content Placeholder 2"/>
          <p:cNvSpPr>
            <a:spLocks noGrp="1"/>
          </p:cNvSpPr>
          <p:nvPr>
            <p:ph idx="1"/>
          </p:nvPr>
        </p:nvSpPr>
        <p:spPr>
          <a:xfrm>
            <a:off x="838200" y="1531088"/>
            <a:ext cx="10515600" cy="4976037"/>
          </a:xfrm>
        </p:spPr>
        <p:txBody>
          <a:bodyPr>
            <a:normAutofit fontScale="85000" lnSpcReduction="20000"/>
          </a:bodyPr>
          <a:lstStyle/>
          <a:p>
            <a:r>
              <a:rPr lang="en-US" dirty="0"/>
              <a:t>Presidential Primaries</a:t>
            </a:r>
          </a:p>
          <a:p>
            <a:pPr lvl="1"/>
            <a:r>
              <a:rPr lang="en-US" dirty="0"/>
              <a:t>John Edwards first candidate to make proposal</a:t>
            </a:r>
          </a:p>
          <a:p>
            <a:pPr lvl="1"/>
            <a:r>
              <a:rPr lang="en-US" dirty="0"/>
              <a:t>Medicare-based public option supported by activist/academic Jacob Hacker</a:t>
            </a:r>
          </a:p>
          <a:p>
            <a:r>
              <a:rPr lang="en-US" dirty="0"/>
              <a:t>Clinton and Obama followed suit</a:t>
            </a:r>
          </a:p>
          <a:p>
            <a:pPr lvl="1"/>
            <a:r>
              <a:rPr lang="en-US" dirty="0"/>
              <a:t>Exchanges with public option</a:t>
            </a:r>
          </a:p>
          <a:p>
            <a:pPr lvl="1"/>
            <a:r>
              <a:rPr lang="en-US" dirty="0"/>
              <a:t>Kucinich was only candidate supporting Universal Coverage plan (M4A-like)</a:t>
            </a:r>
          </a:p>
          <a:p>
            <a:r>
              <a:rPr lang="en-US" dirty="0"/>
              <a:t>Edwards and Clinton supported a mandate</a:t>
            </a:r>
          </a:p>
          <a:p>
            <a:r>
              <a:rPr lang="en-US" dirty="0"/>
              <a:t>Republican Proposals – tax incentives for individual marketplace and deregulation</a:t>
            </a:r>
          </a:p>
          <a:p>
            <a:r>
              <a:rPr lang="en-US" dirty="0"/>
              <a:t>Healthy Americans Act (2007 and 2009)</a:t>
            </a:r>
          </a:p>
          <a:p>
            <a:pPr lvl="1"/>
            <a:r>
              <a:rPr lang="en-US" dirty="0"/>
              <a:t>Mandate plus end of pre-tax status of employer based plans</a:t>
            </a:r>
          </a:p>
          <a:p>
            <a:r>
              <a:rPr lang="en-US" dirty="0"/>
              <a:t>Joe Lieberman (I-CT)</a:t>
            </a:r>
          </a:p>
          <a:p>
            <a:pPr lvl="1"/>
            <a:r>
              <a:rPr lang="en-US" dirty="0"/>
              <a:t>Senator from 1989-2013</a:t>
            </a:r>
          </a:p>
          <a:p>
            <a:pPr lvl="1"/>
            <a:r>
              <a:rPr lang="en-US" dirty="0"/>
              <a:t>Killed the public option</a:t>
            </a:r>
          </a:p>
          <a:p>
            <a:pPr lvl="2"/>
            <a:r>
              <a:rPr lang="en-US" dirty="0"/>
              <a:t>Effects of the public option:</a:t>
            </a:r>
          </a:p>
          <a:p>
            <a:pPr lvl="3"/>
            <a:r>
              <a:rPr lang="en-US" dirty="0"/>
              <a:t>Accountability, cost, market</a:t>
            </a:r>
          </a:p>
          <a:p>
            <a:pPr lvl="3"/>
            <a:r>
              <a:rPr lang="en-US" dirty="0"/>
              <a:t>National vs federated pool</a:t>
            </a:r>
          </a:p>
        </p:txBody>
      </p:sp>
    </p:spTree>
    <p:extLst>
      <p:ext uri="{BB962C8B-B14F-4D97-AF65-F5344CB8AC3E}">
        <p14:creationId xmlns:p14="http://schemas.microsoft.com/office/powerpoint/2010/main" val="94724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Edward Kennedy and Conference Committees</a:t>
            </a:r>
          </a:p>
        </p:txBody>
      </p:sp>
      <p:sp>
        <p:nvSpPr>
          <p:cNvPr id="3" name="Content Placeholder 2"/>
          <p:cNvSpPr>
            <a:spLocks noGrp="1"/>
          </p:cNvSpPr>
          <p:nvPr>
            <p:ph idx="1"/>
          </p:nvPr>
        </p:nvSpPr>
        <p:spPr/>
        <p:txBody>
          <a:bodyPr>
            <a:normAutofit fontScale="92500"/>
          </a:bodyPr>
          <a:lstStyle/>
          <a:p>
            <a:r>
              <a:rPr lang="en-US" dirty="0"/>
              <a:t>Kennedy died August 25, 2009</a:t>
            </a:r>
          </a:p>
          <a:p>
            <a:pPr lvl="1"/>
            <a:r>
              <a:rPr lang="en-US" dirty="0"/>
              <a:t>Replaced by conservative Scott Brown in election in January and was seated in February </a:t>
            </a:r>
          </a:p>
          <a:p>
            <a:r>
              <a:rPr lang="en-US" dirty="0"/>
              <a:t>Senate passed the bill in November 2009 with Kennedy’s seat still vacant</a:t>
            </a:r>
          </a:p>
          <a:p>
            <a:r>
              <a:rPr lang="en-US" dirty="0"/>
              <a:t>If the house bill was not identical to the Senate bill, there would have needed to be a conference committee</a:t>
            </a:r>
          </a:p>
          <a:p>
            <a:pPr lvl="1"/>
            <a:r>
              <a:rPr lang="en-US" dirty="0"/>
              <a:t>Pelosi and the house managed to pass an identical bill in December</a:t>
            </a:r>
          </a:p>
          <a:p>
            <a:pPr lvl="1"/>
            <a:r>
              <a:rPr lang="en-US" dirty="0"/>
              <a:t>Avoiding conference led to a more liberal bill than otherwise may have existed</a:t>
            </a:r>
          </a:p>
          <a:p>
            <a:pPr lvl="1"/>
            <a:r>
              <a:rPr lang="en-US" dirty="0"/>
              <a:t>For instance the Independent Payment Advisory Board would likely have been cut</a:t>
            </a:r>
          </a:p>
          <a:p>
            <a:pPr lvl="1"/>
            <a:endParaRPr lang="en-US" dirty="0"/>
          </a:p>
        </p:txBody>
      </p:sp>
    </p:spTree>
    <p:extLst>
      <p:ext uri="{BB962C8B-B14F-4D97-AF65-F5344CB8AC3E}">
        <p14:creationId xmlns:p14="http://schemas.microsoft.com/office/powerpoint/2010/main" val="1692890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395"/>
            <a:ext cx="10515600" cy="1325563"/>
          </a:xfrm>
        </p:spPr>
        <p:txBody>
          <a:bodyPr/>
          <a:lstStyle/>
          <a:p>
            <a:r>
              <a:rPr lang="en-US" dirty="0"/>
              <a:t>Major provisions of the ACA</a:t>
            </a:r>
          </a:p>
        </p:txBody>
      </p:sp>
      <p:sp>
        <p:nvSpPr>
          <p:cNvPr id="3" name="Content Placeholder 2"/>
          <p:cNvSpPr>
            <a:spLocks noGrp="1"/>
          </p:cNvSpPr>
          <p:nvPr>
            <p:ph idx="1"/>
          </p:nvPr>
        </p:nvSpPr>
        <p:spPr>
          <a:xfrm>
            <a:off x="838200" y="829056"/>
            <a:ext cx="10515600" cy="5937503"/>
          </a:xfrm>
        </p:spPr>
        <p:txBody>
          <a:bodyPr>
            <a:normAutofit fontScale="85000" lnSpcReduction="20000"/>
          </a:bodyPr>
          <a:lstStyle/>
          <a:p>
            <a:r>
              <a:rPr lang="en-US" dirty="0"/>
              <a:t>Individual mandate</a:t>
            </a:r>
          </a:p>
          <a:p>
            <a:r>
              <a:rPr lang="en-US" dirty="0"/>
              <a:t>Fines on employers </a:t>
            </a:r>
          </a:p>
          <a:p>
            <a:r>
              <a:rPr lang="en-US" dirty="0"/>
              <a:t>Standard benefits package </a:t>
            </a:r>
          </a:p>
          <a:p>
            <a:r>
              <a:rPr lang="en-US" dirty="0"/>
              <a:t>Bans on denying medical coverage for preexisting conditions </a:t>
            </a:r>
          </a:p>
          <a:p>
            <a:r>
              <a:rPr lang="en-US" dirty="0"/>
              <a:t>Establishes state-based exchanges/purchasing groups </a:t>
            </a:r>
          </a:p>
          <a:p>
            <a:r>
              <a:rPr lang="en-US" dirty="0"/>
              <a:t>Offers subsidies for low-income people to buy insurance </a:t>
            </a:r>
          </a:p>
          <a:p>
            <a:r>
              <a:rPr lang="en-US" dirty="0"/>
              <a:t>Improves efficiency of health care system </a:t>
            </a:r>
          </a:p>
          <a:p>
            <a:r>
              <a:rPr lang="en-US" dirty="0"/>
              <a:t>Equalizes tax treatment for insurance of self-employed </a:t>
            </a:r>
          </a:p>
          <a:p>
            <a:r>
              <a:rPr lang="en-US" dirty="0"/>
              <a:t>Reduces growth in Medicare spending </a:t>
            </a:r>
          </a:p>
          <a:p>
            <a:r>
              <a:rPr lang="en-US" dirty="0"/>
              <a:t>Controls high-cost health plans Yes (taxes plans over $8,500 for single coverage, $23,000 for family plan) </a:t>
            </a:r>
          </a:p>
          <a:p>
            <a:r>
              <a:rPr lang="en-US" dirty="0"/>
              <a:t>Prohibits insurance company from canceling coverage </a:t>
            </a:r>
          </a:p>
          <a:p>
            <a:r>
              <a:rPr lang="en-US" dirty="0"/>
              <a:t>Prohibits insurers from setting lifetime spending caps </a:t>
            </a:r>
          </a:p>
          <a:p>
            <a:r>
              <a:rPr lang="en-US" dirty="0"/>
              <a:t>Expands Medicaid </a:t>
            </a:r>
          </a:p>
          <a:p>
            <a:r>
              <a:rPr lang="en-US" dirty="0"/>
              <a:t>Extends coverage to dependents (up to age 26)</a:t>
            </a:r>
          </a:p>
        </p:txBody>
      </p:sp>
    </p:spTree>
    <p:extLst>
      <p:ext uri="{BB962C8B-B14F-4D97-AF65-F5344CB8AC3E}">
        <p14:creationId xmlns:p14="http://schemas.microsoft.com/office/powerpoint/2010/main" val="2625401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about the IPAB</a:t>
            </a:r>
          </a:p>
        </p:txBody>
      </p:sp>
      <p:sp>
        <p:nvSpPr>
          <p:cNvPr id="3" name="Content Placeholder 2"/>
          <p:cNvSpPr>
            <a:spLocks noGrp="1"/>
          </p:cNvSpPr>
          <p:nvPr>
            <p:ph idx="1"/>
          </p:nvPr>
        </p:nvSpPr>
        <p:spPr/>
        <p:txBody>
          <a:bodyPr/>
          <a:lstStyle/>
          <a:p>
            <a:r>
              <a:rPr lang="en-US" dirty="0"/>
              <a:t>Question of cost control fundamental to health insurance</a:t>
            </a:r>
          </a:p>
          <a:p>
            <a:pPr lvl="1"/>
            <a:r>
              <a:rPr lang="en-US" dirty="0"/>
              <a:t>Moral Hazard</a:t>
            </a:r>
          </a:p>
          <a:p>
            <a:pPr lvl="1"/>
            <a:r>
              <a:rPr lang="en-US" dirty="0"/>
              <a:t>Limits on high cost care</a:t>
            </a:r>
          </a:p>
          <a:p>
            <a:pPr lvl="1"/>
            <a:r>
              <a:rPr lang="en-US" dirty="0"/>
              <a:t>Effectiveness and cost-effectiveness</a:t>
            </a:r>
          </a:p>
          <a:p>
            <a:pPr lvl="1"/>
            <a:r>
              <a:rPr lang="en-US" dirty="0"/>
              <a:t>Rationing and regulation</a:t>
            </a:r>
          </a:p>
          <a:p>
            <a:r>
              <a:rPr lang="en-US" dirty="0"/>
              <a:t>IPAB called death panels (importantly by Republican VP candidate Palin)</a:t>
            </a:r>
          </a:p>
          <a:p>
            <a:pPr lvl="1"/>
            <a:r>
              <a:rPr lang="en-US" dirty="0"/>
              <a:t>Different from crisis standard of care</a:t>
            </a:r>
          </a:p>
          <a:p>
            <a:r>
              <a:rPr lang="en-US" dirty="0">
                <a:hlinkClick r:id="rId2"/>
              </a:rPr>
              <a:t>https://www.youtube.com/watch?v=MQsaAuwYAfE</a:t>
            </a:r>
            <a:endParaRPr lang="en-US" dirty="0"/>
          </a:p>
        </p:txBody>
      </p:sp>
    </p:spTree>
    <p:extLst>
      <p:ext uri="{BB962C8B-B14F-4D97-AF65-F5344CB8AC3E}">
        <p14:creationId xmlns:p14="http://schemas.microsoft.com/office/powerpoint/2010/main" val="203894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 March 23, 2010</a:t>
            </a:r>
          </a:p>
        </p:txBody>
      </p:sp>
      <p:sp>
        <p:nvSpPr>
          <p:cNvPr id="3" name="Content Placeholder 2"/>
          <p:cNvSpPr>
            <a:spLocks noGrp="1"/>
          </p:cNvSpPr>
          <p:nvPr>
            <p:ph idx="1"/>
          </p:nvPr>
        </p:nvSpPr>
        <p:spPr/>
        <p:txBody>
          <a:bodyPr/>
          <a:lstStyle/>
          <a:p>
            <a:r>
              <a:rPr lang="en-US" dirty="0"/>
              <a:t>900 pages and 10 titles</a:t>
            </a:r>
          </a:p>
          <a:p>
            <a:r>
              <a:rPr lang="en-US" dirty="0"/>
              <a:t>Clarity v vagueness:</a:t>
            </a:r>
          </a:p>
          <a:p>
            <a:pPr lvl="1"/>
            <a:r>
              <a:rPr lang="en-US" dirty="0"/>
              <a:t>Clarity: “Title 1: Quality Affordable Health Care for All Americans”</a:t>
            </a:r>
          </a:p>
          <a:p>
            <a:pPr lvl="1"/>
            <a:r>
              <a:rPr lang="en-US" dirty="0"/>
              <a:t>Vagueness: 150 times “the secretary shall” and 50 times “the secretary may”</a:t>
            </a:r>
          </a:p>
          <a:p>
            <a:pPr lvl="2"/>
            <a:r>
              <a:rPr lang="en-US" dirty="0"/>
              <a:t>Empowering bureaucracy and rule-making</a:t>
            </a:r>
          </a:p>
          <a:p>
            <a:r>
              <a:rPr lang="en-US" dirty="0"/>
              <a:t>Shared federal and state responsibility</a:t>
            </a:r>
          </a:p>
          <a:p>
            <a:pPr lvl="1"/>
            <a:r>
              <a:rPr lang="en-US" dirty="0"/>
              <a:t>State: insurance exchanges, premium stabilization, consumer protections…</a:t>
            </a:r>
          </a:p>
          <a:p>
            <a:pPr lvl="1"/>
            <a:endParaRPr lang="en-US" dirty="0"/>
          </a:p>
        </p:txBody>
      </p:sp>
    </p:spTree>
    <p:extLst>
      <p:ext uri="{BB962C8B-B14F-4D97-AF65-F5344CB8AC3E}">
        <p14:creationId xmlns:p14="http://schemas.microsoft.com/office/powerpoint/2010/main" val="4131937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for Medicare and Medicaid Innovation (CMMI), 2010</a:t>
            </a:r>
          </a:p>
        </p:txBody>
      </p:sp>
      <p:sp>
        <p:nvSpPr>
          <p:cNvPr id="3" name="Content Placeholder 2"/>
          <p:cNvSpPr>
            <a:spLocks noGrp="1"/>
          </p:cNvSpPr>
          <p:nvPr>
            <p:ph idx="1"/>
          </p:nvPr>
        </p:nvSpPr>
        <p:spPr/>
        <p:txBody>
          <a:bodyPr>
            <a:normAutofit/>
          </a:bodyPr>
          <a:lstStyle/>
          <a:p>
            <a:r>
              <a:rPr lang="en-US" dirty="0"/>
              <a:t>Tasked with designing, implementing, and testing new health care payment models to address growing concerns about rising costs, quality of care, and inefficient spending</a:t>
            </a:r>
          </a:p>
          <a:p>
            <a:pPr lvl="1"/>
            <a:r>
              <a:rPr lang="en-US" dirty="0"/>
              <a:t>Medicare, Medicaid, and the Children’s Health Insurance Program (CHIP) </a:t>
            </a:r>
          </a:p>
          <a:p>
            <a:r>
              <a:rPr lang="en-US" dirty="0"/>
              <a:t>Organizes accountable care organizations (ACOs), bundled payment models, and medical homes models</a:t>
            </a:r>
          </a:p>
          <a:p>
            <a:r>
              <a:rPr lang="en-US" dirty="0"/>
              <a:t>Two CMMI models have met the statutory criteria to be eligible for expansion by reducing program spending while preserving or enhancing quality. </a:t>
            </a:r>
          </a:p>
          <a:p>
            <a:pPr lvl="1"/>
            <a:r>
              <a:rPr lang="en-US" dirty="0"/>
              <a:t>Diabetes Prevention Program model and the Pioneer ACO model.</a:t>
            </a:r>
          </a:p>
        </p:txBody>
      </p:sp>
    </p:spTree>
    <p:extLst>
      <p:ext uri="{BB962C8B-B14F-4D97-AF65-F5344CB8AC3E}">
        <p14:creationId xmlns:p14="http://schemas.microsoft.com/office/powerpoint/2010/main" val="198253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a:t>
            </a:r>
          </a:p>
        </p:txBody>
      </p:sp>
      <p:sp>
        <p:nvSpPr>
          <p:cNvPr id="3" name="Content Placeholder 2"/>
          <p:cNvSpPr>
            <a:spLocks noGrp="1"/>
          </p:cNvSpPr>
          <p:nvPr>
            <p:ph idx="1"/>
          </p:nvPr>
        </p:nvSpPr>
        <p:spPr/>
        <p:txBody>
          <a:bodyPr>
            <a:normAutofit fontScale="85000" lnSpcReduction="20000"/>
          </a:bodyPr>
          <a:lstStyle/>
          <a:p>
            <a:r>
              <a:rPr lang="en-US" dirty="0"/>
              <a:t>Enrolled 2,750 non-elderly (&lt;=61) families, 7,700 individuals for from 3-5 years across 6 sites throughout the US</a:t>
            </a:r>
          </a:p>
          <a:p>
            <a:r>
              <a:rPr lang="en-US" dirty="0"/>
              <a:t>Families randomly assigned to 1 of 14 insurance plans differing in cost sharing rates and in maximum dollar expenditures per year (MDE or stop loss)</a:t>
            </a:r>
          </a:p>
          <a:p>
            <a:pPr lvl="1"/>
            <a:r>
              <a:rPr lang="en-US" dirty="0"/>
              <a:t>Five basic types:</a:t>
            </a:r>
          </a:p>
          <a:p>
            <a:pPr lvl="2"/>
            <a:r>
              <a:rPr lang="en-US" dirty="0"/>
              <a:t>Free care, 25% cost sharing, 75% cost sharing, and 95% cost sharing, HMO-style</a:t>
            </a:r>
          </a:p>
          <a:p>
            <a:pPr lvl="2"/>
            <a:r>
              <a:rPr lang="en-US" dirty="0"/>
              <a:t>Income adjusted for poor families</a:t>
            </a:r>
          </a:p>
          <a:p>
            <a:pPr lvl="2"/>
            <a:r>
              <a:rPr lang="en-US" dirty="0"/>
              <a:t>OOP capped at $1,000 ($3,000 at 2005 US$)</a:t>
            </a:r>
          </a:p>
          <a:p>
            <a:r>
              <a:rPr lang="en-US" dirty="0"/>
              <a:t>At enrollment, families exchanged their existing health insurance policy for HIE plan—held harmless for medical expenditure higher than they would have experienced if they had not enrolled in HIE </a:t>
            </a:r>
          </a:p>
          <a:p>
            <a:r>
              <a:rPr lang="en-US" dirty="0"/>
              <a:t>Some participants randomly assigned to capitation plan </a:t>
            </a:r>
          </a:p>
          <a:p>
            <a:r>
              <a:rPr lang="en-US" dirty="0"/>
              <a:t>Participation in HIE voluntary for families  </a:t>
            </a:r>
          </a:p>
          <a:p>
            <a:r>
              <a:rPr lang="en-US" dirty="0"/>
              <a:t>Ran from 1971-1982</a:t>
            </a:r>
          </a:p>
        </p:txBody>
      </p:sp>
    </p:spTree>
    <p:extLst>
      <p:ext uri="{BB962C8B-B14F-4D97-AF65-F5344CB8AC3E}">
        <p14:creationId xmlns:p14="http://schemas.microsoft.com/office/powerpoint/2010/main" val="1878978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br>
              <a:rPr lang="en-US" dirty="0"/>
            </a:br>
            <a:r>
              <a:rPr lang="en-US" dirty="0"/>
              <a:t> (2012)</a:t>
            </a:r>
          </a:p>
        </p:txBody>
      </p:sp>
      <p:sp>
        <p:nvSpPr>
          <p:cNvPr id="3" name="Content Placeholder 2"/>
          <p:cNvSpPr>
            <a:spLocks noGrp="1"/>
          </p:cNvSpPr>
          <p:nvPr>
            <p:ph idx="1"/>
          </p:nvPr>
        </p:nvSpPr>
        <p:spPr/>
        <p:txBody>
          <a:bodyPr/>
          <a:lstStyle/>
          <a:p>
            <a:r>
              <a:rPr lang="en-US" dirty="0"/>
              <a:t>Consolidated suits by the NFIB and by the State of Florida</a:t>
            </a:r>
          </a:p>
          <a:p>
            <a:r>
              <a:rPr lang="en-US" dirty="0"/>
              <a:t>Other suits by the state of Virginia, Liberty University (Liberty University v. Geithner), a group of people with religious objections in DC (Mead V. Holder), a law group in Michigan (Thomas More Law Center v. Obama), and Seven-Sky v. Holder (as CoA judge, </a:t>
            </a:r>
            <a:r>
              <a:rPr lang="en-US" dirty="0" err="1"/>
              <a:t>Kavanaugh</a:t>
            </a:r>
            <a:r>
              <a:rPr lang="en-US" dirty="0"/>
              <a:t> dissented – see http://www.scotusblog.com/2018/07/kavanaugh-on-the-affordable-care-act-seven-sky-v-holder/)</a:t>
            </a:r>
          </a:p>
          <a:p>
            <a:r>
              <a:rPr lang="en-US" dirty="0"/>
              <a:t>Kathleen </a:t>
            </a:r>
            <a:r>
              <a:rPr lang="en-US" dirty="0" err="1"/>
              <a:t>Sebelius</a:t>
            </a:r>
            <a:endParaRPr lang="en-US" dirty="0"/>
          </a:p>
          <a:p>
            <a:pPr lvl="1"/>
            <a:r>
              <a:rPr lang="en-US" dirty="0"/>
              <a:t>Secretary of Health and Human Services (2009-2014)</a:t>
            </a:r>
          </a:p>
        </p:txBody>
      </p:sp>
    </p:spTree>
    <p:extLst>
      <p:ext uri="{BB962C8B-B14F-4D97-AF65-F5344CB8AC3E}">
        <p14:creationId xmlns:p14="http://schemas.microsoft.com/office/powerpoint/2010/main" val="3426662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br>
              <a:rPr lang="en-US" dirty="0"/>
            </a:br>
            <a:r>
              <a:rPr lang="en-US" dirty="0"/>
              <a:t> (2012)</a:t>
            </a:r>
          </a:p>
        </p:txBody>
      </p:sp>
      <p:sp>
        <p:nvSpPr>
          <p:cNvPr id="3" name="Content Placeholder 2"/>
          <p:cNvSpPr>
            <a:spLocks noGrp="1"/>
          </p:cNvSpPr>
          <p:nvPr>
            <p:ph idx="1"/>
          </p:nvPr>
        </p:nvSpPr>
        <p:spPr/>
        <p:txBody>
          <a:bodyPr>
            <a:normAutofit fontScale="85000" lnSpcReduction="20000"/>
          </a:bodyPr>
          <a:lstStyle/>
          <a:p>
            <a:r>
              <a:rPr lang="en-US" dirty="0"/>
              <a:t>Constitutional:</a:t>
            </a:r>
          </a:p>
          <a:p>
            <a:pPr lvl="1"/>
            <a:r>
              <a:rPr lang="en-US" dirty="0"/>
              <a:t>Anti-Injunction Act – individuals can’t sue to avoid paying taxes</a:t>
            </a:r>
          </a:p>
          <a:p>
            <a:pPr lvl="2"/>
            <a:r>
              <a:rPr lang="en-US" dirty="0"/>
              <a:t>Court found that since the act is a penalty and not a tax, suits were allowed</a:t>
            </a:r>
          </a:p>
          <a:p>
            <a:pPr lvl="1"/>
            <a:r>
              <a:rPr lang="en-US" dirty="0"/>
              <a:t>Congress taxing power</a:t>
            </a:r>
          </a:p>
          <a:p>
            <a:pPr lvl="2"/>
            <a:r>
              <a:rPr lang="en-US" dirty="0"/>
              <a:t>The individual mandate was a valid exercise of taxing power</a:t>
            </a:r>
          </a:p>
          <a:p>
            <a:r>
              <a:rPr lang="en-US" dirty="0"/>
              <a:t>Medicaid Expansion</a:t>
            </a:r>
          </a:p>
          <a:p>
            <a:pPr lvl="1"/>
            <a:r>
              <a:rPr lang="en-US" dirty="0"/>
              <a:t>Roberts, Breyer, and Kagan felt states should be allowed to opt out</a:t>
            </a:r>
          </a:p>
          <a:p>
            <a:pPr lvl="1"/>
            <a:r>
              <a:rPr lang="en-US" dirty="0"/>
              <a:t>Scalia, Kennedy, Thomas, and Alito felt Medicaid expansion (and the entire ACA) was unconstitutional</a:t>
            </a:r>
          </a:p>
          <a:p>
            <a:pPr lvl="1"/>
            <a:r>
              <a:rPr lang="en-US" dirty="0"/>
              <a:t>Ginsburg and Sotomayor dissented, would have upheld Medicaid expansion in all states</a:t>
            </a:r>
          </a:p>
          <a:p>
            <a:pPr lvl="1"/>
            <a:r>
              <a:rPr lang="en-US" dirty="0"/>
              <a:t>Commerce Clause and the Necessary and Proper Clause</a:t>
            </a:r>
          </a:p>
          <a:p>
            <a:pPr lvl="1"/>
            <a:r>
              <a:rPr lang="en-US" dirty="0"/>
              <a:t>“As for the Medicaid expansion, that portion of the Affordable Care Act violates the Constitution by threatening existing Medicaid funding. Congress has no authority to order the States to regulate according to its instructions. Congress may offer the States grants and require the States to comply with accompanying conditions, but the States must have a genuine choice whether to accept the offer.” – John Roberts</a:t>
            </a:r>
          </a:p>
        </p:txBody>
      </p:sp>
    </p:spTree>
    <p:extLst>
      <p:ext uri="{BB962C8B-B14F-4D97-AF65-F5344CB8AC3E}">
        <p14:creationId xmlns:p14="http://schemas.microsoft.com/office/powerpoint/2010/main" val="3461800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NFIB v Sibelius, 2012</a:t>
            </a:r>
          </a:p>
        </p:txBody>
      </p:sp>
      <p:sp>
        <p:nvSpPr>
          <p:cNvPr id="3" name="Content Placeholder 2"/>
          <p:cNvSpPr>
            <a:spLocks noGrp="1"/>
          </p:cNvSpPr>
          <p:nvPr>
            <p:ph idx="1"/>
          </p:nvPr>
        </p:nvSpPr>
        <p:spPr/>
        <p:txBody>
          <a:bodyPr/>
          <a:lstStyle/>
          <a:p>
            <a:r>
              <a:rPr lang="en-US" dirty="0"/>
              <a:t>John Roberts Biography: The Chief by Joan </a:t>
            </a:r>
            <a:r>
              <a:rPr lang="en-US" dirty="0" err="1"/>
              <a:t>Biskupic</a:t>
            </a:r>
            <a:endParaRPr lang="en-US" dirty="0"/>
          </a:p>
          <a:p>
            <a:r>
              <a:rPr lang="en-US" dirty="0"/>
              <a:t>https://youtu.be/ESse04SnSU0?t=2038</a:t>
            </a:r>
          </a:p>
        </p:txBody>
      </p:sp>
    </p:spTree>
    <p:extLst>
      <p:ext uri="{BB962C8B-B14F-4D97-AF65-F5344CB8AC3E}">
        <p14:creationId xmlns:p14="http://schemas.microsoft.com/office/powerpoint/2010/main" val="2630224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mandate delays, 2013-2016</a:t>
            </a:r>
          </a:p>
        </p:txBody>
      </p:sp>
      <p:sp>
        <p:nvSpPr>
          <p:cNvPr id="3" name="Content Placeholder 2"/>
          <p:cNvSpPr>
            <a:spLocks noGrp="1"/>
          </p:cNvSpPr>
          <p:nvPr>
            <p:ph idx="1"/>
          </p:nvPr>
        </p:nvSpPr>
        <p:spPr/>
        <p:txBody>
          <a:bodyPr/>
          <a:lstStyle/>
          <a:p>
            <a:r>
              <a:rPr lang="en-US" dirty="0"/>
              <a:t>Play or Pay</a:t>
            </a:r>
          </a:p>
          <a:p>
            <a:pPr lvl="1"/>
            <a:r>
              <a:rPr lang="en-US" dirty="0"/>
              <a:t>Obama decision to delay mandate until 2016</a:t>
            </a:r>
          </a:p>
          <a:p>
            <a:r>
              <a:rPr lang="en-US" dirty="0"/>
              <a:t>Attempted further delays</a:t>
            </a:r>
          </a:p>
          <a:p>
            <a:pPr lvl="1"/>
            <a:r>
              <a:rPr lang="en-US" dirty="0"/>
              <a:t>Authority for Mandate Delay Act of 2013</a:t>
            </a:r>
          </a:p>
          <a:p>
            <a:pPr lvl="1"/>
            <a:r>
              <a:rPr lang="en-US" dirty="0"/>
              <a:t>Save American Workers Act of 2013, 2014, 2015, 2017, 2018</a:t>
            </a:r>
          </a:p>
          <a:p>
            <a:endParaRPr lang="en-US" dirty="0"/>
          </a:p>
          <a:p>
            <a:r>
              <a:rPr lang="en-US" dirty="0"/>
              <a:t>Additional compliance mandates delayed since 2014</a:t>
            </a:r>
          </a:p>
        </p:txBody>
      </p:sp>
    </p:spTree>
    <p:extLst>
      <p:ext uri="{BB962C8B-B14F-4D97-AF65-F5344CB8AC3E}">
        <p14:creationId xmlns:p14="http://schemas.microsoft.com/office/powerpoint/2010/main" val="791935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Cadillac Tax delays</a:t>
            </a:r>
          </a:p>
        </p:txBody>
      </p:sp>
      <p:sp>
        <p:nvSpPr>
          <p:cNvPr id="3" name="Content Placeholder 2"/>
          <p:cNvSpPr>
            <a:spLocks noGrp="1"/>
          </p:cNvSpPr>
          <p:nvPr>
            <p:ph idx="1"/>
          </p:nvPr>
        </p:nvSpPr>
        <p:spPr/>
        <p:txBody>
          <a:bodyPr/>
          <a:lstStyle/>
          <a:p>
            <a:r>
              <a:rPr lang="en-US" dirty="0"/>
              <a:t>designed to </a:t>
            </a:r>
            <a:r>
              <a:rPr lang="en-US" dirty="0" err="1"/>
              <a:t>disincentivize</a:t>
            </a:r>
            <a:r>
              <a:rPr lang="en-US" dirty="0"/>
              <a:t> high-cost employer-sponsored coverage</a:t>
            </a:r>
          </a:p>
          <a:p>
            <a:r>
              <a:rPr lang="en-US" dirty="0"/>
              <a:t>Would have created a 40 percent excise tax on employer plans that exceed an estimated $10,800 in annual premiums for individuals and $29,050 for families </a:t>
            </a:r>
          </a:p>
          <a:p>
            <a:r>
              <a:rPr lang="en-US" dirty="0"/>
              <a:t>Protecting Americans from Tax Hikes (PATH) Act of 2015 delayed implementation from 2018 to 2020.</a:t>
            </a:r>
          </a:p>
          <a:p>
            <a:pPr lvl="1"/>
            <a:r>
              <a:rPr lang="en-US" dirty="0"/>
              <a:t>Also made tax deductible</a:t>
            </a:r>
          </a:p>
          <a:p>
            <a:r>
              <a:rPr lang="en-US" dirty="0"/>
              <a:t>Further postponed to 2022 by The Tax Cut and Jobs Act of 2018</a:t>
            </a:r>
          </a:p>
        </p:txBody>
      </p:sp>
    </p:spTree>
    <p:extLst>
      <p:ext uri="{BB962C8B-B14F-4D97-AF65-F5344CB8AC3E}">
        <p14:creationId xmlns:p14="http://schemas.microsoft.com/office/powerpoint/2010/main" val="217315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Burwell v. Hobby Lobby Stores, Inc. 2014</a:t>
            </a:r>
          </a:p>
        </p:txBody>
      </p:sp>
      <p:sp>
        <p:nvSpPr>
          <p:cNvPr id="3" name="Content Placeholder 2"/>
          <p:cNvSpPr>
            <a:spLocks noGrp="1"/>
          </p:cNvSpPr>
          <p:nvPr>
            <p:ph idx="1"/>
          </p:nvPr>
        </p:nvSpPr>
        <p:spPr/>
        <p:txBody>
          <a:bodyPr/>
          <a:lstStyle/>
          <a:p>
            <a:r>
              <a:rPr lang="en-US" dirty="0"/>
              <a:t>Allowing closely held for-profit corporations to be exempt from a regulation its owners religiously object to, if there is a less restrictive means of furthering the law's interest, according to the provisions of the Religious Freedom Restoration Act (RFRA) of 1993</a:t>
            </a:r>
          </a:p>
          <a:p>
            <a:r>
              <a:rPr lang="en-US" dirty="0"/>
              <a:t>Struck down the contraceptive mandate in the ACA</a:t>
            </a:r>
          </a:p>
          <a:p>
            <a:pPr lvl="1"/>
            <a:r>
              <a:rPr lang="en-US" dirty="0"/>
              <a:t>May have broader implications for RFRA applications</a:t>
            </a:r>
          </a:p>
          <a:p>
            <a:r>
              <a:rPr lang="en-US" dirty="0"/>
              <a:t>Definition of “closely held” has possible liability implications</a:t>
            </a:r>
          </a:p>
        </p:txBody>
      </p:sp>
    </p:spTree>
    <p:extLst>
      <p:ext uri="{BB962C8B-B14F-4D97-AF65-F5344CB8AC3E}">
        <p14:creationId xmlns:p14="http://schemas.microsoft.com/office/powerpoint/2010/main" val="243122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Trump (2017-2020) policy overview</a:t>
            </a:r>
          </a:p>
        </p:txBody>
      </p:sp>
      <p:sp>
        <p:nvSpPr>
          <p:cNvPr id="3" name="Content Placeholder 2"/>
          <p:cNvSpPr>
            <a:spLocks noGrp="1"/>
          </p:cNvSpPr>
          <p:nvPr>
            <p:ph idx="1"/>
          </p:nvPr>
        </p:nvSpPr>
        <p:spPr/>
        <p:txBody>
          <a:bodyPr>
            <a:normAutofit fontScale="92500"/>
          </a:bodyPr>
          <a:lstStyle/>
          <a:p>
            <a:pPr marL="0" indent="0">
              <a:buNone/>
            </a:pPr>
            <a:r>
              <a:rPr lang="en-US" dirty="0"/>
              <a:t>1 – Frequent overt criticism of ACA</a:t>
            </a:r>
          </a:p>
          <a:p>
            <a:pPr marL="0" indent="0">
              <a:buNone/>
            </a:pPr>
            <a:r>
              <a:rPr lang="en-US" dirty="0"/>
              <a:t>2 – Enforcement of letter of law</a:t>
            </a:r>
          </a:p>
          <a:p>
            <a:pPr marL="0" indent="0">
              <a:buNone/>
            </a:pPr>
            <a:r>
              <a:rPr lang="en-US" dirty="0"/>
              <a:t>	Example: Refusal to let Idaho authorize plans in violation</a:t>
            </a:r>
          </a:p>
          <a:p>
            <a:pPr marL="0" indent="0">
              <a:buNone/>
            </a:pPr>
            <a:r>
              <a:rPr lang="en-US" dirty="0"/>
              <a:t>3 – Improving parts of the law</a:t>
            </a:r>
          </a:p>
          <a:p>
            <a:pPr marL="0" indent="0">
              <a:buNone/>
            </a:pPr>
            <a:r>
              <a:rPr lang="en-US" dirty="0"/>
              <a:t>	Example: Political appointees not interfering with CMS civil services</a:t>
            </a:r>
          </a:p>
          <a:p>
            <a:pPr marL="0" indent="0">
              <a:buNone/>
            </a:pPr>
            <a:r>
              <a:rPr lang="en-US" dirty="0"/>
              <a:t>4 – Prioritize individual options</a:t>
            </a:r>
          </a:p>
          <a:p>
            <a:pPr marL="0" indent="0">
              <a:buNone/>
            </a:pPr>
            <a:r>
              <a:rPr lang="en-US" dirty="0"/>
              <a:t>	Example: Supported short-term plans</a:t>
            </a:r>
          </a:p>
          <a:p>
            <a:pPr marL="0" indent="0">
              <a:buNone/>
            </a:pPr>
            <a:r>
              <a:rPr lang="en-US" dirty="0"/>
              <a:t>5 – Undermined law where possible</a:t>
            </a:r>
          </a:p>
          <a:p>
            <a:pPr marL="0" indent="0">
              <a:buNone/>
            </a:pPr>
            <a:r>
              <a:rPr lang="en-US" dirty="0"/>
              <a:t>	Example: Terminating cost-sharing payments</a:t>
            </a:r>
          </a:p>
        </p:txBody>
      </p:sp>
    </p:spTree>
    <p:extLst>
      <p:ext uri="{BB962C8B-B14F-4D97-AF65-F5344CB8AC3E}">
        <p14:creationId xmlns:p14="http://schemas.microsoft.com/office/powerpoint/2010/main" val="392215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Trump inauguration day executive order, 2017</a:t>
            </a:r>
          </a:p>
        </p:txBody>
      </p:sp>
      <p:sp>
        <p:nvSpPr>
          <p:cNvPr id="3" name="Content Placeholder 2"/>
          <p:cNvSpPr>
            <a:spLocks noGrp="1"/>
          </p:cNvSpPr>
          <p:nvPr>
            <p:ph idx="1"/>
          </p:nvPr>
        </p:nvSpPr>
        <p:spPr/>
        <p:txBody>
          <a:bodyPr/>
          <a:lstStyle/>
          <a:p>
            <a:r>
              <a:rPr lang="en-US" dirty="0"/>
              <a:t>"It is the policy of my Administration to seek the prompt repeal“</a:t>
            </a:r>
          </a:p>
          <a:p>
            <a:endParaRPr lang="en-US" dirty="0"/>
          </a:p>
          <a:p>
            <a:r>
              <a:rPr lang="en-US" dirty="0"/>
              <a:t>"exercise all authority and discretion available to them to waive, defer, grant exemptions from, or delay“</a:t>
            </a:r>
          </a:p>
          <a:p>
            <a:endParaRPr lang="en-US" dirty="0"/>
          </a:p>
          <a:p>
            <a:r>
              <a:rPr lang="en-US" dirty="0"/>
              <a:t>"minimizing the economic burden [of Obamacare] pending repeal”</a:t>
            </a:r>
          </a:p>
        </p:txBody>
      </p:sp>
    </p:spTree>
    <p:extLst>
      <p:ext uri="{BB962C8B-B14F-4D97-AF65-F5344CB8AC3E}">
        <p14:creationId xmlns:p14="http://schemas.microsoft.com/office/powerpoint/2010/main" val="3862765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Expansion</a:t>
            </a:r>
          </a:p>
        </p:txBody>
      </p:sp>
      <p:sp>
        <p:nvSpPr>
          <p:cNvPr id="3" name="Content Placeholder 2"/>
          <p:cNvSpPr>
            <a:spLocks noGrp="1"/>
          </p:cNvSpPr>
          <p:nvPr>
            <p:ph idx="1"/>
          </p:nvPr>
        </p:nvSpPr>
        <p:spPr>
          <a:xfrm>
            <a:off x="174171" y="1825625"/>
            <a:ext cx="5303520" cy="4351338"/>
          </a:xfrm>
        </p:spPr>
        <p:txBody>
          <a:bodyPr>
            <a:normAutofit lnSpcReduction="10000"/>
          </a:bodyPr>
          <a:lstStyle/>
          <a:p>
            <a:r>
              <a:rPr lang="en-US" sz="2400" dirty="0"/>
              <a:t>In all states: You can qualify for Medicaid based on income, household size, disability, family status, and other factors. Eligibility rules differ between states.</a:t>
            </a:r>
          </a:p>
          <a:p>
            <a:r>
              <a:rPr lang="en-US" sz="2400" dirty="0"/>
              <a:t>In states that have expanded Medicaid coverage: You can qualify based on your income alone. If your household income is below 133% of the federal poverty level, you qualify. (Because of the way this is calculated, it turns out to be 138% of the federal poverty level. A few states use a different income limit.)</a:t>
            </a:r>
          </a:p>
          <a:p>
            <a:endParaRPr lang="en-US" sz="2400" dirty="0"/>
          </a:p>
          <a:p>
            <a:endParaRPr lang="en-US" dirty="0"/>
          </a:p>
        </p:txBody>
      </p:sp>
      <p:pic>
        <p:nvPicPr>
          <p:cNvPr id="5" name="Picture 4"/>
          <p:cNvPicPr>
            <a:picLocks noChangeAspect="1"/>
          </p:cNvPicPr>
          <p:nvPr/>
        </p:nvPicPr>
        <p:blipFill>
          <a:blip r:embed="rId2"/>
          <a:stretch>
            <a:fillRect/>
          </a:stretch>
        </p:blipFill>
        <p:spPr>
          <a:xfrm>
            <a:off x="5477691" y="1690688"/>
            <a:ext cx="6570551" cy="4295554"/>
          </a:xfrm>
          <a:prstGeom prst="rect">
            <a:avLst/>
          </a:prstGeom>
        </p:spPr>
      </p:pic>
    </p:spTree>
    <p:extLst>
      <p:ext uri="{BB962C8B-B14F-4D97-AF65-F5344CB8AC3E}">
        <p14:creationId xmlns:p14="http://schemas.microsoft.com/office/powerpoint/2010/main" val="2346883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Cuts and Jobs Act of 2017</a:t>
            </a:r>
          </a:p>
        </p:txBody>
      </p:sp>
      <p:sp>
        <p:nvSpPr>
          <p:cNvPr id="3" name="Content Placeholder 2"/>
          <p:cNvSpPr>
            <a:spLocks noGrp="1"/>
          </p:cNvSpPr>
          <p:nvPr>
            <p:ph idx="1"/>
          </p:nvPr>
        </p:nvSpPr>
        <p:spPr/>
        <p:txBody>
          <a:bodyPr/>
          <a:lstStyle/>
          <a:p>
            <a:r>
              <a:rPr lang="en-US" dirty="0"/>
              <a:t>Zeroed the penalty of the individual mandate – left all other provisions in place</a:t>
            </a:r>
          </a:p>
          <a:p>
            <a:r>
              <a:rPr lang="en-US" dirty="0"/>
              <a:t>Massachusetts has had it own health coverage mandate since 2006 </a:t>
            </a:r>
          </a:p>
          <a:p>
            <a:r>
              <a:rPr lang="en-US" dirty="0"/>
              <a:t>New Jersey passed a state-wide mandate that took effect in 2019</a:t>
            </a:r>
          </a:p>
          <a:p>
            <a:r>
              <a:rPr lang="en-US" dirty="0"/>
              <a:t>Vermont passed a health coverage mandate that will take effect in 2020</a:t>
            </a:r>
          </a:p>
        </p:txBody>
      </p:sp>
    </p:spTree>
    <p:extLst>
      <p:ext uri="{BB962C8B-B14F-4D97-AF65-F5344CB8AC3E}">
        <p14:creationId xmlns:p14="http://schemas.microsoft.com/office/powerpoint/2010/main" val="79013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More cost sharing -&gt; less utilization and les cost</a:t>
            </a:r>
          </a:p>
          <a:p>
            <a:pPr lvl="1"/>
            <a:endParaRPr lang="en-US" dirty="0"/>
          </a:p>
        </p:txBody>
      </p:sp>
      <p:graphicFrame>
        <p:nvGraphicFramePr>
          <p:cNvPr id="4" name="Object 3"/>
          <p:cNvGraphicFramePr>
            <a:graphicFrameLocks noChangeAspect="1"/>
          </p:cNvGraphicFramePr>
          <p:nvPr/>
        </p:nvGraphicFramePr>
        <p:xfrm>
          <a:off x="1324947" y="3100007"/>
          <a:ext cx="9184247" cy="3076956"/>
        </p:xfrm>
        <a:graphic>
          <a:graphicData uri="http://schemas.openxmlformats.org/presentationml/2006/ole">
            <mc:AlternateContent xmlns:mc="http://schemas.openxmlformats.org/markup-compatibility/2006">
              <mc:Choice xmlns:v="urn:schemas-microsoft-com:vml" Requires="v">
                <p:oleObj spid="_x0000_s1031" name="Document" r:id="rId3" imgW="7505424" imgH="2514507" progId="Word.Document.12">
                  <p:embed/>
                </p:oleObj>
              </mc:Choice>
              <mc:Fallback>
                <p:oleObj name="Document" r:id="rId3" imgW="7505424" imgH="2514507" progId="Word.Document.12">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947" y="3100007"/>
                        <a:ext cx="9184247" cy="307695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0860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Biden Marketplace expansion</a:t>
            </a:r>
          </a:p>
        </p:txBody>
      </p:sp>
      <p:sp>
        <p:nvSpPr>
          <p:cNvPr id="3" name="Content Placeholder 2"/>
          <p:cNvSpPr>
            <a:spLocks noGrp="1"/>
          </p:cNvSpPr>
          <p:nvPr>
            <p:ph idx="1"/>
          </p:nvPr>
        </p:nvSpPr>
        <p:spPr>
          <a:xfrm>
            <a:off x="838200" y="1825625"/>
            <a:ext cx="6391940" cy="4351338"/>
          </a:xfrm>
        </p:spPr>
        <p:txBody>
          <a:bodyPr/>
          <a:lstStyle/>
          <a:p>
            <a:r>
              <a:rPr lang="en-US" dirty="0"/>
              <a:t>American Rescue Plan Act of 2021</a:t>
            </a:r>
          </a:p>
          <a:p>
            <a:pPr lvl="1"/>
            <a:r>
              <a:rPr lang="en-US" dirty="0"/>
              <a:t>Marketplace subsidy expansion</a:t>
            </a:r>
          </a:p>
          <a:p>
            <a:pPr lvl="2"/>
            <a:r>
              <a:rPr lang="en-US" dirty="0"/>
              <a:t>Medicaid private option</a:t>
            </a:r>
          </a:p>
          <a:p>
            <a:pPr lvl="2"/>
            <a:r>
              <a:rPr lang="en-US" dirty="0"/>
              <a:t>Increased subsidy</a:t>
            </a:r>
          </a:p>
          <a:p>
            <a:pPr lvl="2"/>
            <a:r>
              <a:rPr lang="en-US" dirty="0"/>
              <a:t>More people eligible for subsidy</a:t>
            </a:r>
          </a:p>
          <a:p>
            <a:pPr lvl="2"/>
            <a:r>
              <a:rPr lang="en-US" dirty="0"/>
              <a:t>Expire at end of 2022</a:t>
            </a:r>
          </a:p>
          <a:p>
            <a:pPr lvl="1"/>
            <a:r>
              <a:rPr lang="en-US" dirty="0"/>
              <a:t>Medicaid expansion covers up to 138% FPL</a:t>
            </a:r>
          </a:p>
          <a:p>
            <a:pPr lvl="1"/>
            <a:r>
              <a:rPr lang="en-US" dirty="0"/>
              <a:t>Non-Medicaid expansion state residents now eligible for subsidized marketplace insurance coverage</a:t>
            </a:r>
          </a:p>
          <a:p>
            <a:pPr lvl="1"/>
            <a:r>
              <a:rPr lang="en-US" dirty="0"/>
              <a:t>No subsidy cliff at 400% FPL</a:t>
            </a:r>
          </a:p>
          <a:p>
            <a:pPr lvl="1"/>
            <a:endParaRPr lang="en-US" dirty="0"/>
          </a:p>
        </p:txBody>
      </p:sp>
      <p:graphicFrame>
        <p:nvGraphicFramePr>
          <p:cNvPr id="4" name="Table 3"/>
          <p:cNvGraphicFramePr>
            <a:graphicFrameLocks noGrp="1"/>
          </p:cNvGraphicFramePr>
          <p:nvPr/>
        </p:nvGraphicFramePr>
        <p:xfrm>
          <a:off x="8103120" y="2175331"/>
          <a:ext cx="4088880" cy="4672148"/>
        </p:xfrm>
        <a:graphic>
          <a:graphicData uri="http://schemas.openxmlformats.org/drawingml/2006/table">
            <a:tbl>
              <a:tblPr/>
              <a:tblGrid>
                <a:gridCol w="1204259">
                  <a:extLst>
                    <a:ext uri="{9D8B030D-6E8A-4147-A177-3AD203B41FA5}">
                      <a16:colId xmlns:a16="http://schemas.microsoft.com/office/drawing/2014/main" val="3712026999"/>
                    </a:ext>
                  </a:extLst>
                </a:gridCol>
                <a:gridCol w="1204259">
                  <a:extLst>
                    <a:ext uri="{9D8B030D-6E8A-4147-A177-3AD203B41FA5}">
                      <a16:colId xmlns:a16="http://schemas.microsoft.com/office/drawing/2014/main" val="143465328"/>
                    </a:ext>
                  </a:extLst>
                </a:gridCol>
                <a:gridCol w="1680362">
                  <a:extLst>
                    <a:ext uri="{9D8B030D-6E8A-4147-A177-3AD203B41FA5}">
                      <a16:colId xmlns:a16="http://schemas.microsoft.com/office/drawing/2014/main" val="2133135609"/>
                    </a:ext>
                  </a:extLst>
                </a:gridCol>
              </a:tblGrid>
              <a:tr h="342513">
                <a:tc gridSpan="3">
                  <a:txBody>
                    <a:bodyPr/>
                    <a:lstStyle/>
                    <a:p>
                      <a:pPr algn="ctr" fontAlgn="ctr"/>
                      <a:r>
                        <a:rPr lang="en-US" sz="1000" b="1">
                          <a:solidFill>
                            <a:srgbClr val="FFFFFF"/>
                          </a:solidFill>
                          <a:effectLst/>
                          <a:latin typeface="inherit"/>
                        </a:rPr>
                        <a:t>Table 1: Percent of Income Paid for Marketplace Benchmark Silver Premium, by Income</a:t>
                      </a:r>
                    </a:p>
                  </a:txBody>
                  <a:tcPr marL="25334" marR="25334" marT="25334" marB="25334" anchor="ctr">
                    <a:lnL>
                      <a:noFill/>
                    </a:lnL>
                    <a:lnR>
                      <a:noFill/>
                    </a:lnR>
                    <a:lnT>
                      <a:noFill/>
                    </a:lnT>
                    <a:lnB>
                      <a:noFill/>
                    </a:lnB>
                    <a:solidFill>
                      <a:srgbClr val="0072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0388278"/>
                  </a:ext>
                </a:extLst>
              </a:tr>
              <a:tr h="488436">
                <a:tc>
                  <a:txBody>
                    <a:bodyPr/>
                    <a:lstStyle/>
                    <a:p>
                      <a:pPr fontAlgn="ctr"/>
                      <a:r>
                        <a:rPr lang="en-US" sz="1000" b="1" dirty="0">
                          <a:effectLst/>
                          <a:latin typeface="inherit"/>
                        </a:rPr>
                        <a:t>Income </a:t>
                      </a:r>
                      <a:r>
                        <a:rPr lang="en-US" sz="1000" b="0" dirty="0">
                          <a:effectLst/>
                          <a:latin typeface="inherit"/>
                        </a:rPr>
                        <a:t>(% of poverty)</a:t>
                      </a:r>
                    </a:p>
                  </a:txBody>
                  <a:tcPr marL="25334" marR="25334" marT="25334" marB="25334" anchor="ctr">
                    <a:lnL>
                      <a:noFill/>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Affordable Care Act</a:t>
                      </a:r>
                      <a:br>
                        <a:rPr lang="en-US" sz="1000" b="1" dirty="0">
                          <a:effectLst/>
                          <a:latin typeface="inherit"/>
                        </a:rPr>
                      </a:br>
                      <a:r>
                        <a:rPr lang="en-US" sz="1000" b="0" dirty="0">
                          <a:effectLst/>
                          <a:latin typeface="inherit"/>
                        </a:rPr>
                        <a:t>(before legislative change)</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COVID-19 Relief (current law 2021-2022)</a:t>
                      </a:r>
                      <a:endParaRPr lang="en-US" sz="1000" b="0" dirty="0">
                        <a:effectLst/>
                        <a:latin typeface="inherit"/>
                      </a:endParaRPr>
                    </a:p>
                  </a:txBody>
                  <a:tcPr marL="25334" marR="25334" marT="25334" marB="25334" anchor="ctr">
                    <a:lnL w="9525" cap="flat" cmpd="sng" algn="ctr">
                      <a:solidFill>
                        <a:srgbClr val="CCCCCC"/>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solidFill>
                      <a:srgbClr val="D6D6D6"/>
                    </a:solidFill>
                  </a:tcPr>
                </a:tc>
                <a:extLst>
                  <a:ext uri="{0D108BD9-81ED-4DB2-BD59-A6C34878D82A}">
                    <a16:rowId xmlns:a16="http://schemas.microsoft.com/office/drawing/2014/main" val="2021563392"/>
                  </a:ext>
                </a:extLst>
              </a:tr>
              <a:tr h="342513">
                <a:tc>
                  <a:txBody>
                    <a:bodyPr/>
                    <a:lstStyle/>
                    <a:p>
                      <a:pPr fontAlgn="ctr"/>
                      <a:r>
                        <a:rPr lang="en-US" sz="1000" b="0">
                          <a:effectLst/>
                          <a:latin typeface="inherit"/>
                        </a:rPr>
                        <a:t>Under 100%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dirty="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65272239"/>
                  </a:ext>
                </a:extLst>
              </a:tr>
              <a:tr h="196590">
                <a:tc>
                  <a:txBody>
                    <a:bodyPr/>
                    <a:lstStyle/>
                    <a:p>
                      <a:pPr fontAlgn="ctr"/>
                      <a:r>
                        <a:rPr lang="en-US" sz="1000" b="0">
                          <a:effectLst/>
                          <a:latin typeface="inherit"/>
                        </a:rPr>
                        <a:t>100% – 138%</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2.07%</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51093889"/>
                  </a:ext>
                </a:extLst>
              </a:tr>
              <a:tr h="196590">
                <a:tc>
                  <a:txBody>
                    <a:bodyPr/>
                    <a:lstStyle/>
                    <a:p>
                      <a:pPr fontAlgn="ctr"/>
                      <a:r>
                        <a:rPr lang="en-US" sz="1000" b="0">
                          <a:effectLst/>
                          <a:latin typeface="inherit"/>
                        </a:rPr>
                        <a:t>138% – 150%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3.10% – 4.14%</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82986543"/>
                  </a:ext>
                </a:extLst>
              </a:tr>
              <a:tr h="196590">
                <a:tc>
                  <a:txBody>
                    <a:bodyPr/>
                    <a:lstStyle/>
                    <a:p>
                      <a:pPr fontAlgn="ctr"/>
                      <a:r>
                        <a:rPr lang="en-US" sz="1000" b="0">
                          <a:effectLst/>
                          <a:latin typeface="inherit"/>
                        </a:rPr>
                        <a:t>150% – 200%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4.14% – 6.52%</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 – 2.0%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48682589"/>
                  </a:ext>
                </a:extLst>
              </a:tr>
              <a:tr h="196590">
                <a:tc>
                  <a:txBody>
                    <a:bodyPr/>
                    <a:lstStyle/>
                    <a:p>
                      <a:pPr fontAlgn="ctr"/>
                      <a:r>
                        <a:rPr lang="en-US" sz="1000" b="0">
                          <a:effectLst/>
                          <a:latin typeface="inherit"/>
                        </a:rPr>
                        <a:t>200% – 250%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6.52% – 8.33%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 – 4.0%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34939963"/>
                  </a:ext>
                </a:extLst>
              </a:tr>
              <a:tr h="196590">
                <a:tc>
                  <a:txBody>
                    <a:bodyPr/>
                    <a:lstStyle/>
                    <a:p>
                      <a:pPr fontAlgn="ctr"/>
                      <a:r>
                        <a:rPr lang="en-US" sz="1000" b="0">
                          <a:effectLst/>
                          <a:latin typeface="inherit"/>
                        </a:rPr>
                        <a:t>250% – 300%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8.33% – 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4.0% – 6.0%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63712784"/>
                  </a:ext>
                </a:extLst>
              </a:tr>
              <a:tr h="196590">
                <a:tc>
                  <a:txBody>
                    <a:bodyPr/>
                    <a:lstStyle/>
                    <a:p>
                      <a:pPr fontAlgn="ctr"/>
                      <a:r>
                        <a:rPr lang="en-US" sz="1000" b="0">
                          <a:effectLst/>
                          <a:latin typeface="inherit"/>
                        </a:rPr>
                        <a:t>300% –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6.0% – 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5567001"/>
                  </a:ext>
                </a:extLst>
              </a:tr>
              <a:tr h="342513">
                <a:tc>
                  <a:txBody>
                    <a:bodyPr/>
                    <a:lstStyle/>
                    <a:p>
                      <a:pPr fontAlgn="ctr"/>
                      <a:r>
                        <a:rPr lang="en-US" sz="1000" b="0">
                          <a:effectLst/>
                          <a:latin typeface="inherit"/>
                        </a:rPr>
                        <a:t>Over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01235851"/>
                  </a:ext>
                </a:extLst>
              </a:tr>
              <a:tr h="1655819">
                <a:tc gridSpan="3">
                  <a:txBody>
                    <a:bodyPr/>
                    <a:lstStyle/>
                    <a:p>
                      <a:pPr fontAlgn="ctr"/>
                      <a:r>
                        <a:rPr lang="en-US" sz="1000" b="0" dirty="0">
                          <a:effectLst/>
                          <a:latin typeface="inherit"/>
                        </a:rPr>
                        <a:t>NOTES: *Lawfully present immigrants whose household incomes are below 100% FPL and are not otherwise eligible for Medicaid are eligible for tax subsidies through the Marketplace if they meet all other eligibility requirements.</a:t>
                      </a:r>
                      <a:br>
                        <a:rPr lang="en-US" sz="1000" b="0" dirty="0">
                          <a:effectLst/>
                          <a:latin typeface="inherit"/>
                        </a:rPr>
                      </a:br>
                      <a:r>
                        <a:rPr lang="en-US" sz="1000" b="0" dirty="0">
                          <a:effectLst/>
                          <a:latin typeface="inherit"/>
                        </a:rPr>
                        <a:t>**In the COVID-19 relief law, lawfully present immigrants in states that have not expanded Medicaid would continue to be eligible for marketplace subsidies. In addition, people receiving Unemployment Insurance (UI) are treated as though their income is no more than 133% of poverty for the purposes of the premium tax credit. This could extend premium tax credits to some individuals with incomes below poverty.</a:t>
                      </a:r>
                      <a:br>
                        <a:rPr lang="en-US" sz="1000" b="0" dirty="0">
                          <a:effectLst/>
                          <a:latin typeface="inherit"/>
                        </a:rPr>
                      </a:br>
                      <a:r>
                        <a:rPr lang="en-US" sz="1000" b="0" dirty="0">
                          <a:effectLst/>
                          <a:latin typeface="inherit"/>
                        </a:rPr>
                        <a:t>SOURCE: KFF</a:t>
                      </a:r>
                    </a:p>
                  </a:txBody>
                  <a:tcPr marL="25334" marR="25334" marT="25334" marB="25334"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2046630"/>
                  </a:ext>
                </a:extLst>
              </a:tr>
            </a:tbl>
          </a:graphicData>
        </a:graphic>
      </p:graphicFrame>
    </p:spTree>
    <p:extLst>
      <p:ext uri="{BB962C8B-B14F-4D97-AF65-F5344CB8AC3E}">
        <p14:creationId xmlns:p14="http://schemas.microsoft.com/office/powerpoint/2010/main" val="915125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72" y="4473"/>
            <a:ext cx="10515600" cy="1325563"/>
          </a:xfrm>
        </p:spPr>
        <p:txBody>
          <a:bodyPr/>
          <a:lstStyle/>
          <a:p>
            <a:r>
              <a:rPr lang="en-US" dirty="0"/>
              <a:t>Medicare Solvency Timeline</a:t>
            </a:r>
          </a:p>
        </p:txBody>
      </p:sp>
      <p:sp>
        <p:nvSpPr>
          <p:cNvPr id="3" name="Content Placeholder 2"/>
          <p:cNvSpPr>
            <a:spLocks noGrp="1"/>
          </p:cNvSpPr>
          <p:nvPr>
            <p:ph idx="1"/>
          </p:nvPr>
        </p:nvSpPr>
        <p:spPr>
          <a:xfrm>
            <a:off x="138545" y="942110"/>
            <a:ext cx="11951855" cy="5915890"/>
          </a:xfrm>
        </p:spPr>
        <p:txBody>
          <a:bodyPr>
            <a:normAutofit fontScale="77500" lnSpcReduction="20000"/>
          </a:bodyPr>
          <a:lstStyle/>
          <a:p>
            <a:r>
              <a:rPr lang="en-US" dirty="0"/>
              <a:t>Recessions reduce payroll tax revenue: Nov 1973–Mar 1975 Oil Crisis, Jan 1980–July 1980 double dip, July 1981–Nov 1982 Iran revolution, July 1990–Mar 1991 ending Bush’s presidency, Mar 2001–Nov 2001 dot-com bubble, Dec 2007–June 2009 great recession, Feb 2020–June 2020 </a:t>
            </a:r>
            <a:r>
              <a:rPr lang="en-US" dirty="0" err="1"/>
              <a:t>Covid</a:t>
            </a:r>
            <a:r>
              <a:rPr lang="en-US" dirty="0"/>
              <a:t> recession </a:t>
            </a:r>
          </a:p>
          <a:p>
            <a:r>
              <a:rPr lang="en-US" dirty="0"/>
              <a:t>The Tax Equity and Fiscal Responsibility Act of 1982: The prospective payment system required Medicare to pay for most inpatient care using diagnosis-related groups. This significantly reduced federal outlays, quickly leading to an increase in the life span of the trust fund, which remained relatively stable through the end of the 1980s.</a:t>
            </a:r>
          </a:p>
          <a:p>
            <a:r>
              <a:rPr lang="en-US" dirty="0"/>
              <a:t>Balanced Budget Act of 1997: various measures including reductions in the growth of payments to providers, expansion of prospective payments to post acute care facilities, and increased cost sharing for beneficiaries.</a:t>
            </a:r>
          </a:p>
          <a:p>
            <a:r>
              <a:rPr lang="en-US" dirty="0"/>
              <a:t>Reduced revenues from the dot-com bubble triggered the Sustainable Growth Rate (SGR) provisions of the 1997 Balanced Budget Act, requiring a significant cut in Medicare payments. These cuts were canceled by legislation, leading to continued reduction in Trust Fund balance.</a:t>
            </a:r>
          </a:p>
          <a:p>
            <a:r>
              <a:rPr lang="en-US" dirty="0"/>
              <a:t>Expected revenue generators such as the “Cadillac Tax,” medical device tax, and other parts of the ACA did not end up becoming reality. A year after the ACA went into effect, a fiscal crisis led to the Budget Control Act of 2011, which cut Medicare payments by 2 percent.</a:t>
            </a:r>
          </a:p>
          <a:p>
            <a:r>
              <a:rPr lang="en-US" dirty="0"/>
              <a:t>The Medicare Access and CHIP Reauthorization Act of 2015 permanently repealed the SGR and provided temporary increases in payments for a variety of providers, including ambulance services and home health services in rural areas. The effect has been a depletion of the trust fund at faster than expected rates. Over the past five years, the expected year of exhaustion shortened from 2030 to 2026.</a:t>
            </a:r>
          </a:p>
          <a:p>
            <a:endParaRPr lang="en-US" dirty="0"/>
          </a:p>
        </p:txBody>
      </p:sp>
    </p:spTree>
    <p:extLst>
      <p:ext uri="{BB962C8B-B14F-4D97-AF65-F5344CB8AC3E}">
        <p14:creationId xmlns:p14="http://schemas.microsoft.com/office/powerpoint/2010/main" val="1225636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solvency</a:t>
            </a:r>
          </a:p>
        </p:txBody>
      </p:sp>
      <p:sp>
        <p:nvSpPr>
          <p:cNvPr id="3" name="Content Placeholder 2"/>
          <p:cNvSpPr>
            <a:spLocks noGrp="1"/>
          </p:cNvSpPr>
          <p:nvPr>
            <p:ph idx="1"/>
          </p:nvPr>
        </p:nvSpPr>
        <p:spPr/>
        <p:txBody>
          <a:bodyPr/>
          <a:lstStyle/>
          <a:p>
            <a:endParaRPr lang="en-US" dirty="0"/>
          </a:p>
        </p:txBody>
      </p:sp>
      <p:pic>
        <p:nvPicPr>
          <p:cNvPr id="1026" name="Picture 2" descr="https://www.taxpolicycenter.org/sites/default/files/styles/original_optimized/public/book_images/3.13.5.figure1.png?itok=p4icLB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825625"/>
            <a:ext cx="65722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90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 the first time, not the last(?)</a:t>
            </a: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095500" y="1929606"/>
            <a:ext cx="8001000" cy="4143375"/>
          </a:xfrm>
          <a:prstGeom prst="rect">
            <a:avLst/>
          </a:prstGeom>
        </p:spPr>
      </p:pic>
    </p:spTree>
    <p:extLst>
      <p:ext uri="{BB962C8B-B14F-4D97-AF65-F5344CB8AC3E}">
        <p14:creationId xmlns:p14="http://schemas.microsoft.com/office/powerpoint/2010/main" val="400706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a:t>
            </a:r>
          </a:p>
        </p:txBody>
      </p:sp>
      <p:sp>
        <p:nvSpPr>
          <p:cNvPr id="3" name="Content Placeholder 2"/>
          <p:cNvSpPr>
            <a:spLocks noGrp="1"/>
          </p:cNvSpPr>
          <p:nvPr>
            <p:ph idx="1"/>
          </p:nvPr>
        </p:nvSpPr>
        <p:spPr>
          <a:xfrm>
            <a:off x="838200" y="1825625"/>
            <a:ext cx="4823691" cy="4695248"/>
          </a:xfrm>
        </p:spPr>
        <p:txBody>
          <a:bodyPr>
            <a:normAutofit/>
          </a:bodyPr>
          <a:lstStyle/>
          <a:p>
            <a:r>
              <a:rPr lang="en-US" dirty="0"/>
              <a:t>Current Law if Fund runs out</a:t>
            </a:r>
          </a:p>
          <a:p>
            <a:pPr lvl="1"/>
            <a:r>
              <a:rPr lang="en-US" dirty="0"/>
              <a:t>Payments may be delayed</a:t>
            </a:r>
          </a:p>
          <a:p>
            <a:pPr lvl="1"/>
            <a:r>
              <a:rPr lang="en-US" dirty="0"/>
              <a:t>Or reduced</a:t>
            </a:r>
          </a:p>
          <a:p>
            <a:r>
              <a:rPr lang="en-US" dirty="0"/>
              <a:t>New legislation likely</a:t>
            </a:r>
          </a:p>
          <a:p>
            <a:pPr lvl="1"/>
            <a:r>
              <a:rPr lang="en-US" dirty="0"/>
              <a:t>Revenue enhancing</a:t>
            </a:r>
          </a:p>
          <a:p>
            <a:pPr lvl="1"/>
            <a:r>
              <a:rPr lang="en-US" dirty="0"/>
              <a:t>Cost cutting</a:t>
            </a:r>
          </a:p>
          <a:p>
            <a:r>
              <a:rPr lang="en-US" dirty="0"/>
              <a:t>Radical changes</a:t>
            </a:r>
          </a:p>
          <a:p>
            <a:pPr lvl="1"/>
            <a:r>
              <a:rPr lang="en-US" dirty="0"/>
              <a:t>Medicare buy-in with ACA subsidies</a:t>
            </a:r>
          </a:p>
          <a:p>
            <a:pPr lvl="1"/>
            <a:r>
              <a:rPr lang="en-US" dirty="0"/>
              <a:t>Push generics</a:t>
            </a:r>
          </a:p>
          <a:p>
            <a:pPr lvl="1"/>
            <a:r>
              <a:rPr lang="en-US" dirty="0"/>
              <a:t>Increase payroll tax</a:t>
            </a:r>
          </a:p>
        </p:txBody>
      </p:sp>
      <p:graphicFrame>
        <p:nvGraphicFramePr>
          <p:cNvPr id="4" name="Table 3"/>
          <p:cNvGraphicFramePr>
            <a:graphicFrameLocks noGrp="1"/>
          </p:cNvGraphicFramePr>
          <p:nvPr/>
        </p:nvGraphicFramePr>
        <p:xfrm>
          <a:off x="7316995" y="2401005"/>
          <a:ext cx="4540702" cy="4382832"/>
        </p:xfrm>
        <a:graphic>
          <a:graphicData uri="http://schemas.openxmlformats.org/drawingml/2006/table">
            <a:tbl>
              <a:tblPr/>
              <a:tblGrid>
                <a:gridCol w="2270351">
                  <a:extLst>
                    <a:ext uri="{9D8B030D-6E8A-4147-A177-3AD203B41FA5}">
                      <a16:colId xmlns:a16="http://schemas.microsoft.com/office/drawing/2014/main" val="562650199"/>
                    </a:ext>
                  </a:extLst>
                </a:gridCol>
                <a:gridCol w="2270351">
                  <a:extLst>
                    <a:ext uri="{9D8B030D-6E8A-4147-A177-3AD203B41FA5}">
                      <a16:colId xmlns:a16="http://schemas.microsoft.com/office/drawing/2014/main" val="2247583698"/>
                    </a:ext>
                  </a:extLst>
                </a:gridCol>
              </a:tblGrid>
              <a:tr h="241741">
                <a:tc>
                  <a:txBody>
                    <a:bodyPr/>
                    <a:lstStyle/>
                    <a:p>
                      <a:pPr algn="l" fontAlgn="t"/>
                      <a:r>
                        <a:rPr lang="en-US" sz="1200" b="1">
                          <a:solidFill>
                            <a:srgbClr val="0A81A8"/>
                          </a:solidFill>
                          <a:effectLst/>
                        </a:rPr>
                        <a:t>Policy Option</a:t>
                      </a:r>
                    </a:p>
                  </a:txBody>
                  <a:tcPr marL="60435" marR="60435" marT="30218" marB="30218">
                    <a:lnL>
                      <a:noFill/>
                    </a:lnL>
                    <a:lnR>
                      <a:noFill/>
                    </a:lnR>
                    <a:lnT w="7620" cap="flat" cmpd="sng" algn="ctr">
                      <a:solidFill>
                        <a:srgbClr val="9A9A9A"/>
                      </a:solidFill>
                      <a:prstDash val="solid"/>
                      <a:round/>
                      <a:headEnd type="none" w="med" len="med"/>
                      <a:tailEnd type="none" w="med" len="med"/>
                    </a:lnT>
                    <a:lnB w="7620" cap="flat" cmpd="sng" algn="ctr">
                      <a:solidFill>
                        <a:srgbClr val="9A9A9A"/>
                      </a:solidFill>
                      <a:prstDash val="solid"/>
                      <a:round/>
                      <a:headEnd type="none" w="med" len="med"/>
                      <a:tailEnd type="none" w="med" len="med"/>
                    </a:lnB>
                    <a:solidFill>
                      <a:srgbClr val="FFFFFF"/>
                    </a:solidFill>
                  </a:tcPr>
                </a:tc>
                <a:tc>
                  <a:txBody>
                    <a:bodyPr/>
                    <a:lstStyle/>
                    <a:p>
                      <a:pPr algn="ctr" fontAlgn="t"/>
                      <a:r>
                        <a:rPr lang="en-US" sz="1200" b="1">
                          <a:solidFill>
                            <a:srgbClr val="0A81A8"/>
                          </a:solidFill>
                          <a:effectLst/>
                        </a:rPr>
                        <a:t>Potential Savings</a:t>
                      </a:r>
                    </a:p>
                  </a:txBody>
                  <a:tcPr marL="60435" marR="60435" marT="30218" marB="30218">
                    <a:lnL>
                      <a:noFill/>
                    </a:lnL>
                    <a:lnR>
                      <a:noFill/>
                    </a:lnR>
                    <a:lnT w="7620" cap="flat" cmpd="sng" algn="ctr">
                      <a:solidFill>
                        <a:srgbClr val="9A9A9A"/>
                      </a:solidFill>
                      <a:prstDash val="solid"/>
                      <a:round/>
                      <a:headEnd type="none" w="med" len="med"/>
                      <a:tailEnd type="none" w="med" len="med"/>
                    </a:lnT>
                    <a:lnB w="7620" cap="flat" cmpd="sng" algn="ctr">
                      <a:solidFill>
                        <a:srgbClr val="9A9A9A"/>
                      </a:solidFill>
                      <a:prstDash val="solid"/>
                      <a:round/>
                      <a:headEnd type="none" w="med" len="med"/>
                      <a:tailEnd type="none" w="med" len="med"/>
                    </a:lnB>
                    <a:solidFill>
                      <a:srgbClr val="FFFFFF"/>
                    </a:solidFill>
                  </a:tcPr>
                </a:tc>
                <a:extLst>
                  <a:ext uri="{0D108BD9-81ED-4DB2-BD59-A6C34878D82A}">
                    <a16:rowId xmlns:a16="http://schemas.microsoft.com/office/drawing/2014/main" val="633993055"/>
                  </a:ext>
                </a:extLst>
              </a:tr>
              <a:tr h="423047">
                <a:tc>
                  <a:txBody>
                    <a:bodyPr/>
                    <a:lstStyle/>
                    <a:p>
                      <a:pPr algn="l" fontAlgn="t"/>
                      <a:r>
                        <a:rPr lang="en-US" sz="1200">
                          <a:effectLst/>
                        </a:rPr>
                        <a:t>Expand Bundled Payments and Promote New Payment Models</a:t>
                      </a:r>
                    </a:p>
                  </a:txBody>
                  <a:tcPr marL="60435" marR="60435" marT="30218" marB="30218">
                    <a:lnL>
                      <a:noFill/>
                    </a:lnL>
                    <a:lnR>
                      <a:noFill/>
                    </a:lnR>
                    <a:lnT w="7620" cap="flat" cmpd="sng" algn="ctr">
                      <a:solidFill>
                        <a:srgbClr val="9A9A9A"/>
                      </a:solidFill>
                      <a:prstDash val="solid"/>
                      <a:round/>
                      <a:headEnd type="none" w="med" len="med"/>
                      <a:tailEnd type="none" w="med" len="med"/>
                    </a:lnT>
                    <a:lnB>
                      <a:noFill/>
                    </a:lnB>
                    <a:solidFill>
                      <a:srgbClr val="FFFFFF"/>
                    </a:solidFill>
                  </a:tcPr>
                </a:tc>
                <a:tc>
                  <a:txBody>
                    <a:bodyPr/>
                    <a:lstStyle/>
                    <a:p>
                      <a:pPr algn="ctr" fontAlgn="t"/>
                      <a:r>
                        <a:rPr lang="en-US" sz="1200">
                          <a:effectLst/>
                        </a:rPr>
                        <a:t>$5 to $50 billion</a:t>
                      </a:r>
                    </a:p>
                  </a:txBody>
                  <a:tcPr marL="60435" marR="60435" marT="30218" marB="30218">
                    <a:lnL>
                      <a:noFill/>
                    </a:lnL>
                    <a:lnR>
                      <a:noFill/>
                    </a:lnR>
                    <a:lnT w="7620" cap="flat" cmpd="sng" algn="ctr">
                      <a:solidFill>
                        <a:srgbClr val="9A9A9A"/>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96367305"/>
                  </a:ext>
                </a:extLst>
              </a:tr>
              <a:tr h="423047">
                <a:tc>
                  <a:txBody>
                    <a:bodyPr/>
                    <a:lstStyle/>
                    <a:p>
                      <a:pPr algn="l" fontAlgn="t"/>
                      <a:r>
                        <a:rPr lang="en-US" sz="1200">
                          <a:effectLst/>
                        </a:rPr>
                        <a:t>Reduce Preventable Readmissions and Unnecessary Complications</a:t>
                      </a:r>
                    </a:p>
                  </a:txBody>
                  <a:tcPr marL="60435" marR="60435" marT="30218" marB="30218">
                    <a:lnL>
                      <a:noFill/>
                    </a:lnL>
                    <a:lnR>
                      <a:noFill/>
                    </a:lnR>
                    <a:lnT>
                      <a:noFill/>
                    </a:lnT>
                    <a:lnB>
                      <a:noFill/>
                    </a:lnB>
                    <a:solidFill>
                      <a:srgbClr val="E7E8EC"/>
                    </a:solidFill>
                  </a:tcPr>
                </a:tc>
                <a:tc>
                  <a:txBody>
                    <a:bodyPr/>
                    <a:lstStyle/>
                    <a:p>
                      <a:pPr algn="ctr" fontAlgn="t"/>
                      <a:r>
                        <a:rPr lang="en-US" sz="1200">
                          <a:effectLst/>
                        </a:rPr>
                        <a:t>Up to $10 billion</a:t>
                      </a:r>
                    </a:p>
                  </a:txBody>
                  <a:tcPr marL="60435" marR="60435" marT="30218" marB="30218">
                    <a:lnL>
                      <a:noFill/>
                    </a:lnL>
                    <a:lnR>
                      <a:noFill/>
                    </a:lnR>
                    <a:lnT>
                      <a:noFill/>
                    </a:lnT>
                    <a:lnB>
                      <a:noFill/>
                    </a:lnB>
                    <a:solidFill>
                      <a:srgbClr val="E7E8EC"/>
                    </a:solidFill>
                  </a:tcPr>
                </a:tc>
                <a:extLst>
                  <a:ext uri="{0D108BD9-81ED-4DB2-BD59-A6C34878D82A}">
                    <a16:rowId xmlns:a16="http://schemas.microsoft.com/office/drawing/2014/main" val="3890350335"/>
                  </a:ext>
                </a:extLst>
              </a:tr>
              <a:tr h="423047">
                <a:tc>
                  <a:txBody>
                    <a:bodyPr/>
                    <a:lstStyle/>
                    <a:p>
                      <a:pPr algn="l" fontAlgn="t"/>
                      <a:r>
                        <a:rPr lang="en-US" sz="1200">
                          <a:effectLst/>
                        </a:rPr>
                        <a:t>Reduce Payments to Post-Acute Providers</a:t>
                      </a:r>
                    </a:p>
                  </a:txBody>
                  <a:tcPr marL="60435" marR="60435" marT="30218" marB="30218">
                    <a:lnL>
                      <a:noFill/>
                    </a:lnL>
                    <a:lnR>
                      <a:noFill/>
                    </a:lnR>
                    <a:lnT>
                      <a:noFill/>
                    </a:lnT>
                    <a:lnB>
                      <a:noFill/>
                    </a:lnB>
                    <a:solidFill>
                      <a:srgbClr val="FFFFFF"/>
                    </a:solidFill>
                  </a:tcPr>
                </a:tc>
                <a:tc>
                  <a:txBody>
                    <a:bodyPr/>
                    <a:lstStyle/>
                    <a:p>
                      <a:pPr algn="ctr" fontAlgn="t"/>
                      <a:r>
                        <a:rPr lang="en-US" sz="1200">
                          <a:effectLst/>
                        </a:rPr>
                        <a:t>$25 to $50 billion</a:t>
                      </a:r>
                    </a:p>
                  </a:txBody>
                  <a:tcPr marL="60435" marR="60435" marT="30218" marB="30218">
                    <a:lnL>
                      <a:noFill/>
                    </a:lnL>
                    <a:lnR>
                      <a:noFill/>
                    </a:lnR>
                    <a:lnT>
                      <a:noFill/>
                    </a:lnT>
                    <a:lnB>
                      <a:noFill/>
                    </a:lnB>
                    <a:solidFill>
                      <a:srgbClr val="FFFFFF"/>
                    </a:solidFill>
                  </a:tcPr>
                </a:tc>
                <a:extLst>
                  <a:ext uri="{0D108BD9-81ED-4DB2-BD59-A6C34878D82A}">
                    <a16:rowId xmlns:a16="http://schemas.microsoft.com/office/drawing/2014/main" val="2022889624"/>
                  </a:ext>
                </a:extLst>
              </a:tr>
              <a:tr h="423047">
                <a:tc>
                  <a:txBody>
                    <a:bodyPr/>
                    <a:lstStyle/>
                    <a:p>
                      <a:pPr algn="l" fontAlgn="t"/>
                      <a:r>
                        <a:rPr lang="en-US" sz="1200">
                          <a:effectLst/>
                        </a:rPr>
                        <a:t>Reform and Reduce Payments for Graduate Medical Education</a:t>
                      </a:r>
                    </a:p>
                  </a:txBody>
                  <a:tcPr marL="60435" marR="60435" marT="30218" marB="30218">
                    <a:lnL>
                      <a:noFill/>
                    </a:lnL>
                    <a:lnR>
                      <a:noFill/>
                    </a:lnR>
                    <a:lnT>
                      <a:noFill/>
                    </a:lnT>
                    <a:lnB>
                      <a:noFill/>
                    </a:lnB>
                    <a:solidFill>
                      <a:srgbClr val="E7E8EC"/>
                    </a:solidFill>
                  </a:tcPr>
                </a:tc>
                <a:tc>
                  <a:txBody>
                    <a:bodyPr/>
                    <a:lstStyle/>
                    <a:p>
                      <a:pPr algn="ctr" fontAlgn="t"/>
                      <a:r>
                        <a:rPr lang="en-US" sz="1200" dirty="0">
                          <a:effectLst/>
                        </a:rPr>
                        <a:t>$15 to $40 billion</a:t>
                      </a:r>
                    </a:p>
                  </a:txBody>
                  <a:tcPr marL="60435" marR="60435" marT="30218" marB="30218">
                    <a:lnL>
                      <a:noFill/>
                    </a:lnL>
                    <a:lnR>
                      <a:noFill/>
                    </a:lnR>
                    <a:lnT>
                      <a:noFill/>
                    </a:lnT>
                    <a:lnB>
                      <a:noFill/>
                    </a:lnB>
                    <a:solidFill>
                      <a:srgbClr val="E7E8EC"/>
                    </a:solidFill>
                  </a:tcPr>
                </a:tc>
                <a:extLst>
                  <a:ext uri="{0D108BD9-81ED-4DB2-BD59-A6C34878D82A}">
                    <a16:rowId xmlns:a16="http://schemas.microsoft.com/office/drawing/2014/main" val="2662944622"/>
                  </a:ext>
                </a:extLst>
              </a:tr>
              <a:tr h="423047">
                <a:tc>
                  <a:txBody>
                    <a:bodyPr/>
                    <a:lstStyle/>
                    <a:p>
                      <a:pPr algn="l" fontAlgn="t"/>
                      <a:r>
                        <a:rPr lang="en-US" sz="1200">
                          <a:effectLst/>
                        </a:rPr>
                        <a:t>Reduce Medicare's Coverage of Bad Debts</a:t>
                      </a:r>
                    </a:p>
                  </a:txBody>
                  <a:tcPr marL="60435" marR="60435" marT="30218" marB="30218">
                    <a:lnL>
                      <a:noFill/>
                    </a:lnL>
                    <a:lnR>
                      <a:noFill/>
                    </a:lnR>
                    <a:lnT>
                      <a:noFill/>
                    </a:lnT>
                    <a:lnB>
                      <a:noFill/>
                    </a:lnB>
                    <a:solidFill>
                      <a:srgbClr val="FFFFFF"/>
                    </a:solidFill>
                  </a:tcPr>
                </a:tc>
                <a:tc>
                  <a:txBody>
                    <a:bodyPr/>
                    <a:lstStyle/>
                    <a:p>
                      <a:pPr algn="ctr" fontAlgn="t"/>
                      <a:r>
                        <a:rPr lang="en-US" sz="1200">
                          <a:effectLst/>
                        </a:rPr>
                        <a:t>$15 to $50 billion</a:t>
                      </a:r>
                    </a:p>
                  </a:txBody>
                  <a:tcPr marL="60435" marR="60435" marT="30218" marB="30218">
                    <a:lnL>
                      <a:noFill/>
                    </a:lnL>
                    <a:lnR>
                      <a:noFill/>
                    </a:lnR>
                    <a:lnT>
                      <a:noFill/>
                    </a:lnT>
                    <a:lnB>
                      <a:noFill/>
                    </a:lnB>
                    <a:solidFill>
                      <a:srgbClr val="FFFFFF"/>
                    </a:solidFill>
                  </a:tcPr>
                </a:tc>
                <a:extLst>
                  <a:ext uri="{0D108BD9-81ED-4DB2-BD59-A6C34878D82A}">
                    <a16:rowId xmlns:a16="http://schemas.microsoft.com/office/drawing/2014/main" val="896643929"/>
                  </a:ext>
                </a:extLst>
              </a:tr>
              <a:tr h="423047">
                <a:tc>
                  <a:txBody>
                    <a:bodyPr/>
                    <a:lstStyle/>
                    <a:p>
                      <a:pPr algn="l" fontAlgn="t"/>
                      <a:r>
                        <a:rPr lang="en-US" sz="1200">
                          <a:effectLst/>
                        </a:rPr>
                        <a:t>Expand Medicare and Medicaid Drug Rebates</a:t>
                      </a:r>
                    </a:p>
                  </a:txBody>
                  <a:tcPr marL="60435" marR="60435" marT="30218" marB="30218">
                    <a:lnL>
                      <a:noFill/>
                    </a:lnL>
                    <a:lnR>
                      <a:noFill/>
                    </a:lnR>
                    <a:lnT>
                      <a:noFill/>
                    </a:lnT>
                    <a:lnB>
                      <a:noFill/>
                    </a:lnB>
                    <a:solidFill>
                      <a:srgbClr val="E7E8EC"/>
                    </a:solidFill>
                  </a:tcPr>
                </a:tc>
                <a:tc>
                  <a:txBody>
                    <a:bodyPr/>
                    <a:lstStyle/>
                    <a:p>
                      <a:pPr algn="ctr" fontAlgn="t"/>
                      <a:r>
                        <a:rPr lang="en-US" sz="1200">
                          <a:effectLst/>
                        </a:rPr>
                        <a:t>$50 to $150 billion</a:t>
                      </a:r>
                    </a:p>
                  </a:txBody>
                  <a:tcPr marL="60435" marR="60435" marT="30218" marB="30218">
                    <a:lnL>
                      <a:noFill/>
                    </a:lnL>
                    <a:lnR>
                      <a:noFill/>
                    </a:lnR>
                    <a:lnT>
                      <a:noFill/>
                    </a:lnT>
                    <a:lnB>
                      <a:noFill/>
                    </a:lnB>
                    <a:solidFill>
                      <a:srgbClr val="E7E8EC"/>
                    </a:solidFill>
                  </a:tcPr>
                </a:tc>
                <a:extLst>
                  <a:ext uri="{0D108BD9-81ED-4DB2-BD59-A6C34878D82A}">
                    <a16:rowId xmlns:a16="http://schemas.microsoft.com/office/drawing/2014/main" val="3466567522"/>
                  </a:ext>
                </a:extLst>
              </a:tr>
              <a:tr h="423047">
                <a:tc>
                  <a:txBody>
                    <a:bodyPr/>
                    <a:lstStyle/>
                    <a:p>
                      <a:pPr algn="l" fontAlgn="t"/>
                      <a:r>
                        <a:rPr lang="en-US" sz="1200">
                          <a:effectLst/>
                        </a:rPr>
                        <a:t>Reduce the Price and Use of High-Cost Drugs</a:t>
                      </a:r>
                    </a:p>
                  </a:txBody>
                  <a:tcPr marL="60435" marR="60435" marT="30218" marB="30218">
                    <a:lnL>
                      <a:noFill/>
                    </a:lnL>
                    <a:lnR>
                      <a:noFill/>
                    </a:lnR>
                    <a:lnT>
                      <a:noFill/>
                    </a:lnT>
                    <a:lnB>
                      <a:noFill/>
                    </a:lnB>
                    <a:solidFill>
                      <a:srgbClr val="FFFFFF"/>
                    </a:solidFill>
                  </a:tcPr>
                </a:tc>
                <a:tc>
                  <a:txBody>
                    <a:bodyPr/>
                    <a:lstStyle/>
                    <a:p>
                      <a:pPr algn="ctr" fontAlgn="t"/>
                      <a:r>
                        <a:rPr lang="en-US" sz="1200">
                          <a:effectLst/>
                        </a:rPr>
                        <a:t>Up to $30 billion</a:t>
                      </a:r>
                    </a:p>
                  </a:txBody>
                  <a:tcPr marL="60435" marR="60435" marT="30218" marB="30218">
                    <a:lnL>
                      <a:noFill/>
                    </a:lnL>
                    <a:lnR>
                      <a:noFill/>
                    </a:lnR>
                    <a:lnT>
                      <a:noFill/>
                    </a:lnT>
                    <a:lnB>
                      <a:noFill/>
                    </a:lnB>
                    <a:solidFill>
                      <a:srgbClr val="FFFFFF"/>
                    </a:solidFill>
                  </a:tcPr>
                </a:tc>
                <a:extLst>
                  <a:ext uri="{0D108BD9-81ED-4DB2-BD59-A6C34878D82A}">
                    <a16:rowId xmlns:a16="http://schemas.microsoft.com/office/drawing/2014/main" val="1437889019"/>
                  </a:ext>
                </a:extLst>
              </a:tr>
              <a:tr h="423047">
                <a:tc>
                  <a:txBody>
                    <a:bodyPr/>
                    <a:lstStyle/>
                    <a:p>
                      <a:pPr algn="l" fontAlgn="t"/>
                      <a:r>
                        <a:rPr lang="en-US" sz="1200">
                          <a:effectLst/>
                        </a:rPr>
                        <a:t>Adopt Competitive Bidding for Medicare Advantage</a:t>
                      </a:r>
                    </a:p>
                  </a:txBody>
                  <a:tcPr marL="60435" marR="60435" marT="30218" marB="30218">
                    <a:lnL>
                      <a:noFill/>
                    </a:lnL>
                    <a:lnR>
                      <a:noFill/>
                    </a:lnR>
                    <a:lnT>
                      <a:noFill/>
                    </a:lnT>
                    <a:lnB>
                      <a:noFill/>
                    </a:lnB>
                    <a:solidFill>
                      <a:srgbClr val="E7E8EC"/>
                    </a:solidFill>
                  </a:tcPr>
                </a:tc>
                <a:tc>
                  <a:txBody>
                    <a:bodyPr/>
                    <a:lstStyle/>
                    <a:p>
                      <a:pPr algn="ctr" fontAlgn="t"/>
                      <a:r>
                        <a:rPr lang="en-US" sz="1200">
                          <a:effectLst/>
                        </a:rPr>
                        <a:t>$25 to $75 billion</a:t>
                      </a:r>
                    </a:p>
                  </a:txBody>
                  <a:tcPr marL="60435" marR="60435" marT="30218" marB="30218">
                    <a:lnL>
                      <a:noFill/>
                    </a:lnL>
                    <a:lnR>
                      <a:noFill/>
                    </a:lnR>
                    <a:lnT>
                      <a:noFill/>
                    </a:lnT>
                    <a:lnB>
                      <a:noFill/>
                    </a:lnB>
                    <a:solidFill>
                      <a:srgbClr val="E7E8EC"/>
                    </a:solidFill>
                  </a:tcPr>
                </a:tc>
                <a:extLst>
                  <a:ext uri="{0D108BD9-81ED-4DB2-BD59-A6C34878D82A}">
                    <a16:rowId xmlns:a16="http://schemas.microsoft.com/office/drawing/2014/main" val="4084375141"/>
                  </a:ext>
                </a:extLst>
              </a:tr>
              <a:tr h="241741">
                <a:tc>
                  <a:txBody>
                    <a:bodyPr/>
                    <a:lstStyle/>
                    <a:p>
                      <a:pPr algn="l" fontAlgn="t"/>
                      <a:r>
                        <a:rPr lang="en-US" sz="1200">
                          <a:effectLst/>
                        </a:rPr>
                        <a:t>Limit Medicare Cost-Sharing Rules</a:t>
                      </a:r>
                    </a:p>
                  </a:txBody>
                  <a:tcPr marL="60435" marR="60435" marT="30218" marB="30218">
                    <a:lnL>
                      <a:noFill/>
                    </a:lnL>
                    <a:lnR>
                      <a:noFill/>
                    </a:lnR>
                    <a:lnT>
                      <a:noFill/>
                    </a:lnT>
                    <a:lnB>
                      <a:noFill/>
                    </a:lnB>
                    <a:solidFill>
                      <a:srgbClr val="FFFFFF"/>
                    </a:solidFill>
                  </a:tcPr>
                </a:tc>
                <a:tc>
                  <a:txBody>
                    <a:bodyPr/>
                    <a:lstStyle/>
                    <a:p>
                      <a:pPr algn="ctr" fontAlgn="t"/>
                      <a:r>
                        <a:rPr lang="en-US" sz="1200">
                          <a:effectLst/>
                        </a:rPr>
                        <a:t>Up to $20 billion</a:t>
                      </a:r>
                    </a:p>
                  </a:txBody>
                  <a:tcPr marL="60435" marR="60435" marT="30218" marB="30218">
                    <a:lnL>
                      <a:noFill/>
                    </a:lnL>
                    <a:lnR>
                      <a:noFill/>
                    </a:lnR>
                    <a:lnT>
                      <a:noFill/>
                    </a:lnT>
                    <a:lnB>
                      <a:noFill/>
                    </a:lnB>
                    <a:solidFill>
                      <a:srgbClr val="FFFFFF"/>
                    </a:solidFill>
                  </a:tcPr>
                </a:tc>
                <a:extLst>
                  <a:ext uri="{0D108BD9-81ED-4DB2-BD59-A6C34878D82A}">
                    <a16:rowId xmlns:a16="http://schemas.microsoft.com/office/drawing/2014/main" val="4036522946"/>
                  </a:ext>
                </a:extLst>
              </a:tr>
              <a:tr h="241741">
                <a:tc>
                  <a:txBody>
                    <a:bodyPr/>
                    <a:lstStyle/>
                    <a:p>
                      <a:pPr algn="l" fontAlgn="t"/>
                      <a:r>
                        <a:rPr lang="en-US" sz="1200">
                          <a:effectLst/>
                        </a:rPr>
                        <a:t>Restrict Supplemental Coverage</a:t>
                      </a:r>
                    </a:p>
                  </a:txBody>
                  <a:tcPr marL="60435" marR="60435" marT="30218" marB="30218">
                    <a:lnL>
                      <a:noFill/>
                    </a:lnL>
                    <a:lnR>
                      <a:noFill/>
                    </a:lnR>
                    <a:lnT>
                      <a:noFill/>
                    </a:lnT>
                    <a:lnB>
                      <a:noFill/>
                    </a:lnB>
                    <a:solidFill>
                      <a:srgbClr val="E7E8EC"/>
                    </a:solidFill>
                  </a:tcPr>
                </a:tc>
                <a:tc>
                  <a:txBody>
                    <a:bodyPr/>
                    <a:lstStyle/>
                    <a:p>
                      <a:pPr algn="ctr" fontAlgn="t"/>
                      <a:r>
                        <a:rPr lang="en-US" sz="1200">
                          <a:effectLst/>
                        </a:rPr>
                        <a:t>$50 to  $125 billion</a:t>
                      </a:r>
                    </a:p>
                  </a:txBody>
                  <a:tcPr marL="60435" marR="60435" marT="30218" marB="30218">
                    <a:lnL>
                      <a:noFill/>
                    </a:lnL>
                    <a:lnR>
                      <a:noFill/>
                    </a:lnR>
                    <a:lnT>
                      <a:noFill/>
                    </a:lnT>
                    <a:lnB>
                      <a:noFill/>
                    </a:lnB>
                    <a:solidFill>
                      <a:srgbClr val="E7E8EC"/>
                    </a:solidFill>
                  </a:tcPr>
                </a:tc>
                <a:extLst>
                  <a:ext uri="{0D108BD9-81ED-4DB2-BD59-A6C34878D82A}">
                    <a16:rowId xmlns:a16="http://schemas.microsoft.com/office/drawing/2014/main" val="2903469127"/>
                  </a:ext>
                </a:extLst>
              </a:tr>
              <a:tr h="241741">
                <a:tc>
                  <a:txBody>
                    <a:bodyPr/>
                    <a:lstStyle/>
                    <a:p>
                      <a:pPr algn="l" fontAlgn="t"/>
                      <a:r>
                        <a:rPr lang="en-US" sz="1200">
                          <a:effectLst/>
                        </a:rPr>
                        <a:t>Limit Medical Malpractice Claims</a:t>
                      </a:r>
                    </a:p>
                  </a:txBody>
                  <a:tcPr marL="60435" marR="60435" marT="30218" marB="30218">
                    <a:lnL>
                      <a:noFill/>
                    </a:lnL>
                    <a:lnR>
                      <a:noFill/>
                    </a:lnR>
                    <a:lnT>
                      <a:noFill/>
                    </a:lnT>
                    <a:lnB>
                      <a:noFill/>
                    </a:lnB>
                    <a:solidFill>
                      <a:srgbClr val="FFFFFF"/>
                    </a:solidFill>
                  </a:tcPr>
                </a:tc>
                <a:tc>
                  <a:txBody>
                    <a:bodyPr/>
                    <a:lstStyle/>
                    <a:p>
                      <a:pPr algn="ctr" fontAlgn="t"/>
                      <a:r>
                        <a:rPr lang="en-US" sz="1200" dirty="0">
                          <a:effectLst/>
                        </a:rPr>
                        <a:t>$50 to $70 billion</a:t>
                      </a:r>
                    </a:p>
                  </a:txBody>
                  <a:tcPr marL="60435" marR="60435" marT="30218" marB="30218">
                    <a:lnL>
                      <a:noFill/>
                    </a:lnL>
                    <a:lnR>
                      <a:noFill/>
                    </a:lnR>
                    <a:lnT>
                      <a:noFill/>
                    </a:lnT>
                    <a:lnB>
                      <a:noFill/>
                    </a:lnB>
                    <a:solidFill>
                      <a:srgbClr val="FFFFFF"/>
                    </a:solidFill>
                  </a:tcPr>
                </a:tc>
                <a:extLst>
                  <a:ext uri="{0D108BD9-81ED-4DB2-BD59-A6C34878D82A}">
                    <a16:rowId xmlns:a16="http://schemas.microsoft.com/office/drawing/2014/main" val="4262875656"/>
                  </a:ext>
                </a:extLst>
              </a:tr>
            </a:tbl>
          </a:graphicData>
        </a:graphic>
      </p:graphicFrame>
      <p:sp>
        <p:nvSpPr>
          <p:cNvPr id="5" name="Content Placeholder 2"/>
          <p:cNvSpPr txBox="1">
            <a:spLocks/>
          </p:cNvSpPr>
          <p:nvPr/>
        </p:nvSpPr>
        <p:spPr>
          <a:xfrm>
            <a:off x="5932054" y="1690688"/>
            <a:ext cx="48236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Cost cutting legislation</a:t>
            </a:r>
          </a:p>
          <a:p>
            <a:pPr lvl="1"/>
            <a:endParaRPr lang="en-US" dirty="0"/>
          </a:p>
        </p:txBody>
      </p:sp>
    </p:spTree>
    <p:extLst>
      <p:ext uri="{BB962C8B-B14F-4D97-AF65-F5344CB8AC3E}">
        <p14:creationId xmlns:p14="http://schemas.microsoft.com/office/powerpoint/2010/main" val="1994115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A0E7-369B-406E-8273-A33B154849EA}"/>
              </a:ext>
            </a:extLst>
          </p:cNvPr>
          <p:cNvSpPr>
            <a:spLocks noGrp="1"/>
          </p:cNvSpPr>
          <p:nvPr>
            <p:ph type="title"/>
          </p:nvPr>
        </p:nvSpPr>
        <p:spPr/>
        <p:txBody>
          <a:bodyPr/>
          <a:lstStyle/>
          <a:p>
            <a:r>
              <a:rPr lang="en-US" dirty="0"/>
              <a:t>Real world estimates of the effect of public insurance</a:t>
            </a:r>
          </a:p>
        </p:txBody>
      </p:sp>
      <p:sp>
        <p:nvSpPr>
          <p:cNvPr id="3" name="Content Placeholder 2">
            <a:extLst>
              <a:ext uri="{FF2B5EF4-FFF2-40B4-BE49-F238E27FC236}">
                <a16:creationId xmlns:a16="http://schemas.microsoft.com/office/drawing/2014/main" id="{DEC6341E-1D6F-43C4-8DB6-EBF0E1D0D9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41129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saves lives</a:t>
            </a:r>
          </a:p>
        </p:txBody>
      </p:sp>
      <p:sp>
        <p:nvSpPr>
          <p:cNvPr id="3" name="Content Placeholder 2"/>
          <p:cNvSpPr>
            <a:spLocks noGrp="1"/>
          </p:cNvSpPr>
          <p:nvPr>
            <p:ph idx="1"/>
          </p:nvPr>
        </p:nvSpPr>
        <p:spPr>
          <a:xfrm>
            <a:off x="838200" y="1825625"/>
            <a:ext cx="3881846" cy="4351338"/>
          </a:xfrm>
        </p:spPr>
        <p:txBody>
          <a:bodyPr>
            <a:normAutofit fontScale="92500" lnSpcReduction="10000"/>
          </a:bodyPr>
          <a:lstStyle/>
          <a:p>
            <a:r>
              <a:rPr lang="en-US" dirty="0"/>
              <a:t>We estimate a nearly 1 percentage point drop in 7-day mortality for patients at age 65, implying that Medicare eligibility reduces the death rate of this severely ill patient group by 20 percent. The mortality gap persists for at least two years following the initial hospital admission.</a:t>
            </a:r>
          </a:p>
        </p:txBody>
      </p:sp>
      <p:pic>
        <p:nvPicPr>
          <p:cNvPr id="4" name="Picture 3"/>
          <p:cNvPicPr>
            <a:picLocks noChangeAspect="1"/>
          </p:cNvPicPr>
          <p:nvPr/>
        </p:nvPicPr>
        <p:blipFill>
          <a:blip r:embed="rId2"/>
          <a:stretch>
            <a:fillRect/>
          </a:stretch>
        </p:blipFill>
        <p:spPr>
          <a:xfrm>
            <a:off x="4658747" y="1636803"/>
            <a:ext cx="7426165" cy="5221197"/>
          </a:xfrm>
          <a:prstGeom prst="rect">
            <a:avLst/>
          </a:prstGeom>
        </p:spPr>
      </p:pic>
    </p:spTree>
    <p:extLst>
      <p:ext uri="{BB962C8B-B14F-4D97-AF65-F5344CB8AC3E}">
        <p14:creationId xmlns:p14="http://schemas.microsoft.com/office/powerpoint/2010/main" val="258623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ACA</a:t>
            </a:r>
          </a:p>
        </p:txBody>
      </p:sp>
      <p:sp>
        <p:nvSpPr>
          <p:cNvPr id="3" name="Content Placeholder 2"/>
          <p:cNvSpPr>
            <a:spLocks noGrp="1"/>
          </p:cNvSpPr>
          <p:nvPr>
            <p:ph idx="1"/>
          </p:nvPr>
        </p:nvSpPr>
        <p:spPr/>
        <p:txBody>
          <a:bodyPr>
            <a:normAutofit fontScale="77500" lnSpcReduction="20000"/>
          </a:bodyPr>
          <a:lstStyle/>
          <a:p>
            <a:r>
              <a:rPr lang="en-US" dirty="0"/>
              <a:t>There has been a lot of research on the health and coverage outcomes of the Affordable Care Act</a:t>
            </a:r>
          </a:p>
          <a:p>
            <a:pPr lvl="1"/>
            <a:r>
              <a:rPr lang="en-US" dirty="0"/>
              <a:t>KFF summary for Medicaid expansion (</a:t>
            </a:r>
            <a:r>
              <a:rPr lang="en-US" dirty="0" err="1"/>
              <a:t>Antonisse</a:t>
            </a:r>
            <a:r>
              <a:rPr lang="en-US" dirty="0"/>
              <a:t> as lead author) - </a:t>
            </a:r>
            <a:r>
              <a:rPr lang="en-US" dirty="0">
                <a:hlinkClick r:id="rId2"/>
              </a:rPr>
              <a:t>https://www.kff.org/medicaid/report/the-effects-of-medicaid-expansion-under-the-aca-updated-findings-from-a-literature-review/</a:t>
            </a:r>
            <a:endParaRPr lang="en-US" dirty="0"/>
          </a:p>
          <a:p>
            <a:pPr lvl="1"/>
            <a:r>
              <a:rPr lang="en-US" dirty="0" err="1"/>
              <a:t>Mazurenko</a:t>
            </a:r>
            <a:r>
              <a:rPr lang="en-US" dirty="0"/>
              <a:t>, </a:t>
            </a:r>
            <a:r>
              <a:rPr lang="en-US" dirty="0" err="1"/>
              <a:t>Olena</a:t>
            </a:r>
            <a:r>
              <a:rPr lang="en-US" dirty="0"/>
              <a:t>, Casey P. </a:t>
            </a:r>
            <a:r>
              <a:rPr lang="en-US" dirty="0" err="1"/>
              <a:t>Balio</a:t>
            </a:r>
            <a:r>
              <a:rPr lang="en-US" dirty="0"/>
              <a:t>, </a:t>
            </a:r>
            <a:r>
              <a:rPr lang="en-US" dirty="0" err="1"/>
              <a:t>Rajender</a:t>
            </a:r>
            <a:r>
              <a:rPr lang="en-US" dirty="0"/>
              <a:t> Agarwal, Aaron E. Carroll, and </a:t>
            </a:r>
            <a:r>
              <a:rPr lang="en-US" dirty="0" err="1"/>
              <a:t>Nir</a:t>
            </a:r>
            <a:r>
              <a:rPr lang="en-US" dirty="0"/>
              <a:t> </a:t>
            </a:r>
            <a:r>
              <a:rPr lang="en-US" dirty="0" err="1"/>
              <a:t>Menachemi</a:t>
            </a:r>
            <a:r>
              <a:rPr lang="en-US" dirty="0"/>
              <a:t>. "The effects of Medicaid expansion under the ACA: a systematic review." </a:t>
            </a:r>
            <a:r>
              <a:rPr lang="en-US" i="1" dirty="0"/>
              <a:t>Health Affairs</a:t>
            </a:r>
            <a:r>
              <a:rPr lang="en-US" dirty="0"/>
              <a:t> 37, no. 6 (2018): 944-950.</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Daniela Zapata, and </a:t>
            </a:r>
            <a:r>
              <a:rPr lang="en-US" dirty="0" err="1"/>
              <a:t>Ishtiaque</a:t>
            </a:r>
            <a:r>
              <a:rPr lang="en-US" dirty="0"/>
              <a:t> </a:t>
            </a:r>
            <a:r>
              <a:rPr lang="en-US" dirty="0" err="1"/>
              <a:t>Fazlul</a:t>
            </a:r>
            <a:r>
              <a:rPr lang="en-US" dirty="0"/>
              <a:t>. "The three‐year impact of the Affordable Care Act on disparities in insurance coverage." </a:t>
            </a:r>
            <a:r>
              <a:rPr lang="en-US" i="1" dirty="0"/>
              <a:t>Health services research</a:t>
            </a:r>
            <a:r>
              <a:rPr lang="en-US" dirty="0"/>
              <a:t> 54 (2019): 307-316.</a:t>
            </a:r>
          </a:p>
          <a:p>
            <a:pPr lvl="1"/>
            <a:r>
              <a:rPr lang="en-US" dirty="0" err="1"/>
              <a:t>Soni</a:t>
            </a:r>
            <a:r>
              <a:rPr lang="en-US" dirty="0"/>
              <a:t>, </a:t>
            </a:r>
            <a:r>
              <a:rPr lang="en-US" dirty="0" err="1"/>
              <a:t>Aparna</a:t>
            </a:r>
            <a:r>
              <a:rPr lang="en-US" dirty="0"/>
              <a:t>, Laura R. Wherry, and </a:t>
            </a:r>
            <a:r>
              <a:rPr lang="en-US" dirty="0" err="1"/>
              <a:t>Kosali</a:t>
            </a:r>
            <a:r>
              <a:rPr lang="en-US" dirty="0"/>
              <a:t> I. Simon. "How Have ACA Insurance Expansions Affected Health Outcomes? Findings From The Literature: A literature review of the Affordable Care Act's effects on health outcomes for non-elderly adults." </a:t>
            </a:r>
            <a:r>
              <a:rPr lang="en-US" i="1" dirty="0"/>
              <a:t>Health Affairs</a:t>
            </a:r>
            <a:r>
              <a:rPr lang="en-US" dirty="0"/>
              <a:t> 39, no. 3 (2020): 371-378.</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and Daniela Zapata. "Early effects of the Affordable Care Act on health care access, risky health behaviors, and self‐assessed health." </a:t>
            </a:r>
            <a:r>
              <a:rPr lang="en-US" i="1" dirty="0"/>
              <a:t>Southern Economic Journal</a:t>
            </a:r>
            <a:r>
              <a:rPr lang="en-US" dirty="0"/>
              <a:t> 84, no. 3 (2018): 660-691.</a:t>
            </a:r>
          </a:p>
          <a:p>
            <a:pPr lvl="1"/>
            <a:r>
              <a:rPr lang="en-US" dirty="0"/>
              <a:t>…</a:t>
            </a:r>
          </a:p>
        </p:txBody>
      </p:sp>
    </p:spTree>
    <p:extLst>
      <p:ext uri="{BB962C8B-B14F-4D97-AF65-F5344CB8AC3E}">
        <p14:creationId xmlns:p14="http://schemas.microsoft.com/office/powerpoint/2010/main" val="975577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Facts about the Uninsured Population | K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38" y="2925040"/>
            <a:ext cx="6903262" cy="3883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Effects on health and coverage</a:t>
            </a:r>
          </a:p>
        </p:txBody>
      </p:sp>
      <p:sp>
        <p:nvSpPr>
          <p:cNvPr id="3" name="Content Placeholder 2"/>
          <p:cNvSpPr>
            <a:spLocks noGrp="1"/>
          </p:cNvSpPr>
          <p:nvPr>
            <p:ph idx="1"/>
          </p:nvPr>
        </p:nvSpPr>
        <p:spPr>
          <a:xfrm>
            <a:off x="838200" y="1410956"/>
            <a:ext cx="10515600" cy="2108421"/>
          </a:xfrm>
        </p:spPr>
        <p:txBody>
          <a:bodyPr>
            <a:normAutofit/>
          </a:bodyPr>
          <a:lstStyle/>
          <a:p>
            <a:r>
              <a:rPr lang="en-US" dirty="0"/>
              <a:t>Largest effect on coverage was due to Medicaid expansion, not the exchanges</a:t>
            </a:r>
          </a:p>
          <a:p>
            <a:r>
              <a:rPr lang="en-US" dirty="0"/>
              <a:t>Largest effect on health comes from self-perceived health, mental health, financial stability</a:t>
            </a:r>
          </a:p>
        </p:txBody>
      </p:sp>
      <p:sp>
        <p:nvSpPr>
          <p:cNvPr id="4" name="TextBox 3"/>
          <p:cNvSpPr txBox="1"/>
          <p:nvPr/>
        </p:nvSpPr>
        <p:spPr>
          <a:xfrm>
            <a:off x="1031359" y="3296094"/>
            <a:ext cx="4561367"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These three factors are all closely interrelated</a:t>
            </a:r>
          </a:p>
          <a:p>
            <a:pPr marL="742950" lvl="1" indent="-285750">
              <a:buFont typeface="Arial" panose="020B0604020202020204" pitchFamily="34" charset="0"/>
              <a:buChar char="•"/>
            </a:pPr>
            <a:r>
              <a:rPr lang="en-US" dirty="0"/>
              <a:t>Benefits of wellness visits are difficult to measure</a:t>
            </a:r>
          </a:p>
          <a:p>
            <a:pPr marL="742950" lvl="1" indent="-285750">
              <a:buFont typeface="Arial" panose="020B0604020202020204" pitchFamily="34" charset="0"/>
              <a:buChar char="•"/>
            </a:pPr>
            <a:r>
              <a:rPr lang="en-US" dirty="0"/>
              <a:t>Health benefits for chronic conditions require large samples sizes, studies are hard to perform</a:t>
            </a:r>
          </a:p>
          <a:p>
            <a:endParaRPr lang="en-US" dirty="0"/>
          </a:p>
        </p:txBody>
      </p:sp>
    </p:spTree>
    <p:extLst>
      <p:ext uri="{BB962C8B-B14F-4D97-AF65-F5344CB8AC3E}">
        <p14:creationId xmlns:p14="http://schemas.microsoft.com/office/powerpoint/2010/main" val="2693751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a:t>
            </a:r>
          </a:p>
        </p:txBody>
      </p:sp>
      <p:sp>
        <p:nvSpPr>
          <p:cNvPr id="3" name="Content Placeholder 2"/>
          <p:cNvSpPr>
            <a:spLocks noGrp="1"/>
          </p:cNvSpPr>
          <p:nvPr>
            <p:ph idx="1"/>
          </p:nvPr>
        </p:nvSpPr>
        <p:spPr>
          <a:xfrm>
            <a:off x="838200" y="1825625"/>
            <a:ext cx="6062330" cy="4904784"/>
          </a:xfrm>
        </p:spPr>
        <p:txBody>
          <a:bodyPr>
            <a:normAutofit lnSpcReduction="10000"/>
          </a:bodyPr>
          <a:lstStyle/>
          <a:p>
            <a:r>
              <a:rPr lang="en-US" dirty="0"/>
              <a:t>All US citizens and legal residents with income up to 138% FPL qualify for coverage in participating states</a:t>
            </a:r>
          </a:p>
          <a:p>
            <a:r>
              <a:rPr lang="en-US" dirty="0"/>
              <a:t>Led to large growth in enrollment in participating states, smaller growth in non-participating states</a:t>
            </a:r>
          </a:p>
          <a:p>
            <a:r>
              <a:rPr lang="en-US" dirty="0"/>
              <a:t>Reduction in uninsured rates, especially among low-income individuals</a:t>
            </a:r>
          </a:p>
          <a:p>
            <a:r>
              <a:rPr lang="en-US" dirty="0"/>
              <a:t>Partial Woodwork effect/welcome mat effect</a:t>
            </a:r>
          </a:p>
          <a:p>
            <a:pPr lvl="1"/>
            <a:r>
              <a:rPr lang="en-US" dirty="0"/>
              <a:t>Growth among individuals who were previously eligible</a:t>
            </a:r>
          </a:p>
          <a:p>
            <a:pPr marL="0" indent="0">
              <a:buNone/>
            </a:pPr>
            <a:endParaRPr lang="en-US" dirty="0"/>
          </a:p>
        </p:txBody>
      </p:sp>
      <p:pic>
        <p:nvPicPr>
          <p:cNvPr id="5" name="Picture 4">
            <a:extLst>
              <a:ext uri="{FF2B5EF4-FFF2-40B4-BE49-F238E27FC236}">
                <a16:creationId xmlns:a16="http://schemas.microsoft.com/office/drawing/2014/main" id="{D68431A1-5998-4ACC-8FDA-E3F3AD49D971}"/>
              </a:ext>
            </a:extLst>
          </p:cNvPr>
          <p:cNvPicPr>
            <a:picLocks noChangeAspect="1"/>
          </p:cNvPicPr>
          <p:nvPr/>
        </p:nvPicPr>
        <p:blipFill>
          <a:blip r:embed="rId2"/>
          <a:stretch>
            <a:fillRect/>
          </a:stretch>
        </p:blipFill>
        <p:spPr>
          <a:xfrm>
            <a:off x="6741459" y="2909552"/>
            <a:ext cx="5378501" cy="3516241"/>
          </a:xfrm>
          <a:prstGeom prst="rect">
            <a:avLst/>
          </a:prstGeom>
        </p:spPr>
      </p:pic>
    </p:spTree>
    <p:extLst>
      <p:ext uri="{BB962C8B-B14F-4D97-AF65-F5344CB8AC3E}">
        <p14:creationId xmlns:p14="http://schemas.microsoft.com/office/powerpoint/2010/main" val="153516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838199" y="1825625"/>
            <a:ext cx="4918787" cy="4351338"/>
          </a:xfrm>
        </p:spPr>
        <p:txBody>
          <a:bodyPr/>
          <a:lstStyle/>
          <a:p>
            <a:r>
              <a:rPr lang="en-US" dirty="0"/>
              <a:t>Utilization rates decreased for cost sharing individuals across illness type</a:t>
            </a:r>
          </a:p>
        </p:txBody>
      </p:sp>
      <p:graphicFrame>
        <p:nvGraphicFramePr>
          <p:cNvPr id="4" name="Object 3"/>
          <p:cNvGraphicFramePr>
            <a:graphicFrameLocks noChangeAspect="1"/>
          </p:cNvGraphicFramePr>
          <p:nvPr/>
        </p:nvGraphicFramePr>
        <p:xfrm>
          <a:off x="5756987" y="1545629"/>
          <a:ext cx="6190861" cy="4911330"/>
        </p:xfrm>
        <a:graphic>
          <a:graphicData uri="http://schemas.openxmlformats.org/presentationml/2006/ole">
            <mc:AlternateContent xmlns:mc="http://schemas.openxmlformats.org/markup-compatibility/2006">
              <mc:Choice xmlns:v="urn:schemas-microsoft-com:vml" Requires="v">
                <p:oleObj spid="_x0000_s2055" name="Document" r:id="rId3" imgW="6083076" imgH="4825822" progId="Word.Document.12">
                  <p:embed/>
                </p:oleObj>
              </mc:Choice>
              <mc:Fallback>
                <p:oleObj name="Document" r:id="rId3" imgW="6083076" imgH="4825822" progId="Word.Document.12">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987" y="1545629"/>
                        <a:ext cx="6190861" cy="49113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79333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 subgroups</a:t>
            </a:r>
          </a:p>
        </p:txBody>
      </p:sp>
      <p:sp>
        <p:nvSpPr>
          <p:cNvPr id="3" name="Content Placeholder 2"/>
          <p:cNvSpPr>
            <a:spLocks noGrp="1"/>
          </p:cNvSpPr>
          <p:nvPr>
            <p:ph idx="1"/>
          </p:nvPr>
        </p:nvSpPr>
        <p:spPr/>
        <p:txBody>
          <a:bodyPr>
            <a:normAutofit lnSpcReduction="10000"/>
          </a:bodyPr>
          <a:lstStyle/>
          <a:p>
            <a:r>
              <a:rPr lang="en-US" dirty="0"/>
              <a:t>Coverage gains in expansion versus non-expansion states for specific vulnerable populations:</a:t>
            </a:r>
          </a:p>
          <a:p>
            <a:pPr lvl="1"/>
            <a:r>
              <a:rPr lang="en-US" dirty="0"/>
              <a:t>young adults, prescription drug users, people with HIV, veterans, parents, mothers, women of reproductive age (with and without children), children, lesbian, gay, and bisexual adults, newly diagnosed cancer patients, women diagnosed with a gynecologic malignancy, low-income workers, low-educated adults, early retirees, and childless adults with incomes under 100% FPL</a:t>
            </a:r>
          </a:p>
          <a:p>
            <a:r>
              <a:rPr lang="en-US" dirty="0"/>
              <a:t>Disproportionately positive impact in rural areas in expansion states</a:t>
            </a:r>
          </a:p>
          <a:p>
            <a:r>
              <a:rPr lang="en-US" dirty="0"/>
              <a:t>Gains can be found across racial/ethnic categories</a:t>
            </a:r>
          </a:p>
          <a:p>
            <a:pPr lvl="1"/>
            <a:r>
              <a:rPr lang="en-US" dirty="0"/>
              <a:t>Reduced disparities by income and age</a:t>
            </a:r>
          </a:p>
          <a:p>
            <a:pPr lvl="1"/>
            <a:r>
              <a:rPr lang="en-US" dirty="0"/>
              <a:t>Possibly reducing disparities by race/ethnicity</a:t>
            </a:r>
          </a:p>
          <a:p>
            <a:endParaRPr lang="en-US" dirty="0"/>
          </a:p>
        </p:txBody>
      </p:sp>
    </p:spTree>
    <p:extLst>
      <p:ext uri="{BB962C8B-B14F-4D97-AF65-F5344CB8AC3E}">
        <p14:creationId xmlns:p14="http://schemas.microsoft.com/office/powerpoint/2010/main" val="5309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 Alternative approaches</a:t>
            </a:r>
          </a:p>
        </p:txBody>
      </p:sp>
      <p:sp>
        <p:nvSpPr>
          <p:cNvPr id="3" name="Content Placeholder 2"/>
          <p:cNvSpPr>
            <a:spLocks noGrp="1"/>
          </p:cNvSpPr>
          <p:nvPr>
            <p:ph idx="1"/>
          </p:nvPr>
        </p:nvSpPr>
        <p:spPr/>
        <p:txBody>
          <a:bodyPr/>
          <a:lstStyle/>
          <a:p>
            <a:r>
              <a:rPr lang="en-US" dirty="0"/>
              <a:t>Section 1115 gave states the option of expanding Medicaid in alternative ways</a:t>
            </a:r>
          </a:p>
          <a:p>
            <a:r>
              <a:rPr lang="en-US" dirty="0"/>
              <a:t>These states (especially Arkansas, Michigan, and Indiana) have shown similar gains in coverage rates</a:t>
            </a:r>
          </a:p>
          <a:p>
            <a:r>
              <a:rPr lang="en-US" dirty="0"/>
              <a:t>Indiana instituted monthly contributions which have created enrollment and continuing coverage issues</a:t>
            </a:r>
          </a:p>
        </p:txBody>
      </p:sp>
    </p:spTree>
    <p:extLst>
      <p:ext uri="{BB962C8B-B14F-4D97-AF65-F5344CB8AC3E}">
        <p14:creationId xmlns:p14="http://schemas.microsoft.com/office/powerpoint/2010/main" val="3104181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 criticism</a:t>
            </a:r>
          </a:p>
        </p:txBody>
      </p:sp>
      <p:sp>
        <p:nvSpPr>
          <p:cNvPr id="3" name="Content Placeholder 2"/>
          <p:cNvSpPr>
            <a:spLocks noGrp="1"/>
          </p:cNvSpPr>
          <p:nvPr>
            <p:ph idx="1"/>
          </p:nvPr>
        </p:nvSpPr>
        <p:spPr/>
        <p:txBody>
          <a:bodyPr/>
          <a:lstStyle/>
          <a:p>
            <a:r>
              <a:rPr lang="en-US" dirty="0"/>
              <a:t>Crowding out of private insurance</a:t>
            </a:r>
          </a:p>
          <a:p>
            <a:pPr lvl="1"/>
            <a:r>
              <a:rPr lang="en-US" dirty="0"/>
              <a:t>Mixed results, although there has been some decline in private coverage in participating states</a:t>
            </a:r>
          </a:p>
        </p:txBody>
      </p:sp>
    </p:spTree>
    <p:extLst>
      <p:ext uri="{BB962C8B-B14F-4D97-AF65-F5344CB8AC3E}">
        <p14:creationId xmlns:p14="http://schemas.microsoft.com/office/powerpoint/2010/main" val="1393472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Utilization</a:t>
            </a:r>
          </a:p>
        </p:txBody>
      </p:sp>
      <p:sp>
        <p:nvSpPr>
          <p:cNvPr id="3" name="Content Placeholder 2"/>
          <p:cNvSpPr>
            <a:spLocks noGrp="1"/>
          </p:cNvSpPr>
          <p:nvPr>
            <p:ph idx="1"/>
          </p:nvPr>
        </p:nvSpPr>
        <p:spPr/>
        <p:txBody>
          <a:bodyPr>
            <a:normAutofit/>
          </a:bodyPr>
          <a:lstStyle/>
          <a:p>
            <a:r>
              <a:rPr lang="en-US" dirty="0"/>
              <a:t>Many studies find improvements in access to care</a:t>
            </a:r>
          </a:p>
          <a:p>
            <a:pPr lvl="1"/>
            <a:r>
              <a:rPr lang="en-US" dirty="0"/>
              <a:t>Increases in cancer diagnosis rates (especially early stage)</a:t>
            </a:r>
          </a:p>
          <a:p>
            <a:pPr lvl="1"/>
            <a:r>
              <a:rPr lang="en-US" dirty="0"/>
              <a:t>Earlier presentation for common surgical conditions – lowering complications</a:t>
            </a:r>
          </a:p>
          <a:p>
            <a:pPr lvl="1"/>
            <a:r>
              <a:rPr lang="en-US" dirty="0"/>
              <a:t>Increase listing for heart transplants among African Americans</a:t>
            </a:r>
          </a:p>
          <a:p>
            <a:pPr lvl="1"/>
            <a:r>
              <a:rPr lang="en-US" dirty="0"/>
              <a:t>Increased access for treatment of behavioral and mental health conditions</a:t>
            </a:r>
          </a:p>
          <a:p>
            <a:pPr lvl="1"/>
            <a:r>
              <a:rPr lang="en-US" dirty="0"/>
              <a:t>Increase in prescriptions for opioid use disorder and overdose</a:t>
            </a:r>
          </a:p>
          <a:p>
            <a:pPr lvl="1"/>
            <a:r>
              <a:rPr lang="en-US" dirty="0"/>
              <a:t>Increase in prescriptions for smoking cessation drugs</a:t>
            </a:r>
          </a:p>
          <a:p>
            <a:pPr lvl="1"/>
            <a:endParaRPr lang="en-US" dirty="0"/>
          </a:p>
        </p:txBody>
      </p:sp>
    </p:spTree>
    <p:extLst>
      <p:ext uri="{BB962C8B-B14F-4D97-AF65-F5344CB8AC3E}">
        <p14:creationId xmlns:p14="http://schemas.microsoft.com/office/powerpoint/2010/main" val="3469174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Utilization</a:t>
            </a:r>
          </a:p>
        </p:txBody>
      </p:sp>
      <p:sp>
        <p:nvSpPr>
          <p:cNvPr id="3" name="Content Placeholder 2"/>
          <p:cNvSpPr>
            <a:spLocks noGrp="1"/>
          </p:cNvSpPr>
          <p:nvPr>
            <p:ph idx="1"/>
          </p:nvPr>
        </p:nvSpPr>
        <p:spPr/>
        <p:txBody>
          <a:bodyPr>
            <a:normAutofit/>
          </a:bodyPr>
          <a:lstStyle/>
          <a:p>
            <a:r>
              <a:rPr lang="en-US" dirty="0"/>
              <a:t>Many studies find improvements in access to care</a:t>
            </a:r>
          </a:p>
          <a:p>
            <a:pPr lvl="1"/>
            <a:r>
              <a:rPr lang="en-US" dirty="0"/>
              <a:t>Reduction in disparities by race, income, education, and employment status in access and affordability</a:t>
            </a:r>
          </a:p>
          <a:p>
            <a:pPr lvl="1"/>
            <a:r>
              <a:rPr lang="en-US" dirty="0"/>
              <a:t>Increased rates of optimal care for patients with common surgical conditions</a:t>
            </a:r>
          </a:p>
          <a:p>
            <a:pPr lvl="1"/>
            <a:r>
              <a:rPr lang="en-US" dirty="0"/>
              <a:t>Improved quality of care for common community health care treated conditions:</a:t>
            </a:r>
          </a:p>
          <a:p>
            <a:pPr lvl="2"/>
            <a:r>
              <a:rPr lang="en-US" dirty="0"/>
              <a:t>Asthma, Pap testing, BMI assessment, hypertension control</a:t>
            </a:r>
          </a:p>
          <a:p>
            <a:pPr lvl="1"/>
            <a:r>
              <a:rPr lang="en-US" dirty="0"/>
              <a:t>Declines in uninsured ED visits, but mixed evidence and no significant change in total ED volume</a:t>
            </a:r>
          </a:p>
          <a:p>
            <a:pPr lvl="1"/>
            <a:r>
              <a:rPr lang="en-US" dirty="0"/>
              <a:t>Reduced LOS for Medicaid patients</a:t>
            </a:r>
          </a:p>
          <a:p>
            <a:pPr lvl="1"/>
            <a:r>
              <a:rPr lang="en-US" dirty="0"/>
              <a:t>Improvements in care and quality in areas with primary care shortages</a:t>
            </a:r>
          </a:p>
          <a:p>
            <a:pPr lvl="1"/>
            <a:endParaRPr lang="en-US" dirty="0"/>
          </a:p>
        </p:txBody>
      </p:sp>
    </p:spTree>
    <p:extLst>
      <p:ext uri="{BB962C8B-B14F-4D97-AF65-F5344CB8AC3E}">
        <p14:creationId xmlns:p14="http://schemas.microsoft.com/office/powerpoint/2010/main" val="40886744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Utilization: Criticism</a:t>
            </a:r>
          </a:p>
        </p:txBody>
      </p:sp>
      <p:sp>
        <p:nvSpPr>
          <p:cNvPr id="3" name="Content Placeholder 2"/>
          <p:cNvSpPr>
            <a:spLocks noGrp="1"/>
          </p:cNvSpPr>
          <p:nvPr>
            <p:ph idx="1"/>
          </p:nvPr>
        </p:nvSpPr>
        <p:spPr/>
        <p:txBody>
          <a:bodyPr>
            <a:normAutofit/>
          </a:bodyPr>
          <a:lstStyle/>
          <a:p>
            <a:r>
              <a:rPr lang="en-US" dirty="0"/>
              <a:t>Confusion in non-waiver states</a:t>
            </a:r>
          </a:p>
          <a:p>
            <a:r>
              <a:rPr lang="en-US" dirty="0"/>
              <a:t>Failures to follow up with new patients</a:t>
            </a:r>
          </a:p>
          <a:p>
            <a:r>
              <a:rPr lang="en-US" dirty="0"/>
              <a:t>Longer wait times</a:t>
            </a:r>
          </a:p>
          <a:p>
            <a:endParaRPr lang="en-US" dirty="0"/>
          </a:p>
          <a:p>
            <a:pPr lvl="1"/>
            <a:endParaRPr lang="en-US" dirty="0"/>
          </a:p>
        </p:txBody>
      </p:sp>
    </p:spTree>
    <p:extLst>
      <p:ext uri="{BB962C8B-B14F-4D97-AF65-F5344CB8AC3E}">
        <p14:creationId xmlns:p14="http://schemas.microsoft.com/office/powerpoint/2010/main" val="2313894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Affordability and Financial Security</a:t>
            </a:r>
          </a:p>
        </p:txBody>
      </p:sp>
      <p:sp>
        <p:nvSpPr>
          <p:cNvPr id="3" name="Content Placeholder 2"/>
          <p:cNvSpPr>
            <a:spLocks noGrp="1"/>
          </p:cNvSpPr>
          <p:nvPr>
            <p:ph idx="1"/>
          </p:nvPr>
        </p:nvSpPr>
        <p:spPr/>
        <p:txBody>
          <a:bodyPr/>
          <a:lstStyle/>
          <a:p>
            <a:r>
              <a:rPr lang="en-US" dirty="0"/>
              <a:t>Possible reduced patients with unmet medical need because of cost</a:t>
            </a:r>
          </a:p>
          <a:p>
            <a:r>
              <a:rPr lang="en-US" dirty="0"/>
              <a:t>Reduction in OOP</a:t>
            </a:r>
          </a:p>
          <a:p>
            <a:pPr lvl="1"/>
            <a:r>
              <a:rPr lang="en-US" dirty="0"/>
              <a:t>Average reduction in 2014 of about $205</a:t>
            </a:r>
          </a:p>
          <a:p>
            <a:pPr lvl="1"/>
            <a:r>
              <a:rPr lang="en-US" dirty="0"/>
              <a:t>Greater reductions among Medicaid expansion covered individuals than subsidized marketplace coverage individuals</a:t>
            </a:r>
          </a:p>
          <a:p>
            <a:r>
              <a:rPr lang="en-US" dirty="0"/>
              <a:t>Declines in unpaid bills and financial stress over future bills</a:t>
            </a:r>
          </a:p>
          <a:p>
            <a:pPr lvl="1"/>
            <a:r>
              <a:rPr lang="en-US" dirty="0"/>
              <a:t>In Ohio, percentage of expansion enrollees with medical debt fell by nearly half since enrolling in Medicaid (55.8% had debt prior to enrollment, 30.8% had debt at the time of the study)</a:t>
            </a:r>
          </a:p>
          <a:p>
            <a:endParaRPr lang="en-US" dirty="0"/>
          </a:p>
          <a:p>
            <a:endParaRPr lang="en-US" dirty="0"/>
          </a:p>
        </p:txBody>
      </p:sp>
    </p:spTree>
    <p:extLst>
      <p:ext uri="{BB962C8B-B14F-4D97-AF65-F5344CB8AC3E}">
        <p14:creationId xmlns:p14="http://schemas.microsoft.com/office/powerpoint/2010/main" val="2507979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Outcomes</a:t>
            </a:r>
          </a:p>
        </p:txBody>
      </p:sp>
      <p:sp>
        <p:nvSpPr>
          <p:cNvPr id="3" name="Content Placeholder 2"/>
          <p:cNvSpPr>
            <a:spLocks noGrp="1"/>
          </p:cNvSpPr>
          <p:nvPr>
            <p:ph idx="1"/>
          </p:nvPr>
        </p:nvSpPr>
        <p:spPr/>
        <p:txBody>
          <a:bodyPr/>
          <a:lstStyle/>
          <a:p>
            <a:r>
              <a:rPr lang="en-US" dirty="0"/>
              <a:t>Possible improvements in self-reported health</a:t>
            </a:r>
          </a:p>
          <a:p>
            <a:r>
              <a:rPr lang="en-US" dirty="0"/>
              <a:t>Improved outcomes for cardiac patients</a:t>
            </a:r>
          </a:p>
          <a:p>
            <a:r>
              <a:rPr lang="en-US" dirty="0"/>
              <a:t>Infant Mortality Rate Reductions for expansion states between 2014 and 2016, a period where the rate rose slightly for non-expansion states</a:t>
            </a:r>
          </a:p>
          <a:p>
            <a:pPr lvl="1"/>
            <a:r>
              <a:rPr lang="en-US" dirty="0"/>
              <a:t>Effect largest among African Americans</a:t>
            </a:r>
          </a:p>
          <a:p>
            <a:r>
              <a:rPr lang="en-US" dirty="0"/>
              <a:t>Limited of no effect on drug overdoses or alcohol poisonings</a:t>
            </a:r>
          </a:p>
          <a:p>
            <a:endParaRPr lang="en-US" dirty="0"/>
          </a:p>
        </p:txBody>
      </p:sp>
    </p:spTree>
    <p:extLst>
      <p:ext uri="{BB962C8B-B14F-4D97-AF65-F5344CB8AC3E}">
        <p14:creationId xmlns:p14="http://schemas.microsoft.com/office/powerpoint/2010/main" val="2140476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effects</a:t>
            </a:r>
          </a:p>
        </p:txBody>
      </p:sp>
      <p:sp>
        <p:nvSpPr>
          <p:cNvPr id="3" name="Content Placeholder 2"/>
          <p:cNvSpPr>
            <a:spLocks noGrp="1"/>
          </p:cNvSpPr>
          <p:nvPr>
            <p:ph idx="1"/>
          </p:nvPr>
        </p:nvSpPr>
        <p:spPr/>
        <p:txBody>
          <a:bodyPr>
            <a:normAutofit fontScale="92500" lnSpcReduction="10000"/>
          </a:bodyPr>
          <a:lstStyle/>
          <a:p>
            <a:r>
              <a:rPr lang="en-US" dirty="0"/>
              <a:t>Federal matching for expansion population provided large spending savings for expansion states</a:t>
            </a:r>
          </a:p>
          <a:p>
            <a:pPr lvl="1"/>
            <a:r>
              <a:rPr lang="en-US" dirty="0"/>
              <a:t>No significant increase in state spending on Medicaid, including savings in some states</a:t>
            </a:r>
          </a:p>
          <a:p>
            <a:r>
              <a:rPr lang="en-US" dirty="0"/>
              <a:t>Possible reduction in overall spending due to spillovers</a:t>
            </a:r>
          </a:p>
          <a:p>
            <a:pPr lvl="1"/>
            <a:r>
              <a:rPr lang="en-US" dirty="0"/>
              <a:t>State costs related to behavioral health services, crime and the criminal justice system, and Supplemental Security Income program costs.</a:t>
            </a:r>
          </a:p>
          <a:p>
            <a:r>
              <a:rPr lang="en-US" dirty="0"/>
              <a:t>Lower Medicaid spending per enrollee</a:t>
            </a:r>
          </a:p>
          <a:p>
            <a:pPr lvl="1"/>
            <a:r>
              <a:rPr lang="en-US" dirty="0"/>
              <a:t>New enrollees generally less expensive than existing enrollees</a:t>
            </a:r>
          </a:p>
          <a:p>
            <a:pPr lvl="1"/>
            <a:r>
              <a:rPr lang="en-US" dirty="0"/>
              <a:t>First year of enrollment generally more expensive than subsequent years</a:t>
            </a:r>
          </a:p>
          <a:p>
            <a:r>
              <a:rPr lang="en-US" dirty="0"/>
              <a:t>Medicaid expansion lowers marketplace premiums</a:t>
            </a:r>
          </a:p>
          <a:p>
            <a:pPr lvl="1"/>
            <a:r>
              <a:rPr lang="en-US" dirty="0"/>
              <a:t>Marketplace enrollees younger and healthier in expansion states</a:t>
            </a:r>
          </a:p>
          <a:p>
            <a:endParaRPr lang="en-US" dirty="0"/>
          </a:p>
        </p:txBody>
      </p:sp>
    </p:spTree>
    <p:extLst>
      <p:ext uri="{BB962C8B-B14F-4D97-AF65-F5344CB8AC3E}">
        <p14:creationId xmlns:p14="http://schemas.microsoft.com/office/powerpoint/2010/main" val="1530261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on providers</a:t>
            </a:r>
          </a:p>
        </p:txBody>
      </p:sp>
      <p:sp>
        <p:nvSpPr>
          <p:cNvPr id="3" name="Content Placeholder 2"/>
          <p:cNvSpPr>
            <a:spLocks noGrp="1"/>
          </p:cNvSpPr>
          <p:nvPr>
            <p:ph idx="1"/>
          </p:nvPr>
        </p:nvSpPr>
        <p:spPr/>
        <p:txBody>
          <a:bodyPr/>
          <a:lstStyle/>
          <a:p>
            <a:r>
              <a:rPr lang="en-US" dirty="0"/>
              <a:t>Reduction in uninsured visits and uncompensated care costs</a:t>
            </a:r>
          </a:p>
          <a:p>
            <a:pPr lvl="1"/>
            <a:r>
              <a:rPr lang="en-US" dirty="0"/>
              <a:t>Decline in uninsured ED visits and increase in Medicaid-covered ED visits</a:t>
            </a:r>
          </a:p>
          <a:p>
            <a:pPr lvl="1"/>
            <a:r>
              <a:rPr lang="en-US" dirty="0"/>
              <a:t>Increase in Medicaid-covered substance use disorder treatment facility visits</a:t>
            </a:r>
          </a:p>
          <a:p>
            <a:pPr lvl="1"/>
            <a:r>
              <a:rPr lang="en-US" dirty="0"/>
              <a:t>Reduced disparity in uninsured visits between hospitals that treat a disproportionate share of low-income patients (DSH hospitals/safety net hospitals) and those that do not</a:t>
            </a:r>
          </a:p>
          <a:p>
            <a:pPr lvl="1"/>
            <a:r>
              <a:rPr lang="en-US" dirty="0"/>
              <a:t>Improved overall hospital financial performance, reduced probability of closure</a:t>
            </a:r>
          </a:p>
          <a:p>
            <a:pPr lvl="2"/>
            <a:r>
              <a:rPr lang="en-US" dirty="0"/>
              <a:t>Especially in rural areas</a:t>
            </a:r>
          </a:p>
          <a:p>
            <a:pPr lvl="1"/>
            <a:endParaRPr lang="en-US" dirty="0"/>
          </a:p>
        </p:txBody>
      </p:sp>
    </p:spTree>
    <p:extLst>
      <p:ext uri="{BB962C8B-B14F-4D97-AF65-F5344CB8AC3E}">
        <p14:creationId xmlns:p14="http://schemas.microsoft.com/office/powerpoint/2010/main" val="4057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Outcomes</a:t>
            </a:r>
          </a:p>
        </p:txBody>
      </p:sp>
      <p:sp>
        <p:nvSpPr>
          <p:cNvPr id="3" name="Content Placeholder 2"/>
          <p:cNvSpPr>
            <a:spLocks noGrp="1"/>
          </p:cNvSpPr>
          <p:nvPr>
            <p:ph idx="1"/>
          </p:nvPr>
        </p:nvSpPr>
        <p:spPr/>
        <p:txBody>
          <a:bodyPr>
            <a:normAutofit fontScale="92500" lnSpcReduction="10000"/>
          </a:bodyPr>
          <a:lstStyle/>
          <a:p>
            <a:r>
              <a:rPr lang="en-US" dirty="0"/>
              <a:t>The poorest and sickest 6 percent of the sample at the start of the experiment had better outcomes under the free plan for 4 of the 30 conditions measured. </a:t>
            </a:r>
          </a:p>
          <a:p>
            <a:pPr lvl="1"/>
            <a:r>
              <a:rPr lang="en-US" dirty="0"/>
              <a:t>Serious symptoms were less prevalent for poorer people on the free plan.</a:t>
            </a:r>
          </a:p>
          <a:p>
            <a:r>
              <a:rPr lang="en-US" dirty="0"/>
              <a:t>Free care improved the control of hypertension.</a:t>
            </a:r>
          </a:p>
          <a:p>
            <a:r>
              <a:rPr lang="en-US" dirty="0"/>
              <a:t>Free care marginally improved vision for the poorest patients.</a:t>
            </a:r>
          </a:p>
          <a:p>
            <a:r>
              <a:rPr lang="en-US" dirty="0"/>
              <a:t>Free care also increased the likelihood among the poorest patients of receiving needed dental care.</a:t>
            </a:r>
          </a:p>
          <a:p>
            <a:r>
              <a:rPr lang="en-US" dirty="0"/>
              <a:t>Cost sharing also had some beneficial effects. Participants in cost sharing plans worried less about their health and had fewer restricted-activity days (including time spent in seeking medical care).</a:t>
            </a:r>
          </a:p>
        </p:txBody>
      </p:sp>
    </p:spTree>
    <p:extLst>
      <p:ext uri="{BB962C8B-B14F-4D97-AF65-F5344CB8AC3E}">
        <p14:creationId xmlns:p14="http://schemas.microsoft.com/office/powerpoint/2010/main" val="1494969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Market Effects</a:t>
            </a:r>
          </a:p>
        </p:txBody>
      </p:sp>
      <p:sp>
        <p:nvSpPr>
          <p:cNvPr id="3" name="Content Placeholder 2"/>
          <p:cNvSpPr>
            <a:spLocks noGrp="1"/>
          </p:cNvSpPr>
          <p:nvPr>
            <p:ph idx="1"/>
          </p:nvPr>
        </p:nvSpPr>
        <p:spPr/>
        <p:txBody>
          <a:bodyPr/>
          <a:lstStyle/>
          <a:p>
            <a:r>
              <a:rPr lang="en-US" dirty="0"/>
              <a:t>Increased jobs</a:t>
            </a:r>
          </a:p>
          <a:p>
            <a:r>
              <a:rPr lang="en-US" dirty="0"/>
              <a:t>Did not reduce employment for low-income workers</a:t>
            </a:r>
          </a:p>
          <a:p>
            <a:r>
              <a:rPr lang="en-US" dirty="0"/>
              <a:t>Enrollees looking for work reported Medicaid enrollment made it easier to seek employment, those employed reported it made it easier to continue working</a:t>
            </a:r>
          </a:p>
          <a:p>
            <a:r>
              <a:rPr lang="en-US" dirty="0"/>
              <a:t>Increase volunteering</a:t>
            </a:r>
          </a:p>
          <a:p>
            <a:endParaRPr lang="en-US" dirty="0"/>
          </a:p>
        </p:txBody>
      </p:sp>
    </p:spTree>
    <p:extLst>
      <p:ext uri="{BB962C8B-B14F-4D97-AF65-F5344CB8AC3E}">
        <p14:creationId xmlns:p14="http://schemas.microsoft.com/office/powerpoint/2010/main" val="640026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Expansion</a:t>
            </a:r>
          </a:p>
        </p:txBody>
      </p:sp>
      <p:sp>
        <p:nvSpPr>
          <p:cNvPr id="3" name="Content Placeholder 2"/>
          <p:cNvSpPr>
            <a:spLocks noGrp="1"/>
          </p:cNvSpPr>
          <p:nvPr>
            <p:ph idx="1"/>
          </p:nvPr>
        </p:nvSpPr>
        <p:spPr>
          <a:xfrm>
            <a:off x="838200" y="1825625"/>
            <a:ext cx="6816634" cy="4351338"/>
          </a:xfrm>
        </p:spPr>
        <p:txBody>
          <a:bodyPr>
            <a:normAutofit fontScale="85000" lnSpcReduction="20000"/>
          </a:bodyPr>
          <a:lstStyle/>
          <a:p>
            <a:r>
              <a:rPr lang="en-US" dirty="0"/>
              <a:t>Medicaid expansions were associated with a significant reduction in adjusted all-cause mortality (by 19.6 deaths per 100,000 adults, for a relative reduction of 6.1%; P=0.001). Mortality reductions were greatest among older adults, nonwhites, and residents of poorer counties. Expansions increased Medicaid coverage (by 2.2 percentage points, for a relative increase of 24.7%; P=0.01), decreased rates of </a:t>
            </a:r>
            <a:r>
              <a:rPr lang="en-US" dirty="0" err="1"/>
              <a:t>uninsurance</a:t>
            </a:r>
            <a:r>
              <a:rPr lang="en-US" dirty="0"/>
              <a:t> (by 3.2 percentage points, for a relative reduction of 14.7%; P&lt;0.001), decreased rates of delayed care because of costs (by 2.9 percentage points, for a relative reduction of 21.3%; P=0.002), and increased rates of self-reported health status of “excellent” or “very good” (by 2.2 percentage points, for a relative increase of 3.4%; P=0.04).</a:t>
            </a:r>
          </a:p>
        </p:txBody>
      </p:sp>
      <p:pic>
        <p:nvPicPr>
          <p:cNvPr id="1026" name="Picture 2" descr="https://www.nejm.org/na101/home/literatum/publisher/mms/journals/content/nejm/2012/nejm_2012.367.issue-11/nejmsa1202099/production/images/img_medium/nejmsa1202099_f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337" y="0"/>
            <a:ext cx="3798060" cy="681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77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a:t>Muhlestein</a:t>
            </a:r>
            <a:r>
              <a:rPr lang="en-US" dirty="0"/>
              <a:t>, David. "The Coming Crisis For The Medicare Trust Fund" Health Affairs Blog, December 15, 2020</a:t>
            </a:r>
          </a:p>
          <a:p>
            <a:r>
              <a:rPr lang="en-US" dirty="0" err="1"/>
              <a:t>Quadagno</a:t>
            </a:r>
            <a:r>
              <a:rPr lang="en-US" dirty="0"/>
              <a:t>, Jill. "Why the United States has no national health insurance: Stakeholder mobilization against the welfare state, 1945-1996." </a:t>
            </a:r>
            <a:r>
              <a:rPr lang="en-US" i="1" dirty="0"/>
              <a:t>Journal of Health and Social Behavior</a:t>
            </a:r>
            <a:r>
              <a:rPr lang="en-US" dirty="0"/>
              <a:t> (2004): 25-44.</a:t>
            </a:r>
          </a:p>
          <a:p>
            <a:r>
              <a:rPr lang="en-US" dirty="0"/>
              <a:t>Freed, Gary L., and </a:t>
            </a:r>
            <a:r>
              <a:rPr lang="en-US" dirty="0" err="1"/>
              <a:t>Anup</a:t>
            </a:r>
            <a:r>
              <a:rPr lang="en-US" dirty="0"/>
              <a:t> Das. "Nixon or Obama: Who Is the Real Radical Liberal on Health Care?." </a:t>
            </a:r>
            <a:r>
              <a:rPr lang="en-US" i="1" dirty="0"/>
              <a:t>Pediatrics</a:t>
            </a:r>
            <a:r>
              <a:rPr lang="en-US" dirty="0"/>
              <a:t> 136, no. 2 (2015): 211-214.</a:t>
            </a:r>
          </a:p>
          <a:p>
            <a:r>
              <a:rPr lang="en-US" dirty="0" err="1"/>
              <a:t>Skocpol</a:t>
            </a:r>
            <a:r>
              <a:rPr lang="en-US" dirty="0"/>
              <a:t>, </a:t>
            </a:r>
            <a:r>
              <a:rPr lang="en-US" dirty="0" err="1"/>
              <a:t>Theda</a:t>
            </a:r>
            <a:r>
              <a:rPr lang="en-US" dirty="0"/>
              <a:t>. </a:t>
            </a:r>
            <a:r>
              <a:rPr lang="en-US" i="1" dirty="0"/>
              <a:t>Protecting soldiers and mothers: The political origins of social policy in the United States</a:t>
            </a:r>
            <a:r>
              <a:rPr lang="en-US" dirty="0"/>
              <a:t>. Harvard University Press, 1995.</a:t>
            </a:r>
          </a:p>
          <a:p>
            <a:r>
              <a:rPr lang="en-US" dirty="0"/>
              <a:t>Sommers, Benjamin D., Katherine </a:t>
            </a:r>
            <a:r>
              <a:rPr lang="en-US" dirty="0" err="1"/>
              <a:t>Baicker</a:t>
            </a:r>
            <a:r>
              <a:rPr lang="en-US" dirty="0"/>
              <a:t>, and Arnold M. Epstein. “Mortality and access to care among adults after state Medicaid expansions.” New England Journal of Medicine 367, no. 11 (2012): 1025-1034.</a:t>
            </a:r>
          </a:p>
          <a:p>
            <a:r>
              <a:rPr lang="en-US" dirty="0"/>
              <a:t>Card, David, Carlos </a:t>
            </a:r>
            <a:r>
              <a:rPr lang="en-US" dirty="0" err="1"/>
              <a:t>Dobkin</a:t>
            </a:r>
            <a:r>
              <a:rPr lang="en-US" dirty="0"/>
              <a:t>, and Nicole </a:t>
            </a:r>
            <a:r>
              <a:rPr lang="en-US" dirty="0" err="1"/>
              <a:t>Maestas</a:t>
            </a:r>
            <a:r>
              <a:rPr lang="en-US" dirty="0"/>
              <a:t>. “Does Medicare save lives?.” The quarterly journal of economics 124, no. 2 (2009): 597-636.</a:t>
            </a:r>
          </a:p>
        </p:txBody>
      </p:sp>
    </p:spTree>
    <p:extLst>
      <p:ext uri="{BB962C8B-B14F-4D97-AF65-F5344CB8AC3E}">
        <p14:creationId xmlns:p14="http://schemas.microsoft.com/office/powerpoint/2010/main" val="66456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Result</a:t>
            </a:r>
          </a:p>
        </p:txBody>
      </p:sp>
      <p:sp>
        <p:nvSpPr>
          <p:cNvPr id="3" name="Content Placeholder 2"/>
          <p:cNvSpPr>
            <a:spLocks noGrp="1"/>
          </p:cNvSpPr>
          <p:nvPr>
            <p:ph idx="1"/>
          </p:nvPr>
        </p:nvSpPr>
        <p:spPr/>
        <p:txBody>
          <a:bodyPr>
            <a:normAutofit fontScale="92500" lnSpcReduction="20000"/>
          </a:bodyPr>
          <a:lstStyle/>
          <a:p>
            <a:r>
              <a:rPr lang="en-US" dirty="0"/>
              <a:t>For 94 percent of persons in HIE, not with low income and not in poor health at baseline, having health insurance coverage had no effect on health. </a:t>
            </a:r>
          </a:p>
          <a:p>
            <a:r>
              <a:rPr lang="en-US" dirty="0"/>
              <a:t>In a large-scale, multiyear experiment, participants who paid for a share of their health care used fewer health services than a comparison group given free care.</a:t>
            </a:r>
          </a:p>
          <a:p>
            <a:r>
              <a:rPr lang="en-US" dirty="0"/>
              <a:t>Cost sharing reduced the use of both highly effective and less effective services in roughly equal proportions. Cost sharing did not significantly affect the quality of care received by participants.</a:t>
            </a:r>
          </a:p>
          <a:p>
            <a:r>
              <a:rPr lang="en-US" dirty="0"/>
              <a:t>Cost sharing in general had no adverse effects on participant health, but there were exceptions: free care led to improvements in hypertension, dental health, vision, and selected serious symptoms. These improvements were concentrated among the sickest and poorest patients. </a:t>
            </a:r>
          </a:p>
        </p:txBody>
      </p:sp>
    </p:spTree>
    <p:extLst>
      <p:ext uri="{BB962C8B-B14F-4D97-AF65-F5344CB8AC3E}">
        <p14:creationId xmlns:p14="http://schemas.microsoft.com/office/powerpoint/2010/main" val="1944530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28c171e5b1f655a64993bad87ea3a04c">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5aedbafebac83a9e304d02db7f2d6f6e"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1C678C-43BC-457A-95F6-7D1DC53BACB8}">
  <ds:schemaRefs>
    <ds:schemaRef ds:uri="http://purl.org/dc/terms/"/>
    <ds:schemaRef ds:uri="http://schemas.microsoft.com/office/2006/documentManagement/types"/>
    <ds:schemaRef ds:uri="7f18ec10-a743-4c21-91d9-69d297feae2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ce5fba22-8df0-4e59-b0bb-9a52d7395907"/>
    <ds:schemaRef ds:uri="http://www.w3.org/XML/1998/namespace"/>
    <ds:schemaRef ds:uri="http://purl.org/dc/dcmitype/"/>
  </ds:schemaRefs>
</ds:datastoreItem>
</file>

<file path=customXml/itemProps2.xml><?xml version="1.0" encoding="utf-8"?>
<ds:datastoreItem xmlns:ds="http://schemas.openxmlformats.org/officeDocument/2006/customXml" ds:itemID="{69A6D419-3F4B-428B-984D-21390795B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DD529-80A6-429F-8AEB-CBA1DF804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57902</TotalTime>
  <Words>7964</Words>
  <Application>Microsoft Office PowerPoint</Application>
  <PresentationFormat>Widescreen</PresentationFormat>
  <Paragraphs>589</Paragraphs>
  <Slides>82</Slides>
  <Notes>8</Notes>
  <HiddenSlides>22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Arial</vt:lpstr>
      <vt:lpstr>Calibri</vt:lpstr>
      <vt:lpstr>Calibri Light</vt:lpstr>
      <vt:lpstr>Garamond</vt:lpstr>
      <vt:lpstr>inherit</vt:lpstr>
      <vt:lpstr>Publico</vt:lpstr>
      <vt:lpstr>Rubik</vt:lpstr>
      <vt:lpstr>Office Theme</vt:lpstr>
      <vt:lpstr>Document</vt:lpstr>
      <vt:lpstr>HCMI 3243: Experiments in Health Insurance</vt:lpstr>
      <vt:lpstr>Experiment design: randomization</vt:lpstr>
      <vt:lpstr>Experiments in Health Insurance</vt:lpstr>
      <vt:lpstr>Rand Health Insurance Experiment (HEI)</vt:lpstr>
      <vt:lpstr>Study design</vt:lpstr>
      <vt:lpstr>Results</vt:lpstr>
      <vt:lpstr>Results</vt:lpstr>
      <vt:lpstr>Health Outcomes</vt:lpstr>
      <vt:lpstr>Key Result</vt:lpstr>
      <vt:lpstr>Oregon Medical Experiment</vt:lpstr>
      <vt:lpstr>Results: Utilization</vt:lpstr>
      <vt:lpstr>Results: Preventive Care</vt:lpstr>
      <vt:lpstr>Results: Access</vt:lpstr>
      <vt:lpstr>PowerPoint Presentation</vt:lpstr>
      <vt:lpstr>Results: Financial</vt:lpstr>
      <vt:lpstr>Results: Financial</vt:lpstr>
      <vt:lpstr>Results: Financial</vt:lpstr>
      <vt:lpstr>Results: Financial</vt:lpstr>
      <vt:lpstr>Results: Health</vt:lpstr>
      <vt:lpstr>Results: Health</vt:lpstr>
      <vt:lpstr>Results: Health</vt:lpstr>
      <vt:lpstr>Results: Health</vt:lpstr>
      <vt:lpstr>PowerPoint Presentation</vt:lpstr>
      <vt:lpstr>Results: Summary</vt:lpstr>
      <vt:lpstr>Myth vs reality</vt:lpstr>
      <vt:lpstr>Power and effect size in the Oregon Healthcare experiment</vt:lpstr>
      <vt:lpstr>Total health effect sizes estimated by the Oregon Experiement</vt:lpstr>
      <vt:lpstr>Power and effect size in the Oregon Healthcare experiment</vt:lpstr>
      <vt:lpstr>Power and effect size in the Oregon Healthcare experiment</vt:lpstr>
      <vt:lpstr>Average health outcomes and the Oregon Experiment</vt:lpstr>
      <vt:lpstr>Readings:</vt:lpstr>
      <vt:lpstr>HCMI 3243: Medicare and Medicaid</vt:lpstr>
      <vt:lpstr>LBJ and the Great Society</vt:lpstr>
      <vt:lpstr>1965: Social Security Amendments of 1965 (Medicare and Medicaid)</vt:lpstr>
      <vt:lpstr>Federal Laws</vt:lpstr>
      <vt:lpstr>Hillarycare: the Health Security Act of 1993</vt:lpstr>
      <vt:lpstr>Hillarycare: the Health Security Act of 1993</vt:lpstr>
      <vt:lpstr>Hillarycare: the Health Security Act of 1993</vt:lpstr>
      <vt:lpstr>Comparing Hillarycare and Obamacare</vt:lpstr>
      <vt:lpstr>Defeat</vt:lpstr>
      <vt:lpstr>HIPAA: Health Insurance Portability and Accountability Act of 1996</vt:lpstr>
      <vt:lpstr>1990s Medicaid expansion</vt:lpstr>
      <vt:lpstr>2006 Massachusetts Health Care Reform Plan</vt:lpstr>
      <vt:lpstr>Path to the ACA</vt:lpstr>
      <vt:lpstr>Edward Kennedy and Conference Committees</vt:lpstr>
      <vt:lpstr>Major provisions of the ACA</vt:lpstr>
      <vt:lpstr>Note about the IPAB</vt:lpstr>
      <vt:lpstr>ACA, March 23, 2010</vt:lpstr>
      <vt:lpstr>Center for Medicare and Medicaid Innovation (CMMI), 2010</vt:lpstr>
      <vt:lpstr>National Federation of Independent Business v. Sebelius  (2012)</vt:lpstr>
      <vt:lpstr>National Federation of Independent Business v. Sebelius  (2012)</vt:lpstr>
      <vt:lpstr>NFIB v Sibelius, 2012</vt:lpstr>
      <vt:lpstr>Employer mandate delays, 2013-2016</vt:lpstr>
      <vt:lpstr>Cadillac Tax delays</vt:lpstr>
      <vt:lpstr>Burwell v. Hobby Lobby Stores, Inc. 2014</vt:lpstr>
      <vt:lpstr>Trump (2017-2020) policy overview</vt:lpstr>
      <vt:lpstr>Trump inauguration day executive order, 2017</vt:lpstr>
      <vt:lpstr>Medicaid Expansion</vt:lpstr>
      <vt:lpstr>Tax Cuts and Jobs Act of 2017</vt:lpstr>
      <vt:lpstr>Biden Marketplace expansion</vt:lpstr>
      <vt:lpstr>Medicare Solvency Timeline</vt:lpstr>
      <vt:lpstr>Medicare solvency</vt:lpstr>
      <vt:lpstr>Never the first time, not the last(?)</vt:lpstr>
      <vt:lpstr>Future</vt:lpstr>
      <vt:lpstr>Real world estimates of the effect of public insurance</vt:lpstr>
      <vt:lpstr>Medicare saves lives</vt:lpstr>
      <vt:lpstr>Effects of the ACA</vt:lpstr>
      <vt:lpstr>Effects on health and coverage</vt:lpstr>
      <vt:lpstr>Coverage: Medicaid expansion</vt:lpstr>
      <vt:lpstr>Coverage: Medicaid expansion: subgroups</vt:lpstr>
      <vt:lpstr>Coverage: Medicaid expansion: Alternative approaches</vt:lpstr>
      <vt:lpstr>Coverage: Medicaid expansion: criticism</vt:lpstr>
      <vt:lpstr>Access, Utilization</vt:lpstr>
      <vt:lpstr>Access, Utilization</vt:lpstr>
      <vt:lpstr>Access, Utilization: Criticism</vt:lpstr>
      <vt:lpstr>Affordability and Financial Security</vt:lpstr>
      <vt:lpstr>Health Outcomes</vt:lpstr>
      <vt:lpstr>Economic effects</vt:lpstr>
      <vt:lpstr>Impacts on providers</vt:lpstr>
      <vt:lpstr>Labor Market Effects</vt:lpstr>
      <vt:lpstr>Medicaid Expansion</vt:lpstr>
      <vt:lpstr>PowerPoint Presentation</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cp:lastModifiedBy>
  <cp:revision>172</cp:revision>
  <dcterms:created xsi:type="dcterms:W3CDTF">2018-08-26T19:46:47Z</dcterms:created>
  <dcterms:modified xsi:type="dcterms:W3CDTF">2024-03-28T16:27:06Z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