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85" r:id="rId3"/>
    <p:sldId id="297" r:id="rId4"/>
    <p:sldId id="298" r:id="rId5"/>
    <p:sldId id="299" r:id="rId6"/>
    <p:sldId id="261" r:id="rId7"/>
    <p:sldId id="258" r:id="rId8"/>
    <p:sldId id="259" r:id="rId9"/>
    <p:sldId id="283" r:id="rId10"/>
    <p:sldId id="278" r:id="rId11"/>
    <p:sldId id="279" r:id="rId12"/>
    <p:sldId id="280" r:id="rId13"/>
    <p:sldId id="276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1" r:id="rId25"/>
    <p:sldId id="271" r:id="rId26"/>
    <p:sldId id="273" r:id="rId27"/>
    <p:sldId id="274" r:id="rId28"/>
    <p:sldId id="282" r:id="rId29"/>
    <p:sldId id="275" r:id="rId30"/>
    <p:sldId id="287" r:id="rId31"/>
    <p:sldId id="288" r:id="rId32"/>
    <p:sldId id="289" r:id="rId33"/>
    <p:sldId id="290" r:id="rId34"/>
    <p:sldId id="292" r:id="rId35"/>
    <p:sldId id="294" r:id="rId36"/>
    <p:sldId id="295" r:id="rId37"/>
    <p:sldId id="296" r:id="rId38"/>
    <p:sldId id="29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5956" autoAdjust="0"/>
  </p:normalViewPr>
  <p:slideViewPr>
    <p:cSldViewPr snapToGrid="0">
      <p:cViewPr varScale="1">
        <p:scale>
          <a:sx n="95" d="100"/>
          <a:sy n="9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https://www.motherjones.com/kevin-drum/2019/06/join-me-on-a-dive-down-the-rabbit-hole-of-health-care-admin-costs/</a:t>
            </a:r>
          </a:p>
          <a:p>
            <a:r>
              <a:rPr lang="en-US" dirty="0" smtClean="0"/>
              <a:t>https://marginalrevolution.com/marginalrevolution/2019/08/are-health-administrators-to-blame.html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Reduction Act of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Medicare may negotiate </a:t>
            </a:r>
            <a:r>
              <a:rPr lang="en-US" dirty="0"/>
              <a:t>the cost of prescription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Caps </a:t>
            </a:r>
            <a:r>
              <a:rPr lang="en-US" dirty="0"/>
              <a:t>the amount seniors pay </a:t>
            </a:r>
            <a:r>
              <a:rPr lang="en-US" dirty="0" smtClean="0"/>
              <a:t>at </a:t>
            </a:r>
            <a:r>
              <a:rPr lang="en-US" dirty="0"/>
              <a:t>$2,000 annually, </a:t>
            </a:r>
            <a:r>
              <a:rPr lang="en-US" dirty="0" smtClean="0"/>
              <a:t>and the </a:t>
            </a:r>
            <a:r>
              <a:rPr lang="en-US" dirty="0"/>
              <a:t>cost of insulin at $35 a </a:t>
            </a:r>
            <a:r>
              <a:rPr lang="en-US" dirty="0" smtClean="0"/>
              <a:t>month</a:t>
            </a:r>
          </a:p>
          <a:p>
            <a:r>
              <a:rPr lang="en-US" dirty="0"/>
              <a:t>P</a:t>
            </a:r>
            <a:r>
              <a:rPr lang="en-US" dirty="0" smtClean="0"/>
              <a:t>enalizes </a:t>
            </a:r>
            <a:r>
              <a:rPr lang="en-US" dirty="0"/>
              <a:t>companies that unfairly hike prices by requiring them to pay a rebate to Medicare.</a:t>
            </a:r>
            <a:endParaRPr lang="en-US" dirty="0" smtClean="0"/>
          </a:p>
          <a:p>
            <a:r>
              <a:rPr lang="en-US" dirty="0"/>
              <a:t>Expanding premium and co-pay assistance for low-income seniors in the Medicare Part D drug program</a:t>
            </a:r>
          </a:p>
          <a:p>
            <a:r>
              <a:rPr lang="en-US" dirty="0"/>
              <a:t>Extending enhanced Affordable Care Act Marketplace premium subsidies, which were set to expire at the end of this year, through the end of 2025</a:t>
            </a:r>
          </a:p>
          <a:p>
            <a:r>
              <a:rPr lang="en-US" dirty="0"/>
              <a:t>Making all vaccines free for Medicare beneficiaries</a:t>
            </a:r>
          </a:p>
          <a:p>
            <a:endParaRPr lang="en-US" dirty="0" smtClean="0"/>
          </a:p>
          <a:p>
            <a:r>
              <a:rPr lang="en-US" dirty="0" smtClean="0"/>
              <a:t>Not an inflation reducing bill, its just a name for a budget bill</a:t>
            </a:r>
          </a:p>
          <a:p>
            <a:pPr lvl="1"/>
            <a:r>
              <a:rPr lang="en-US" dirty="0" smtClean="0"/>
              <a:t>Recent budget reconciliation bills include Tax Cuts and Jobs Act of 2017 and the American Rescue Plan of 2021.</a:t>
            </a:r>
          </a:p>
          <a:p>
            <a:pPr lvl="1"/>
            <a:r>
              <a:rPr lang="en-US" dirty="0" smtClean="0"/>
              <a:t>Inflation is a lagging indicator of problems and the lag is long</a:t>
            </a:r>
          </a:p>
          <a:p>
            <a:pPr lvl="1"/>
            <a:r>
              <a:rPr lang="en-US" dirty="0" smtClean="0"/>
              <a:t>So while this act does little or nothing to address inflation in 2022, its effect on long-term inflation is not necessarily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arguments for universal, single payer health insurance in the US.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List 3 arguments against.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Most arguments revolve around who is helped and who is hurt. In each case, think about who are the stakeholders affected and how are they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Compromises? Proposals </a:t>
            </a:r>
            <a:r>
              <a:rPr lang="en-US" dirty="0" smtClean="0"/>
              <a:t>with </a:t>
            </a:r>
            <a:r>
              <a:rPr lang="en-US" dirty="0" smtClean="0"/>
              <a:t>mixed appeal?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single payer health insurance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597891"/>
            <a:ext cx="12016509" cy="5163127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788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21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15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105"/>
              </p:ext>
            </p:extLst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4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three possibilities, each group will focus on one outcome:</a:t>
            </a:r>
          </a:p>
          <a:p>
            <a:pPr lvl="1"/>
            <a:r>
              <a:rPr lang="en-US" dirty="0" smtClean="0"/>
              <a:t>1) Democratic proposals</a:t>
            </a:r>
          </a:p>
          <a:p>
            <a:pPr lvl="1"/>
            <a:r>
              <a:rPr lang="en-US" dirty="0" smtClean="0"/>
              <a:t>2) Republican proposals</a:t>
            </a:r>
          </a:p>
          <a:p>
            <a:pPr lvl="1"/>
            <a:r>
              <a:rPr lang="en-US" dirty="0" smtClean="0"/>
              <a:t>3) Status quo/centrist</a:t>
            </a:r>
          </a:p>
          <a:p>
            <a:r>
              <a:rPr lang="en-US" dirty="0" smtClean="0"/>
              <a:t>Three groups, in your group, consider some of the proposals (5-10) you read about.</a:t>
            </a:r>
          </a:p>
          <a:p>
            <a:pPr lvl="1"/>
            <a:r>
              <a:rPr lang="en-US" dirty="0" smtClean="0"/>
              <a:t>Who are the stakeholders that advocate for your outcome? Why?</a:t>
            </a:r>
          </a:p>
          <a:p>
            <a:pPr lvl="1"/>
            <a:r>
              <a:rPr lang="en-US" dirty="0" smtClean="0"/>
              <a:t>Take the position assigned to your group, what would someone advocating for that position say about this proposal?</a:t>
            </a:r>
          </a:p>
          <a:p>
            <a:pPr lvl="1"/>
            <a:r>
              <a:rPr lang="en-US" dirty="0" smtClean="0"/>
              <a:t>Imaging the country decides to pursue a grand compromise. </a:t>
            </a:r>
            <a:r>
              <a:rPr lang="en-US" dirty="0"/>
              <a:t>Would a version of this proposal be something your group would be willing to accept in </a:t>
            </a:r>
            <a:r>
              <a:rPr lang="en-US" dirty="0" smtClean="0"/>
              <a:t>such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5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stakeholders that advocate for your outcome?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Low-income families (rural/urban), private insurance companies (large/small), middle/high income families (rural/suburban/urban), employers </a:t>
            </a:r>
            <a:r>
              <a:rPr lang="en-US" dirty="0"/>
              <a:t>(large/small)</a:t>
            </a:r>
          </a:p>
          <a:p>
            <a:r>
              <a:rPr lang="en-US" dirty="0"/>
              <a:t>Take the position assigned to your group, what would someone advocating for that position say about this proposal?</a:t>
            </a:r>
          </a:p>
          <a:p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the country decides to pursue a grand compromise. Would a version of this proposal be something your group would be willing to accept in such a compromise?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7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Payment Advisory Board (IPAB) – Control costs for Medicare (and maybe Medicaid) by limiting reimbursement for high cost-low effectiveness treatments</a:t>
            </a:r>
          </a:p>
          <a:p>
            <a:pPr lvl="1"/>
            <a:r>
              <a:rPr lang="en-US" dirty="0" smtClean="0"/>
              <a:t>Democratic response – In favor of limited cuts, but afraid this would shift more burden to the sick</a:t>
            </a:r>
          </a:p>
          <a:p>
            <a:pPr lvl="1"/>
            <a:r>
              <a:rPr lang="en-US" dirty="0" smtClean="0"/>
              <a:t>Republican response – In favor of cutting spending, proposed caps are often state-administered</a:t>
            </a:r>
          </a:p>
          <a:p>
            <a:pPr lvl="1"/>
            <a:r>
              <a:rPr lang="en-US" dirty="0" smtClean="0"/>
              <a:t>Which stakeholders are less concerned that this </a:t>
            </a:r>
            <a:r>
              <a:rPr lang="en-US" dirty="0"/>
              <a:t>would shift more burden to the </a:t>
            </a:r>
            <a:r>
              <a:rPr lang="en-US" dirty="0" smtClean="0"/>
              <a:t>sick?</a:t>
            </a:r>
          </a:p>
          <a:p>
            <a:pPr lvl="2"/>
            <a:r>
              <a:rPr lang="en-US" dirty="0" smtClean="0"/>
              <a:t>Higher income individuals (generally older), less sick individuals (generally younger)</a:t>
            </a:r>
          </a:p>
          <a:p>
            <a:pPr lvl="1"/>
            <a:r>
              <a:rPr lang="en-US" dirty="0" smtClean="0"/>
              <a:t>What about providers?</a:t>
            </a:r>
          </a:p>
          <a:p>
            <a:pPr lvl="2"/>
            <a:r>
              <a:rPr lang="en-US" dirty="0" smtClean="0"/>
              <a:t>Could limit ability to provide high cost (and high margin) care. Don’t want their autonomy reduced</a:t>
            </a:r>
          </a:p>
          <a:p>
            <a:pPr lvl="1"/>
            <a:r>
              <a:rPr lang="en-US" dirty="0" smtClean="0"/>
              <a:t>What about private insurance companies?</a:t>
            </a:r>
          </a:p>
          <a:p>
            <a:pPr lvl="2"/>
            <a:r>
              <a:rPr lang="en-US" dirty="0" smtClean="0"/>
              <a:t>Could result in shift of high-cost care from </a:t>
            </a:r>
            <a:r>
              <a:rPr lang="en-US" dirty="0" err="1" smtClean="0"/>
              <a:t>medicare</a:t>
            </a:r>
            <a:r>
              <a:rPr lang="en-US" dirty="0" smtClean="0"/>
              <a:t> to private insurer, could also justify private insurers not covering high cost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0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limited Medicaid expansion (to 100% FPL)</a:t>
            </a:r>
          </a:p>
          <a:p>
            <a:pPr lvl="1"/>
            <a:r>
              <a:rPr lang="en-US" dirty="0" smtClean="0"/>
              <a:t>Republican response –  spending on Medicaid is already to high, but more limited is better than a larger</a:t>
            </a:r>
          </a:p>
          <a:p>
            <a:pPr lvl="1"/>
            <a:r>
              <a:rPr lang="en-US" dirty="0" smtClean="0"/>
              <a:t>Democratic response – spending on Medicaid is already to limited, but more expansion is better than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5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2" y="-318365"/>
            <a:ext cx="1201650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Arguments against single payer health insurance in the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803565"/>
            <a:ext cx="12016509" cy="5957454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37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unknowns if single payer health insurance is implemented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825625"/>
            <a:ext cx="12025745" cy="4963102"/>
          </a:xfrm>
        </p:spPr>
        <p:txBody>
          <a:bodyPr/>
          <a:lstStyle/>
          <a:p>
            <a:r>
              <a:rPr lang="en-US" dirty="0" smtClean="0"/>
              <a:t>How would interest group involvement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2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famous &amp; misleading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815" y="1690688"/>
            <a:ext cx="7725777" cy="5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</TotalTime>
  <Words>2074</Words>
  <Application>Microsoft Office PowerPoint</Application>
  <PresentationFormat>Widescreen</PresentationFormat>
  <Paragraphs>235</Paragraphs>
  <Slides>38</Slides>
  <Notes>8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HCMI 4225: Public Health Reform</vt:lpstr>
      <vt:lpstr>Discussion</vt:lpstr>
      <vt:lpstr>Arguments for single payer health insurance in the US</vt:lpstr>
      <vt:lpstr>Arguments against single payer health insurance in the US</vt:lpstr>
      <vt:lpstr>Great unknowns if single payer health insurance is implemented in the US</vt:lpstr>
      <vt:lpstr>The problem in two graphs</vt:lpstr>
      <vt:lpstr>A famous &amp; misleading graph</vt:lpstr>
      <vt:lpstr>Deaton and Case 2015 (corrected by Gelman 2016)</vt:lpstr>
      <vt:lpstr>State of Medicaid Expansion</vt:lpstr>
      <vt:lpstr>Some Polls</vt:lpstr>
      <vt:lpstr>Abortion Coverage Regulations</vt:lpstr>
      <vt:lpstr>Inflation Reduction Act of 2022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Compromises? Proposals with mixed appeal?</vt:lpstr>
      <vt:lpstr>Proposals with broad appeal include:</vt:lpstr>
      <vt:lpstr>Proposals with broad appeal include:</vt:lpstr>
      <vt:lpstr>Other proposals</vt:lpstr>
      <vt:lpstr>Medicare solvency</vt:lpstr>
      <vt:lpstr>Never the first time, not the last(?)</vt:lpstr>
      <vt:lpstr>Timeline</vt:lpstr>
      <vt:lpstr>Future</vt:lpstr>
      <vt:lpstr>Discussion</vt:lpstr>
      <vt:lpstr>Discussion</vt:lpstr>
      <vt:lpstr>Discussion - proposals</vt:lpstr>
      <vt:lpstr>Discussion - proposals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47</cp:revision>
  <dcterms:created xsi:type="dcterms:W3CDTF">2019-04-24T12:52:42Z</dcterms:created>
  <dcterms:modified xsi:type="dcterms:W3CDTF">2024-04-02T13:07:51Z</dcterms:modified>
</cp:coreProperties>
</file>