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96674" autoAdjust="0"/>
  </p:normalViewPr>
  <p:slideViewPr>
    <p:cSldViewPr snapToGrid="0">
      <p:cViewPr varScale="1">
        <p:scale>
          <a:sx n="101" d="100"/>
          <a:sy n="101" d="100"/>
        </p:scale>
        <p:origin x="114" y="228"/>
      </p:cViewPr>
      <p:guideLst/>
    </p:cSldViewPr>
  </p:slideViewPr>
  <p:outlineViewPr>
    <p:cViewPr>
      <p:scale>
        <a:sx n="33" d="100"/>
        <a:sy n="33" d="100"/>
      </p:scale>
      <p:origin x="0" y="-179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30AC-E000-4AFC-806D-4636C506896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2606-DE32-486B-B6DA-15A7A7F60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9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HCMI 4225: </a:t>
            </a:r>
            <a:r>
              <a:rPr lang="en-US" dirty="0" smtClean="0"/>
              <a:t>Three smaller public programs</a:t>
            </a:r>
            <a:r>
              <a:rPr lang="en-US" smtClean="0"/>
              <a:t>: Tricare, VA, IHS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Tue/</a:t>
            </a:r>
            <a:r>
              <a:rPr lang="en-US" dirty="0" err="1" smtClean="0"/>
              <a:t>Thur</a:t>
            </a:r>
            <a:r>
              <a:rPr lang="en-US" dirty="0" smtClean="0"/>
              <a:t> </a:t>
            </a:r>
            <a:r>
              <a:rPr lang="en-US" dirty="0"/>
              <a:t>9:30 AM – 10:45 PM</a:t>
            </a:r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Active duty military have free, priority care in military medical facilities</a:t>
            </a:r>
          </a:p>
          <a:p>
            <a:pPr lvl="1"/>
            <a:r>
              <a:rPr lang="en-US" dirty="0"/>
              <a:t>Military facilities insufficient after military buildups including WWII, Korean War (1950-1953), and the Cold War (1947[?]-1991)</a:t>
            </a:r>
          </a:p>
          <a:p>
            <a:r>
              <a:rPr lang="en-US" dirty="0"/>
              <a:t>Tricare’s precursor, CHAMPUS, was created in 1966 (building upon 1956 program)</a:t>
            </a:r>
          </a:p>
          <a:p>
            <a:r>
              <a:rPr lang="en-US" dirty="0"/>
              <a:t>Single payer system providing civilian health benefits to:</a:t>
            </a:r>
          </a:p>
          <a:p>
            <a:pPr lvl="1"/>
            <a:r>
              <a:rPr lang="en-US" dirty="0"/>
              <a:t>U.S Armed Forces military personnel</a:t>
            </a:r>
          </a:p>
          <a:p>
            <a:pPr lvl="1"/>
            <a:r>
              <a:rPr lang="en-US" dirty="0"/>
              <a:t>Military retirees</a:t>
            </a:r>
          </a:p>
          <a:p>
            <a:pPr lvl="1"/>
            <a:r>
              <a:rPr lang="en-US" dirty="0"/>
              <a:t>Their dependents</a:t>
            </a:r>
          </a:p>
          <a:p>
            <a:pPr lvl="1"/>
            <a:r>
              <a:rPr lang="en-US" dirty="0"/>
              <a:t>Some Reserves</a:t>
            </a:r>
          </a:p>
          <a:p>
            <a:r>
              <a:rPr lang="en-US" dirty="0"/>
              <a:t>Administered through two regional services – CT is part of the East region and is administered by Humana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Tricare Prime – HMO for active duty personnel, active component retirees, older reserve retirees, and family</a:t>
            </a:r>
          </a:p>
          <a:p>
            <a:r>
              <a:rPr lang="en-US" dirty="0"/>
              <a:t>Tricare Select – small fee non-HMO program for reservists, active component retirees, older reserve retirees, and family</a:t>
            </a:r>
          </a:p>
          <a:p>
            <a:pPr lvl="1"/>
            <a:r>
              <a:rPr lang="en-US" dirty="0"/>
              <a:t>National Guard members can buy in</a:t>
            </a:r>
          </a:p>
          <a:p>
            <a:r>
              <a:rPr lang="en-US" dirty="0"/>
              <a:t>Additional, high premium buy-in plan called Tricare Reserve Retired also exists</a:t>
            </a:r>
          </a:p>
          <a:p>
            <a:pPr lvl="1"/>
            <a:r>
              <a:rPr lang="en-US" dirty="0"/>
              <a:t>Appropriate when retired reserve doesn’t qualify for other programs and can’t get more affordable care elsewhere</a:t>
            </a:r>
          </a:p>
          <a:p>
            <a:r>
              <a:rPr lang="en-US" dirty="0"/>
              <a:t>Dental – Tricare Dental through United Concordia and Tricare Retiree through Delta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6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Administration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Prime activity of the United States Department of Veterans Affairs is to provider healthcare services to Veterans</a:t>
            </a:r>
          </a:p>
          <a:p>
            <a:pPr lvl="1"/>
            <a:r>
              <a:rPr lang="en-US" dirty="0"/>
              <a:t>Established in 1930, expanded in 1944, became cabinet level in 1988</a:t>
            </a:r>
          </a:p>
          <a:p>
            <a:pPr lvl="1"/>
            <a:r>
              <a:rPr lang="en-US" dirty="0"/>
              <a:t>Before 1930 Army public health services administered hospitals mostly on bases</a:t>
            </a:r>
          </a:p>
          <a:p>
            <a:r>
              <a:rPr lang="en-US" dirty="0"/>
              <a:t>Veterans Health Administration: responsible for providing health care in all its forms, as well as for biomedical research </a:t>
            </a:r>
          </a:p>
          <a:p>
            <a:r>
              <a:rPr lang="en-US" dirty="0"/>
              <a:t>Veterans Benefits Administration: responsible for initial veteran registration, eligibility determination, and benefits and entitlements</a:t>
            </a:r>
          </a:p>
          <a:p>
            <a:pPr lvl="1"/>
            <a:r>
              <a:rPr lang="en-US" dirty="0"/>
              <a:t>Home Loan Guarantee, Insurance, Vocational Rehabilitation and Employment, Education (GI Bill), and Compensation &amp; Pension </a:t>
            </a:r>
          </a:p>
          <a:p>
            <a:r>
              <a:rPr lang="en-US" dirty="0"/>
              <a:t>National Cemetery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01943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Administration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Cost of care determined by various factors</a:t>
            </a:r>
          </a:p>
          <a:p>
            <a:pPr lvl="1"/>
            <a:r>
              <a:rPr lang="en-US" dirty="0"/>
              <a:t>Veterans with a service-connected disability have no charge</a:t>
            </a:r>
          </a:p>
          <a:p>
            <a:pPr lvl="1"/>
            <a:r>
              <a:rPr lang="en-US" dirty="0"/>
              <a:t>Criticized for poor dental and nursing benefits</a:t>
            </a:r>
          </a:p>
          <a:p>
            <a:r>
              <a:rPr lang="en-US" dirty="0"/>
              <a:t>Reservists and National Guard who served stateside in peacetime settings or have no service-related disabilities generally do not qualify for VA health benefits.</a:t>
            </a:r>
          </a:p>
          <a:p>
            <a:r>
              <a:rPr lang="en-US" dirty="0"/>
              <a:t>VA Hospital</a:t>
            </a:r>
          </a:p>
          <a:p>
            <a:pPr lvl="1"/>
            <a:r>
              <a:rPr lang="en-US" dirty="0"/>
              <a:t>In CT: West Haven Hospital, Newington outpatient clinic, Community outpatient clinics in Danbury, New London, Stamford, Waterbury, </a:t>
            </a:r>
            <a:r>
              <a:rPr lang="en-US" dirty="0" err="1"/>
              <a:t>Wllimantic</a:t>
            </a:r>
            <a:r>
              <a:rPr lang="en-US" dirty="0"/>
              <a:t>, and Winsted. </a:t>
            </a:r>
          </a:p>
          <a:p>
            <a:r>
              <a:rPr lang="en-US" dirty="0"/>
              <a:t>Vet Centers </a:t>
            </a:r>
          </a:p>
          <a:p>
            <a:pPr lvl="1"/>
            <a:r>
              <a:rPr lang="en-US" dirty="0"/>
              <a:t>Small, non-medical, counseling centers</a:t>
            </a:r>
          </a:p>
          <a:p>
            <a:pPr lvl="1"/>
            <a:r>
              <a:rPr lang="en-US" dirty="0"/>
              <a:t>In CT: Danbury, Norwich, Orange, and Rocky Hill</a:t>
            </a:r>
          </a:p>
        </p:txBody>
      </p:sp>
    </p:spTree>
    <p:extLst>
      <p:ext uri="{BB962C8B-B14F-4D97-AF65-F5344CB8AC3E}">
        <p14:creationId xmlns:p14="http://schemas.microsoft.com/office/powerpoint/2010/main" val="149616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Direct medical and public health services to members of federally-recognized Native American Tribes and Alaska Native people</a:t>
            </a:r>
          </a:p>
          <a:p>
            <a:pPr lvl="1"/>
            <a:r>
              <a:rPr lang="en-US" dirty="0"/>
              <a:t>Employs approximately 2,650 nurses, 700 physicians, 700 pharmacists, 100 physician assistants and 300 dentists</a:t>
            </a:r>
          </a:p>
          <a:p>
            <a:pPr lvl="1"/>
            <a:r>
              <a:rPr lang="en-US" dirty="0"/>
              <a:t>28 hospitals and 89 outpatient facilities	</a:t>
            </a:r>
          </a:p>
          <a:p>
            <a:r>
              <a:rPr lang="en-US" dirty="0"/>
              <a:t>Administered by 12 regional offices, CT is part of Nashville Region covering most of eastern and southern US</a:t>
            </a:r>
          </a:p>
          <a:p>
            <a:pPr lvl="1"/>
            <a:r>
              <a:rPr lang="en-US" dirty="0"/>
              <a:t>CT Clinics:</a:t>
            </a:r>
          </a:p>
          <a:p>
            <a:pPr lvl="2"/>
            <a:r>
              <a:rPr lang="en-US" dirty="0"/>
              <a:t>Mashantucket Health Clinic</a:t>
            </a:r>
          </a:p>
          <a:p>
            <a:pPr lvl="2"/>
            <a:r>
              <a:rPr lang="en-US" dirty="0"/>
              <a:t>Mohegan Health Administration Clinic</a:t>
            </a:r>
          </a:p>
          <a:p>
            <a:r>
              <a:rPr lang="en-US" dirty="0"/>
              <a:t>If patients are referred to a non-IHS/tribal medical facility, there is the option to request for coverage via the IHS "Purchased/Referred Care Program"</a:t>
            </a:r>
          </a:p>
        </p:txBody>
      </p:sp>
    </p:spTree>
    <p:extLst>
      <p:ext uri="{BB962C8B-B14F-4D97-AF65-F5344CB8AC3E}">
        <p14:creationId xmlns:p14="http://schemas.microsoft.com/office/powerpoint/2010/main" val="1760912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Financing:</a:t>
            </a:r>
          </a:p>
          <a:p>
            <a:pPr lvl="1"/>
            <a:r>
              <a:rPr lang="en-US" dirty="0"/>
              <a:t>Rural hospitals and clinics have higher average costs</a:t>
            </a:r>
          </a:p>
          <a:p>
            <a:pPr lvl="1"/>
            <a:r>
              <a:rPr lang="en-US" dirty="0"/>
              <a:t>IHS funding low relative to </a:t>
            </a:r>
            <a:r>
              <a:rPr lang="en-US"/>
              <a:t>CMS rates</a:t>
            </a:r>
            <a:endParaRPr lang="en-US" dirty="0"/>
          </a:p>
          <a:p>
            <a:pPr lvl="1"/>
            <a:r>
              <a:rPr lang="en-US" dirty="0"/>
              <a:t>CMS reimburses HIS hospitals for services to Medicaid recipients</a:t>
            </a:r>
          </a:p>
          <a:p>
            <a:pPr lvl="2"/>
            <a:r>
              <a:rPr lang="en-US" dirty="0"/>
              <a:t>Important component of funding</a:t>
            </a:r>
          </a:p>
          <a:p>
            <a:pPr lvl="1"/>
            <a:r>
              <a:rPr lang="en-US" dirty="0"/>
              <a:t>Medicaid Expansion</a:t>
            </a:r>
          </a:p>
          <a:p>
            <a:pPr lvl="1"/>
            <a:r>
              <a:rPr lang="en-US" dirty="0"/>
              <a:t>Enrollment Struggles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sign 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search, try to compare individual insurance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8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Topic:</a:t>
            </a:r>
          </a:p>
          <a:p>
            <a:pPr lvl="1"/>
            <a:r>
              <a:rPr lang="en-US" dirty="0" smtClean="0"/>
              <a:t>Anything related to health and social insurance (including public health interventions </a:t>
            </a:r>
            <a:r>
              <a:rPr lang="en-US" smtClean="0"/>
              <a:t>and policy)</a:t>
            </a:r>
            <a:endParaRPr lang="en-US" dirty="0" smtClean="0"/>
          </a:p>
          <a:p>
            <a:r>
              <a:rPr lang="en-US" dirty="0" smtClean="0"/>
              <a:t>Length 7-12 pages, aim for 8 or 9, doubles spaced/1.5 spaced, use a normal font, just be cool ok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6 peer reviewed/academic sources (use pub med/google scholar, if you are unsure, just ask)</a:t>
            </a:r>
          </a:p>
          <a:p>
            <a:pPr lvl="2"/>
            <a:r>
              <a:rPr lang="en-US" dirty="0" smtClean="0"/>
              <a:t>Bibliography correctly formatted, any style is fine but must be consistent</a:t>
            </a:r>
          </a:p>
          <a:p>
            <a:pPr lvl="2"/>
            <a:r>
              <a:rPr lang="en-US" dirty="0" smtClean="0"/>
              <a:t>Don’t use a crappy format manager, use a good one, I recommend google scholar</a:t>
            </a:r>
          </a:p>
          <a:p>
            <a:pPr lvl="1"/>
            <a:r>
              <a:rPr lang="en-US" dirty="0" smtClean="0"/>
              <a:t>At least one chart, figure, or table</a:t>
            </a:r>
          </a:p>
          <a:p>
            <a:pPr lvl="2"/>
            <a:r>
              <a:rPr lang="en-US" dirty="0" smtClean="0"/>
              <a:t>Title and note also required, these should make information stand alone</a:t>
            </a:r>
          </a:p>
          <a:p>
            <a:r>
              <a:rPr lang="en-US" dirty="0" smtClean="0"/>
              <a:t>Organize, use section headers</a:t>
            </a:r>
          </a:p>
          <a:p>
            <a:r>
              <a:rPr lang="en-US" dirty="0" smtClean="0"/>
              <a:t>Group size: one, two, or three people per group</a:t>
            </a:r>
          </a:p>
          <a:p>
            <a:r>
              <a:rPr lang="en-US" dirty="0" smtClean="0"/>
              <a:t>Meetings </a:t>
            </a:r>
          </a:p>
          <a:p>
            <a:pPr lvl="1"/>
            <a:r>
              <a:rPr lang="en-US" dirty="0" smtClean="0"/>
              <a:t>Must schedule and attend an in-person or online 15 minute meeting with me to discuss, meeting schedules for week after spring break, but ad hoc early meetings are fine</a:t>
            </a:r>
          </a:p>
          <a:p>
            <a:pPr lvl="1"/>
            <a:r>
              <a:rPr lang="en-US" dirty="0" smtClean="0"/>
              <a:t>At meeting, we will discuss your topic and make sure the topic is appropriate and I’ll help find some sources to get you started.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5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28c171e5b1f655a64993bad87ea3a04c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5aedbafebac83a9e304d02db7f2d6f6e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2E3E62-5201-4B74-8BD5-2719E74FA8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3224BD-66A2-4C9D-AEC6-FFF9F29A99E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7f18ec10-a743-4c21-91d9-69d297feae23"/>
    <ds:schemaRef ds:uri="ce5fba22-8df0-4e59-b0bb-9a52d739590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7FDFE2-40F8-46F4-8C62-7DB3EF5FDB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18687</TotalTime>
  <Words>742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HCMI 4225: Three smaller public programs: Tricare, VA, IHS</vt:lpstr>
      <vt:lpstr>Tricare</vt:lpstr>
      <vt:lpstr>Tricare</vt:lpstr>
      <vt:lpstr>Veterans Administration health care</vt:lpstr>
      <vt:lpstr>Veterans Administration health care</vt:lpstr>
      <vt:lpstr>Indian Health Services</vt:lpstr>
      <vt:lpstr>Indian Health Services</vt:lpstr>
      <vt:lpstr>Health Insurance sign up activity</vt:lpstr>
      <vt:lpstr>Final Paper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85</cp:revision>
  <dcterms:created xsi:type="dcterms:W3CDTF">2018-08-26T19:46:47Z</dcterms:created>
  <dcterms:modified xsi:type="dcterms:W3CDTF">2024-03-07T14:12:27Z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