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9" autoAdjust="0"/>
    <p:restoredTop sz="96674" autoAdjust="0"/>
  </p:normalViewPr>
  <p:slideViewPr>
    <p:cSldViewPr snapToGrid="0">
      <p:cViewPr varScale="1">
        <p:scale>
          <a:sx n="101" d="100"/>
          <a:sy n="101" d="100"/>
        </p:scale>
        <p:origin x="114" y="228"/>
      </p:cViewPr>
      <p:guideLst/>
    </p:cSldViewPr>
  </p:slideViewPr>
  <p:outlineViewPr>
    <p:cViewPr>
      <p:scale>
        <a:sx n="33" d="100"/>
        <a:sy n="33" d="100"/>
      </p:scale>
      <p:origin x="0" y="-1797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A30AC-E000-4AFC-806D-4636C5068966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F2606-DE32-486B-B6DA-15A7A7F60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9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0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5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6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9735-988B-45E5-827E-09C983918F5F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hane@uconn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HCMI 4225: Societal Stability and Financial Stabilizers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BUSN </a:t>
            </a:r>
            <a:r>
              <a:rPr lang="en-US" dirty="0" smtClean="0"/>
              <a:t>204</a:t>
            </a:r>
            <a:endParaRPr lang="en-US" dirty="0" smtClean="0"/>
          </a:p>
          <a:p>
            <a:r>
              <a:rPr lang="en-US" dirty="0" smtClean="0"/>
              <a:t>Shane Murphy – </a:t>
            </a:r>
            <a:r>
              <a:rPr lang="en-US" dirty="0" smtClean="0">
                <a:hlinkClick r:id="rId2"/>
              </a:rPr>
              <a:t>shane@uconn.edu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Helianthus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891" y="4126785"/>
            <a:ext cx="2466109" cy="273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5/5c/Sunflowers_in_Gahkuch_Gilgit.jpg/1920px-Sunflowers_in_Gahkuch_Gilg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194"/>
            <a:ext cx="3724100" cy="20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2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59" y="1414054"/>
            <a:ext cx="4552950" cy="495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866" y="2127885"/>
            <a:ext cx="55149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2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Coronavirus recession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¾ of US spending is consumer spending</a:t>
            </a:r>
          </a:p>
          <a:p>
            <a:pPr lvl="1"/>
            <a:r>
              <a:rPr lang="en-US" dirty="0" smtClean="0"/>
              <a:t>Retail spending collapsed</a:t>
            </a:r>
          </a:p>
          <a:p>
            <a:r>
              <a:rPr lang="en-US" dirty="0" smtClean="0"/>
              <a:t>Fed already in March 2020 set interest rates to zero</a:t>
            </a:r>
          </a:p>
          <a:p>
            <a:pPr lvl="1"/>
            <a:r>
              <a:rPr lang="en-US" dirty="0" smtClean="0"/>
              <a:t>Fed represents opinion of top US macroeconomists</a:t>
            </a:r>
          </a:p>
          <a:p>
            <a:pPr lvl="1"/>
            <a:r>
              <a:rPr lang="en-US" dirty="0" smtClean="0"/>
              <a:t>Made many more efforts to prop up economy</a:t>
            </a:r>
          </a:p>
          <a:p>
            <a:pPr lvl="1"/>
            <a:r>
              <a:rPr lang="en-US" dirty="0" smtClean="0"/>
              <a:t>Lending expansion helped wall street – also expanded loan access to smaller businesses</a:t>
            </a:r>
          </a:p>
          <a:p>
            <a:pPr lvl="2"/>
            <a:r>
              <a:rPr lang="en-US" dirty="0" smtClean="0"/>
              <a:t>But individuals and small businesses need money more than loans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on Modern Monetary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Related to Keynesian principle that the limit to the economy shouldn’t be money, it should be capacity</a:t>
            </a:r>
          </a:p>
          <a:p>
            <a:r>
              <a:rPr lang="en-US" dirty="0"/>
              <a:t>Basically, </a:t>
            </a:r>
            <a:r>
              <a:rPr lang="en-US" dirty="0" smtClean="0"/>
              <a:t>print money to finance increasing spending until unemployment is as low as possible</a:t>
            </a:r>
            <a:endParaRPr lang="en-US" dirty="0"/>
          </a:p>
          <a:p>
            <a:pPr lvl="1"/>
            <a:r>
              <a:rPr lang="en-US" dirty="0"/>
              <a:t>Money supply is not </a:t>
            </a:r>
            <a:r>
              <a:rPr lang="en-US" dirty="0" smtClean="0"/>
              <a:t>fixed by the amount of gold in the world</a:t>
            </a:r>
          </a:p>
          <a:p>
            <a:r>
              <a:rPr lang="en-US" dirty="0" smtClean="0"/>
              <a:t>Key figures:</a:t>
            </a:r>
          </a:p>
          <a:p>
            <a:pPr lvl="1"/>
            <a:r>
              <a:rPr lang="en-US" dirty="0"/>
              <a:t>Stephanie </a:t>
            </a:r>
            <a:r>
              <a:rPr lang="en-US" dirty="0" smtClean="0"/>
              <a:t>Kelton (Bernie Sanders advisor), </a:t>
            </a:r>
            <a:r>
              <a:rPr lang="en-US" dirty="0"/>
              <a:t>L. Randall Wray, Bill </a:t>
            </a:r>
            <a:r>
              <a:rPr lang="en-US" dirty="0" smtClean="0"/>
              <a:t>Mitchell, </a:t>
            </a:r>
            <a:r>
              <a:rPr lang="en-US" dirty="0"/>
              <a:t>Warren </a:t>
            </a:r>
            <a:r>
              <a:rPr lang="en-US" dirty="0" err="1" smtClean="0"/>
              <a:t>Mosler</a:t>
            </a:r>
            <a:endParaRPr lang="en-US" dirty="0" smtClean="0"/>
          </a:p>
          <a:p>
            <a:r>
              <a:rPr lang="en-US" dirty="0" smtClean="0"/>
              <a:t>Widely criticized by most economists</a:t>
            </a:r>
          </a:p>
          <a:p>
            <a:pPr lvl="1"/>
            <a:r>
              <a:rPr lang="en-US" dirty="0" smtClean="0"/>
              <a:t>MMT are unconvincing about policy effects on interest rates, investment environment, and open economy macro/international trade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4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492" y="69033"/>
            <a:ext cx="10515600" cy="1325563"/>
          </a:xfrm>
        </p:spPr>
        <p:txBody>
          <a:bodyPr/>
          <a:lstStyle/>
          <a:p>
            <a:r>
              <a:rPr lang="en-US" dirty="0" smtClean="0"/>
              <a:t>In the meantime: Debt financing</a:t>
            </a:r>
            <a:endParaRPr lang="en-US" dirty="0"/>
          </a:p>
        </p:txBody>
      </p:sp>
      <p:pic>
        <p:nvPicPr>
          <p:cNvPr id="2054" name="Picture 6" descr="Federal Debt: Total Public Debt as Percent of Gross Domestic Product  (GFDEGDQ188S) | FRED | St. Louis F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0" y="3666285"/>
            <a:ext cx="6105888" cy="319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et Government Debt to GDP ratio | Download Scientific Diagra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21" y="3618963"/>
            <a:ext cx="5676663" cy="323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" y="1193074"/>
            <a:ext cx="117581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Debt represents future taxes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Who holds out debt?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17% of US debt is held by investors, much of it is held by Americans expecting to retire on its returns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23% of US debt is held by other branches of the government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25% of US debt is held by foreign governments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Japan and China together hold a little over half of foreign owned debt, under 10% of US Debt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Holding US debt helps strengthen foreign currency, lowering prices of foreign exports purchased in the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What’s going to happen?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Nothing much! The worst case scenario is really bad though!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from 2008-2009 crisis and 2020-2021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 Easing</a:t>
            </a:r>
          </a:p>
          <a:p>
            <a:pPr lvl="1"/>
            <a:r>
              <a:rPr lang="en-US" dirty="0" smtClean="0"/>
              <a:t>Central </a:t>
            </a:r>
            <a:r>
              <a:rPr lang="en-US" dirty="0"/>
              <a:t>bank purchases </a:t>
            </a:r>
            <a:r>
              <a:rPr lang="en-US" dirty="0" smtClean="0"/>
              <a:t>government </a:t>
            </a:r>
            <a:r>
              <a:rPr lang="en-US" dirty="0"/>
              <a:t>bonds or other financial assets (i.e. municipal bonds, corporate bonds, stocks, etc.) in order to inject money into the economy to expand economic </a:t>
            </a:r>
            <a:r>
              <a:rPr lang="en-US" dirty="0" smtClean="0"/>
              <a:t>activity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Moral Hazard</a:t>
            </a:r>
          </a:p>
          <a:p>
            <a:pPr lvl="1"/>
            <a:r>
              <a:rPr lang="en-US" dirty="0" smtClean="0"/>
              <a:t>Governments do not blame large holders of capital for not managing their own risk</a:t>
            </a:r>
          </a:p>
          <a:p>
            <a:pPr lvl="1"/>
            <a:r>
              <a:rPr lang="en-US" dirty="0" smtClean="0"/>
              <a:t>Long-term spending maintaining socio-economic order easier to pass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847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Response</a:t>
            </a:r>
          </a:p>
          <a:p>
            <a:pPr lvl="1"/>
            <a:r>
              <a:rPr lang="en-US" dirty="0" smtClean="0"/>
              <a:t>Medicaid</a:t>
            </a:r>
          </a:p>
          <a:p>
            <a:pPr lvl="1"/>
            <a:r>
              <a:rPr lang="en-US" dirty="0" smtClean="0"/>
              <a:t>Pressure on insurance companies to cover </a:t>
            </a:r>
            <a:r>
              <a:rPr lang="en-US" dirty="0" err="1" smtClean="0"/>
              <a:t>Covid</a:t>
            </a:r>
            <a:r>
              <a:rPr lang="en-US" dirty="0" smtClean="0"/>
              <a:t> generously</a:t>
            </a:r>
          </a:p>
          <a:p>
            <a:r>
              <a:rPr lang="en-US" dirty="0" smtClean="0"/>
              <a:t>Fiscal Response</a:t>
            </a:r>
          </a:p>
          <a:p>
            <a:pPr lvl="1"/>
            <a:r>
              <a:rPr lang="en-US" dirty="0" smtClean="0"/>
              <a:t>2020 CARES Act</a:t>
            </a:r>
          </a:p>
          <a:p>
            <a:pPr lvl="2"/>
            <a:r>
              <a:rPr lang="en-US" dirty="0" smtClean="0"/>
              <a:t>PPP</a:t>
            </a:r>
          </a:p>
          <a:p>
            <a:pPr lvl="1"/>
            <a:r>
              <a:rPr lang="en-US" dirty="0" smtClean="0"/>
              <a:t>2021 ARP</a:t>
            </a:r>
          </a:p>
          <a:p>
            <a:r>
              <a:rPr lang="en-US" dirty="0" smtClean="0"/>
              <a:t>Social Response</a:t>
            </a:r>
          </a:p>
        </p:txBody>
      </p:sp>
    </p:spTree>
    <p:extLst>
      <p:ext uri="{BB962C8B-B14F-4D97-AF65-F5344CB8AC3E}">
        <p14:creationId xmlns:p14="http://schemas.microsoft.com/office/powerpoint/2010/main" val="2854948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 Cares Act ($2.2 trillion)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Marimekko chart of CARES Act stimulus spending broken down by category and subcategor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08576"/>
            <a:ext cx="10411691" cy="61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504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743"/>
            <a:ext cx="10515600" cy="1325563"/>
          </a:xfrm>
        </p:spPr>
        <p:txBody>
          <a:bodyPr/>
          <a:lstStyle/>
          <a:p>
            <a:r>
              <a:rPr lang="en-US" dirty="0" smtClean="0"/>
              <a:t>2021 American Rescue Plan ($1.9 trillion)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13218" cy="4351338"/>
          </a:xfrm>
        </p:spPr>
        <p:txBody>
          <a:bodyPr/>
          <a:lstStyle/>
          <a:p>
            <a:r>
              <a:rPr lang="en-US" dirty="0" smtClean="0"/>
              <a:t>No provision equivalent to the Paycheck protection program loans</a:t>
            </a:r>
          </a:p>
          <a:p>
            <a:pPr lvl="1"/>
            <a:r>
              <a:rPr lang="en-US" dirty="0"/>
              <a:t>https://projects.propublica.org/coronavirus/bailouts/</a:t>
            </a:r>
          </a:p>
        </p:txBody>
      </p:sp>
      <p:pic>
        <p:nvPicPr>
          <p:cNvPr id="2050" name="Picture 2" descr="Who Does the American Rescue Plan Help? American Famil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46" y="1060667"/>
            <a:ext cx="5881254" cy="588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356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IMF – Financing and debt relief</a:t>
            </a:r>
          </a:p>
          <a:p>
            <a:r>
              <a:rPr lang="en-US" dirty="0" smtClean="0"/>
              <a:t>World Bank – Financing</a:t>
            </a:r>
          </a:p>
          <a:p>
            <a:r>
              <a:rPr lang="en-US" dirty="0" smtClean="0"/>
              <a:t>Development assistance</a:t>
            </a:r>
          </a:p>
          <a:p>
            <a:pPr lvl="1"/>
            <a:r>
              <a:rPr lang="en-US" dirty="0" smtClean="0"/>
              <a:t>NGOs</a:t>
            </a:r>
          </a:p>
          <a:p>
            <a:pPr lvl="2"/>
            <a:r>
              <a:rPr lang="en-US" dirty="0"/>
              <a:t>The Global Fund to Fight AIDS, Tuberculosis and </a:t>
            </a:r>
            <a:r>
              <a:rPr lang="en-US" dirty="0" smtClean="0"/>
              <a:t>Malaria</a:t>
            </a:r>
          </a:p>
          <a:p>
            <a:pPr lvl="2"/>
            <a:r>
              <a:rPr lang="en-US" dirty="0" smtClean="0"/>
              <a:t>BMGF</a:t>
            </a:r>
          </a:p>
          <a:p>
            <a:pPr lvl="2"/>
            <a:r>
              <a:rPr lang="en-US" dirty="0" smtClean="0"/>
              <a:t>GAVI</a:t>
            </a:r>
          </a:p>
          <a:p>
            <a:pPr lvl="1"/>
            <a:r>
              <a:rPr lang="en-US" dirty="0" smtClean="0"/>
              <a:t>IGOs</a:t>
            </a:r>
          </a:p>
          <a:p>
            <a:pPr lvl="2"/>
            <a:r>
              <a:rPr lang="en-US" dirty="0" smtClean="0"/>
              <a:t>Development Banks</a:t>
            </a:r>
          </a:p>
          <a:p>
            <a:pPr lvl="2"/>
            <a:r>
              <a:rPr lang="en-US" dirty="0" smtClean="0"/>
              <a:t>European Union/European Commission</a:t>
            </a:r>
          </a:p>
          <a:p>
            <a:pPr lvl="2"/>
            <a:r>
              <a:rPr lang="en-US" dirty="0" smtClean="0"/>
              <a:t>UN Agencies</a:t>
            </a:r>
          </a:p>
          <a:p>
            <a:pPr lvl="3"/>
            <a:r>
              <a:rPr lang="en-US" dirty="0" smtClean="0"/>
              <a:t>UNDP, UNHCR, UNICEF, WFP</a:t>
            </a:r>
          </a:p>
          <a:p>
            <a:pPr lvl="1"/>
            <a:r>
              <a:rPr lang="en-US" dirty="0" smtClean="0"/>
              <a:t>Countries</a:t>
            </a:r>
          </a:p>
          <a:p>
            <a:pPr lvl="2"/>
            <a:r>
              <a:rPr lang="en-US" dirty="0" smtClean="0"/>
              <a:t>US, Japan UK, Germany, France, Canada, Australia</a:t>
            </a:r>
          </a:p>
          <a:p>
            <a:r>
              <a:rPr lang="en-US" dirty="0"/>
              <a:t>https://vizhub.healthdata.org/fgh/</a:t>
            </a:r>
          </a:p>
        </p:txBody>
      </p:sp>
    </p:spTree>
    <p:extLst>
      <p:ext uri="{BB962C8B-B14F-4D97-AF65-F5344CB8AC3E}">
        <p14:creationId xmlns:p14="http://schemas.microsoft.com/office/powerpoint/2010/main" val="3816284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Recession </a:t>
            </a:r>
            <a:r>
              <a:rPr lang="en-US" dirty="0" smtClean="0"/>
              <a:t>Ready - </a:t>
            </a:r>
            <a:r>
              <a:rPr lang="en-US" dirty="0"/>
              <a:t>Hamilton Project of Brookings and Equitable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chapter was on a different automatic </a:t>
            </a:r>
            <a:r>
              <a:rPr lang="en-US" dirty="0" smtClean="0"/>
              <a:t>stabilizer</a:t>
            </a:r>
          </a:p>
          <a:p>
            <a:r>
              <a:rPr lang="en-US" dirty="0" smtClean="0"/>
              <a:t>Currently existing</a:t>
            </a:r>
          </a:p>
          <a:p>
            <a:pPr lvl="1"/>
            <a:r>
              <a:rPr lang="en-US" dirty="0" smtClean="0"/>
              <a:t>unemployment insurance</a:t>
            </a:r>
          </a:p>
          <a:p>
            <a:pPr lvl="1"/>
            <a:r>
              <a:rPr lang="en-US" dirty="0" smtClean="0"/>
              <a:t>extended benefits</a:t>
            </a:r>
          </a:p>
          <a:p>
            <a:r>
              <a:rPr lang="en-US" dirty="0" smtClean="0"/>
              <a:t>New proposals</a:t>
            </a:r>
          </a:p>
          <a:p>
            <a:pPr lvl="1"/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Direct </a:t>
            </a:r>
            <a:r>
              <a:rPr lang="en-US" dirty="0"/>
              <a:t>payments to </a:t>
            </a:r>
            <a:r>
              <a:rPr lang="en-US" dirty="0" smtClean="0"/>
              <a:t>individuals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6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27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Claudia </a:t>
            </a:r>
            <a:r>
              <a:rPr lang="en-US" dirty="0" err="1" smtClean="0"/>
              <a:t>Sahm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Macroeconomist focusing on weaknesses in the economy</a:t>
            </a:r>
          </a:p>
          <a:p>
            <a:r>
              <a:rPr lang="en-US" dirty="0" smtClean="0"/>
              <a:t>Worked at the Federal Reserve Bank from 2007-2019</a:t>
            </a:r>
          </a:p>
          <a:p>
            <a:r>
              <a:rPr lang="en-US" dirty="0" smtClean="0"/>
              <a:t>Currently at think tank – Washington Center for Economic Growth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8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Sahm</a:t>
            </a:r>
            <a:r>
              <a:rPr lang="en-US" dirty="0" smtClean="0"/>
              <a:t> Index/</a:t>
            </a:r>
            <a:r>
              <a:rPr lang="en-US" dirty="0" err="1" smtClean="0"/>
              <a:t>Sahm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Three-month average of monthly unemployment rate</a:t>
            </a:r>
          </a:p>
          <a:p>
            <a:pPr lvl="1"/>
            <a:r>
              <a:rPr lang="en-US" dirty="0" smtClean="0"/>
              <a:t>current </a:t>
            </a:r>
            <a:r>
              <a:rPr lang="en-US" dirty="0"/>
              <a:t>rate and the two prior. </a:t>
            </a:r>
            <a:endParaRPr lang="en-US" dirty="0" smtClean="0"/>
          </a:p>
          <a:p>
            <a:pPr lvl="1"/>
            <a:r>
              <a:rPr lang="en-US" dirty="0" smtClean="0"/>
              <a:t>monthly </a:t>
            </a:r>
            <a:r>
              <a:rPr lang="en-US" dirty="0"/>
              <a:t>data's noisy, so you don't want to overreact to little ups and </a:t>
            </a:r>
            <a:r>
              <a:rPr lang="en-US" dirty="0" smtClean="0"/>
              <a:t>downs</a:t>
            </a:r>
          </a:p>
          <a:p>
            <a:r>
              <a:rPr lang="en-US" dirty="0" smtClean="0"/>
              <a:t>Compare current month to prior </a:t>
            </a:r>
            <a:r>
              <a:rPr lang="en-US" dirty="0"/>
              <a:t>12 months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</a:t>
            </a:r>
            <a:r>
              <a:rPr lang="en-US" dirty="0"/>
              <a:t>the difference is half a percentage point or more, we're in a </a:t>
            </a:r>
            <a:r>
              <a:rPr lang="en-US" dirty="0" smtClean="0"/>
              <a:t>recession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first half of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Between 1600s and 1900s, governments became more democratic, republican, and populist</a:t>
            </a:r>
          </a:p>
          <a:p>
            <a:pPr lvl="1"/>
            <a:r>
              <a:rPr lang="en-US" dirty="0" smtClean="0"/>
              <a:t>Democracy = participation of more of the population</a:t>
            </a:r>
          </a:p>
          <a:p>
            <a:pPr lvl="1"/>
            <a:r>
              <a:rPr lang="en-US" dirty="0" smtClean="0"/>
              <a:t>Republic = rule by citizens rather than monarchs or dictators</a:t>
            </a:r>
          </a:p>
          <a:p>
            <a:pPr lvl="1"/>
            <a:r>
              <a:rPr lang="en-US" dirty="0" smtClean="0"/>
              <a:t>Populist = use government programs to appeal to interests of large groups of voters (rather than only small groups like elites or nobles)</a:t>
            </a:r>
          </a:p>
          <a:p>
            <a:r>
              <a:rPr lang="en-US" dirty="0" smtClean="0"/>
              <a:t>Welfare, Social Insurance, and Public Health Insurance increased legitimacy of governments struggling with changing dynamics</a:t>
            </a:r>
          </a:p>
          <a:p>
            <a:r>
              <a:rPr lang="en-US" dirty="0" smtClean="0"/>
              <a:t>Increased size and scope of governments</a:t>
            </a:r>
          </a:p>
          <a:p>
            <a:pPr lvl="1"/>
            <a:r>
              <a:rPr lang="en-US" dirty="0" smtClean="0"/>
              <a:t>Thus: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What is the appropriate size and scope of government?</a:t>
            </a:r>
          </a:p>
        </p:txBody>
      </p:sp>
    </p:spTree>
    <p:extLst>
      <p:ext uri="{BB962C8B-B14F-4D97-AF65-F5344CB8AC3E}">
        <p14:creationId xmlns:p14="http://schemas.microsoft.com/office/powerpoint/2010/main" val="285755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things we skipped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22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0153"/>
          </a:xfrm>
        </p:spPr>
        <p:txBody>
          <a:bodyPr/>
          <a:lstStyle/>
          <a:p>
            <a:r>
              <a:rPr lang="en-US" dirty="0" smtClean="0"/>
              <a:t>Fiscal policy is government taxing and spending</a:t>
            </a:r>
          </a:p>
          <a:p>
            <a:pPr lvl="1"/>
            <a:r>
              <a:rPr lang="en-US" dirty="0" smtClean="0"/>
              <a:t>Goals include:</a:t>
            </a:r>
          </a:p>
          <a:p>
            <a:pPr lvl="2"/>
            <a:r>
              <a:rPr lang="en-US" dirty="0" smtClean="0"/>
              <a:t>Managing recessions</a:t>
            </a:r>
          </a:p>
          <a:p>
            <a:pPr lvl="2"/>
            <a:r>
              <a:rPr lang="en-US" dirty="0" smtClean="0"/>
              <a:t>Distributing economic goods</a:t>
            </a:r>
          </a:p>
          <a:p>
            <a:pPr lvl="2"/>
            <a:r>
              <a:rPr lang="en-US" dirty="0" smtClean="0"/>
              <a:t>Incentivizing individual and corporate behavior</a:t>
            </a:r>
          </a:p>
          <a:p>
            <a:pPr lvl="2"/>
            <a:r>
              <a:rPr lang="en-US" dirty="0" smtClean="0"/>
              <a:t>Security and war</a:t>
            </a:r>
          </a:p>
          <a:p>
            <a:pPr lvl="1"/>
            <a:r>
              <a:rPr lang="en-US" dirty="0" smtClean="0"/>
              <a:t>Keynesian economics focuses on the benefits of active fiscal policy</a:t>
            </a:r>
          </a:p>
          <a:p>
            <a:r>
              <a:rPr lang="en-US" dirty="0" smtClean="0"/>
              <a:t>Monetary policy is government control over money supply</a:t>
            </a:r>
          </a:p>
          <a:p>
            <a:pPr lvl="1"/>
            <a:r>
              <a:rPr lang="en-US" dirty="0" smtClean="0"/>
              <a:t>Goals include:</a:t>
            </a:r>
          </a:p>
          <a:p>
            <a:pPr lvl="2"/>
            <a:r>
              <a:rPr lang="en-US" dirty="0" smtClean="0"/>
              <a:t>Unemployment/inflation trade-off</a:t>
            </a:r>
          </a:p>
          <a:p>
            <a:pPr lvl="3"/>
            <a:r>
              <a:rPr lang="en-US" dirty="0" smtClean="0"/>
              <a:t>Managing recessions (business cycles)</a:t>
            </a:r>
          </a:p>
          <a:p>
            <a:pPr lvl="2"/>
            <a:r>
              <a:rPr lang="en-US" dirty="0" smtClean="0"/>
              <a:t>Changing role over time</a:t>
            </a:r>
          </a:p>
          <a:p>
            <a:pPr lvl="1"/>
            <a:r>
              <a:rPr lang="en-US" dirty="0" smtClean="0"/>
              <a:t>Friedman and the monetarists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4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10282"/>
            <a:ext cx="10515600" cy="1325563"/>
          </a:xfrm>
        </p:spPr>
        <p:txBody>
          <a:bodyPr/>
          <a:lstStyle/>
          <a:p>
            <a:r>
              <a:rPr lang="en-US" dirty="0" smtClean="0"/>
              <a:t>Recessions – GDP and 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601772"/>
            <a:ext cx="10787743" cy="4351338"/>
          </a:xfrm>
        </p:spPr>
        <p:txBody>
          <a:bodyPr/>
          <a:lstStyle/>
          <a:p>
            <a:r>
              <a:rPr lang="en-US" dirty="0" smtClean="0"/>
              <a:t>Economists define as fall in GDP over two quarters</a:t>
            </a:r>
          </a:p>
          <a:p>
            <a:r>
              <a:rPr lang="en-US" dirty="0" smtClean="0"/>
              <a:t>GDP is measured by NBER, an independent, Boston-based economics research group</a:t>
            </a:r>
          </a:p>
          <a:p>
            <a:pPr lvl="1"/>
            <a:r>
              <a:rPr lang="en-US" dirty="0" smtClean="0"/>
              <a:t>Measures come out with about six months delay</a:t>
            </a:r>
          </a:p>
          <a:p>
            <a:r>
              <a:rPr lang="en-US" dirty="0" smtClean="0"/>
              <a:t>NBER recession announcement is more complicated</a:t>
            </a:r>
          </a:p>
          <a:p>
            <a:pPr lvl="1"/>
            <a:r>
              <a:rPr lang="en-US" dirty="0" smtClean="0"/>
              <a:t>Comes out with 12 month delay</a:t>
            </a:r>
            <a:endParaRPr lang="en-US" dirty="0"/>
          </a:p>
        </p:txBody>
      </p:sp>
      <p:pic>
        <p:nvPicPr>
          <p:cNvPr id="1026" name="Picture 2" descr="Calculating the likelihood of recession–RSM partners with UCLA Anderson  Forecast | The Real Economy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8542"/>
            <a:ext cx="5789023" cy="35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275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406" y="3306147"/>
            <a:ext cx="4972594" cy="355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6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not born equally across components of the economy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1782" y="2109493"/>
            <a:ext cx="4323841" cy="4351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11" y="2039825"/>
            <a:ext cx="54483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economists suggest we get out of recessions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Monetary </a:t>
            </a:r>
            <a:r>
              <a:rPr lang="en-US" dirty="0" smtClean="0"/>
              <a:t>Policy controlled by the Fed (Federal Reserve Bank)</a:t>
            </a:r>
            <a:endParaRPr lang="en-US" dirty="0" smtClean="0"/>
          </a:p>
          <a:p>
            <a:pPr lvl="1"/>
            <a:r>
              <a:rPr lang="en-US" dirty="0" smtClean="0"/>
              <a:t>Cut interest rates to increase investment</a:t>
            </a:r>
          </a:p>
          <a:p>
            <a:pPr lvl="1"/>
            <a:r>
              <a:rPr lang="en-US" dirty="0" smtClean="0"/>
              <a:t>Ensure monetary predictability to avoid swings</a:t>
            </a:r>
          </a:p>
          <a:p>
            <a:r>
              <a:rPr lang="en-US" dirty="0" smtClean="0"/>
              <a:t>Fiscal Policy</a:t>
            </a:r>
          </a:p>
          <a:p>
            <a:pPr lvl="1"/>
            <a:r>
              <a:rPr lang="en-US" dirty="0" smtClean="0"/>
              <a:t>Increase economic activity by</a:t>
            </a:r>
          </a:p>
          <a:p>
            <a:pPr lvl="2"/>
            <a:r>
              <a:rPr lang="en-US" dirty="0" smtClean="0"/>
              <a:t>Cutting taxes so consumers and business have more to spend</a:t>
            </a:r>
          </a:p>
          <a:p>
            <a:pPr lvl="2"/>
            <a:r>
              <a:rPr lang="en-US" dirty="0" smtClean="0"/>
              <a:t>Spend money on social programs so lower income people have more to spend</a:t>
            </a:r>
          </a:p>
          <a:p>
            <a:pPr lvl="2"/>
            <a:r>
              <a:rPr lang="en-US" dirty="0" smtClean="0"/>
              <a:t>Spend money on public goods like infrastructure so people have jobs and can spend their wages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payments to individuals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 smtClean="0"/>
              <a:t>Common - small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2001 – Tech bubble crash</a:t>
            </a:r>
          </a:p>
          <a:p>
            <a:pPr marL="1143000" lvl="3">
              <a:spcBef>
                <a:spcPts val="1000"/>
              </a:spcBef>
            </a:pPr>
            <a:r>
              <a:rPr lang="en-US" dirty="0" smtClean="0"/>
              <a:t>Tax rebate - $500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2008 – Housing bubble crash</a:t>
            </a:r>
          </a:p>
          <a:p>
            <a:pPr marL="1143000" lvl="3">
              <a:spcBef>
                <a:spcPts val="1000"/>
              </a:spcBef>
            </a:pPr>
            <a:r>
              <a:rPr lang="en-US" dirty="0" smtClean="0"/>
              <a:t>Economic </a:t>
            </a:r>
            <a:r>
              <a:rPr lang="en-US" dirty="0"/>
              <a:t>stimulus </a:t>
            </a:r>
            <a:r>
              <a:rPr lang="en-US" dirty="0" smtClean="0"/>
              <a:t>payment - $1000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2019 – Covid-19 crisis </a:t>
            </a:r>
          </a:p>
          <a:p>
            <a:pPr marL="1143000" lvl="3">
              <a:spcBef>
                <a:spcPts val="1000"/>
              </a:spcBef>
            </a:pPr>
            <a:r>
              <a:rPr lang="en-US" dirty="0" smtClean="0"/>
              <a:t>CARES check - $1200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6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f18ec10-a743-4c21-91d9-69d297feae2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7DDB884101BF43AD36487F06175C6C" ma:contentTypeVersion="18" ma:contentTypeDescription="Create a new document." ma:contentTypeScope="" ma:versionID="28c171e5b1f655a64993bad87ea3a04c">
  <xsd:schema xmlns:xsd="http://www.w3.org/2001/XMLSchema" xmlns:xs="http://www.w3.org/2001/XMLSchema" xmlns:p="http://schemas.microsoft.com/office/2006/metadata/properties" xmlns:ns3="7f18ec10-a743-4c21-91d9-69d297feae23" xmlns:ns4="ce5fba22-8df0-4e59-b0bb-9a52d7395907" targetNamespace="http://schemas.microsoft.com/office/2006/metadata/properties" ma:root="true" ma:fieldsID="5aedbafebac83a9e304d02db7f2d6f6e" ns3:_="" ns4:_="">
    <xsd:import namespace="7f18ec10-a743-4c21-91d9-69d297feae23"/>
    <xsd:import namespace="ce5fba22-8df0-4e59-b0bb-9a52d73959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18ec10-a743-4c21-91d9-69d297feae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5fba22-8df0-4e59-b0bb-9a52d739590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3224BD-66A2-4C9D-AEC6-FFF9F29A99E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f18ec10-a743-4c21-91d9-69d297feae23"/>
    <ds:schemaRef ds:uri="http://purl.org/dc/elements/1.1/"/>
    <ds:schemaRef ds:uri="http://schemas.microsoft.com/office/2006/metadata/properties"/>
    <ds:schemaRef ds:uri="http://schemas.microsoft.com/office/infopath/2007/PartnerControls"/>
    <ds:schemaRef ds:uri="ce5fba22-8df0-4e59-b0bb-9a52d739590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82E3E62-5201-4B74-8BD5-2719E74FA8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7FDFE2-40F8-46F4-8C62-7DB3EF5FDB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18ec10-a743-4c21-91d9-69d297feae23"/>
    <ds:schemaRef ds:uri="ce5fba22-8df0-4e59-b0bb-9a52d73959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18696</TotalTime>
  <Words>911</Words>
  <Application>Microsoft Office PowerPoint</Application>
  <PresentationFormat>Widescreen</PresentationFormat>
  <Paragraphs>134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HCMI 4225: Societal Stability and Financial Stabilizers</vt:lpstr>
      <vt:lpstr>Midterm discussion</vt:lpstr>
      <vt:lpstr>Overview of first half of semester</vt:lpstr>
      <vt:lpstr>Some things we skipped</vt:lpstr>
      <vt:lpstr>Macroeconomics</vt:lpstr>
      <vt:lpstr>Recessions – GDP and Employment</vt:lpstr>
      <vt:lpstr>Cost not born equally across components of the economy</vt:lpstr>
      <vt:lpstr>How do economists suggest we get out of recessions</vt:lpstr>
      <vt:lpstr>Direct payments to individuals</vt:lpstr>
      <vt:lpstr>Fiscal Policy</vt:lpstr>
      <vt:lpstr>Coronavirus recession</vt:lpstr>
      <vt:lpstr>A note on Modern Monetary Theory</vt:lpstr>
      <vt:lpstr>In the meantime: Debt financing</vt:lpstr>
      <vt:lpstr>Lessons learned from 2008-2009 crisis and 2020-2021 crisis</vt:lpstr>
      <vt:lpstr>US Response</vt:lpstr>
      <vt:lpstr>2020 Cares Act ($2.2 trillion)</vt:lpstr>
      <vt:lpstr>2021 American Rescue Plan ($1.9 trillion)</vt:lpstr>
      <vt:lpstr>World Response</vt:lpstr>
      <vt:lpstr>Recession Ready - Hamilton Project of Brookings and Equitable Growth</vt:lpstr>
      <vt:lpstr>Claudia Sahm</vt:lpstr>
      <vt:lpstr>Sahm Index/Sahm Rule</vt:lpstr>
    </vt:vector>
  </TitlesOfParts>
  <Company>D10222WCAH07IT1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HCMI 4225: Health and Social Insurance</dc:title>
  <dc:creator>Shane Murphy</dc:creator>
  <cp:lastModifiedBy>Shane Murphy</cp:lastModifiedBy>
  <cp:revision>88</cp:revision>
  <dcterms:created xsi:type="dcterms:W3CDTF">2018-08-26T19:46:47Z</dcterms:created>
  <dcterms:modified xsi:type="dcterms:W3CDTF">2024-03-19T13:04:55Z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0x010100ED7DDB884101BF43AD36487F06175C6C</vt:lpwstr>
  </property>
</Properties>
</file>