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2"/>
  </p:notesMasterIdLst>
  <p:sldIdLst>
    <p:sldId id="256" r:id="rId5"/>
    <p:sldId id="385" r:id="rId6"/>
    <p:sldId id="386" r:id="rId7"/>
    <p:sldId id="382" r:id="rId8"/>
    <p:sldId id="377" r:id="rId9"/>
    <p:sldId id="387" r:id="rId10"/>
    <p:sldId id="383" r:id="rId11"/>
    <p:sldId id="379" r:id="rId12"/>
    <p:sldId id="376" r:id="rId13"/>
    <p:sldId id="380" r:id="rId14"/>
    <p:sldId id="393" r:id="rId15"/>
    <p:sldId id="381" r:id="rId16"/>
    <p:sldId id="375" r:id="rId17"/>
    <p:sldId id="378" r:id="rId18"/>
    <p:sldId id="374" r:id="rId19"/>
    <p:sldId id="397" r:id="rId20"/>
    <p:sldId id="394" r:id="rId21"/>
    <p:sldId id="389" r:id="rId22"/>
    <p:sldId id="390" r:id="rId23"/>
    <p:sldId id="384" r:id="rId24"/>
    <p:sldId id="395" r:id="rId25"/>
    <p:sldId id="396" r:id="rId26"/>
    <p:sldId id="388" r:id="rId27"/>
    <p:sldId id="391" r:id="rId28"/>
    <p:sldId id="392" r:id="rId29"/>
    <p:sldId id="373" r:id="rId30"/>
    <p:sldId id="36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96247" autoAdjust="0"/>
  </p:normalViewPr>
  <p:slideViewPr>
    <p:cSldViewPr snapToGrid="0">
      <p:cViewPr varScale="1">
        <p:scale>
          <a:sx n="101" d="100"/>
          <a:sy n="101" d="100"/>
        </p:scale>
        <p:origin x="114" y="228"/>
      </p:cViewPr>
      <p:guideLst/>
    </p:cSldViewPr>
  </p:slideViewPr>
  <p:outlineViewPr>
    <p:cViewPr>
      <p:scale>
        <a:sx n="33" d="100"/>
        <a:sy n="33" d="100"/>
      </p:scale>
      <p:origin x="0" y="-1578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77DB25-68F1-4DC4-BC5D-182921833936}" type="datetimeFigureOut">
              <a:rPr lang="en-US" smtClean="0"/>
              <a:t>3/24/2024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BBA8D2-1AEF-4947-B0D7-2D37BC7C21BB}" type="slidenum">
              <a:rPr lang="en-US" smtClean="0"/>
              <a:t>‹#›</a:t>
            </a:fld>
            <a:endParaRPr lang="en-US"/>
          </a:p>
        </p:txBody>
      </p:sp>
    </p:spTree>
    <p:extLst>
      <p:ext uri="{BB962C8B-B14F-4D97-AF65-F5344CB8AC3E}">
        <p14:creationId xmlns:p14="http://schemas.microsoft.com/office/powerpoint/2010/main" val="3656081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Al-</a:t>
            </a:r>
            <a:r>
              <a:rPr lang="en-US" sz="1200" b="0" i="0" kern="1200" dirty="0" err="1" smtClean="0">
                <a:solidFill>
                  <a:schemeClr val="tx1"/>
                </a:solidFill>
                <a:effectLst/>
                <a:latin typeface="+mn-lt"/>
                <a:ea typeface="+mn-ea"/>
                <a:cs typeface="+mn-cs"/>
              </a:rPr>
              <a:t>Taha</a:t>
            </a:r>
            <a:r>
              <a:rPr lang="en-US" sz="1200" b="0" i="0" kern="1200" dirty="0" smtClean="0">
                <a:solidFill>
                  <a:schemeClr val="tx1"/>
                </a:solidFill>
                <a:effectLst/>
                <a:latin typeface="+mn-lt"/>
                <a:ea typeface="+mn-ea"/>
                <a:cs typeface="+mn-cs"/>
              </a:rPr>
              <a:t>, Mona, Sarah Al </a:t>
            </a:r>
            <a:r>
              <a:rPr lang="en-US" sz="1200" b="0" i="0" kern="1200" dirty="0" err="1" smtClean="0">
                <a:solidFill>
                  <a:schemeClr val="tx1"/>
                </a:solidFill>
                <a:effectLst/>
                <a:latin typeface="+mn-lt"/>
                <a:ea typeface="+mn-ea"/>
                <a:cs typeface="+mn-cs"/>
              </a:rPr>
              <a:t>Youha</a:t>
            </a:r>
            <a:r>
              <a:rPr lang="en-US" sz="1200" b="0" i="0" kern="1200" dirty="0" smtClean="0">
                <a:solidFill>
                  <a:schemeClr val="tx1"/>
                </a:solidFill>
                <a:effectLst/>
                <a:latin typeface="+mn-lt"/>
                <a:ea typeface="+mn-ea"/>
                <a:cs typeface="+mn-cs"/>
              </a:rPr>
              <a:t>, Becher Al-</a:t>
            </a:r>
            <a:r>
              <a:rPr lang="en-US" sz="1200" b="0" i="0" kern="1200" dirty="0" err="1" smtClean="0">
                <a:solidFill>
                  <a:schemeClr val="tx1"/>
                </a:solidFill>
                <a:effectLst/>
                <a:latin typeface="+mn-lt"/>
                <a:ea typeface="+mn-ea"/>
                <a:cs typeface="+mn-cs"/>
              </a:rPr>
              <a:t>halabi</a:t>
            </a:r>
            <a:r>
              <a:rPr lang="en-US" sz="1200" b="0" i="0" kern="1200" dirty="0" smtClean="0">
                <a:solidFill>
                  <a:schemeClr val="tx1"/>
                </a:solidFill>
                <a:effectLst/>
                <a:latin typeface="+mn-lt"/>
                <a:ea typeface="+mn-ea"/>
                <a:cs typeface="+mn-cs"/>
              </a:rPr>
              <a:t>, Jill Stone, Helene </a:t>
            </a:r>
            <a:r>
              <a:rPr lang="en-US" sz="1200" b="0" i="0" kern="1200" dirty="0" err="1" smtClean="0">
                <a:solidFill>
                  <a:schemeClr val="tx1"/>
                </a:solidFill>
                <a:effectLst/>
                <a:latin typeface="+mn-lt"/>
                <a:ea typeface="+mn-ea"/>
                <a:cs typeface="+mn-cs"/>
              </a:rPr>
              <a:t>Retrouvey</a:t>
            </a:r>
            <a:r>
              <a:rPr lang="en-US" sz="1200" b="0" i="0" kern="1200" dirty="0" smtClean="0">
                <a:solidFill>
                  <a:schemeClr val="tx1"/>
                </a:solidFill>
                <a:effectLst/>
                <a:latin typeface="+mn-lt"/>
                <a:ea typeface="+mn-ea"/>
                <a:cs typeface="+mn-cs"/>
              </a:rPr>
              <a:t>, Osama </a:t>
            </a:r>
            <a:r>
              <a:rPr lang="en-US" sz="1200" b="0" i="0" kern="1200" dirty="0" err="1" smtClean="0">
                <a:solidFill>
                  <a:schemeClr val="tx1"/>
                </a:solidFill>
                <a:effectLst/>
                <a:latin typeface="+mn-lt"/>
                <a:ea typeface="+mn-ea"/>
                <a:cs typeface="+mn-cs"/>
              </a:rPr>
              <a:t>Samargandi</a:t>
            </a:r>
            <a:r>
              <a:rPr lang="en-US" sz="1200" b="0" i="0" kern="1200" dirty="0" smtClean="0">
                <a:solidFill>
                  <a:schemeClr val="tx1"/>
                </a:solidFill>
                <a:effectLst/>
                <a:latin typeface="+mn-lt"/>
                <a:ea typeface="+mn-ea"/>
                <a:cs typeface="+mn-cs"/>
              </a:rPr>
              <a:t>, Johnny </a:t>
            </a:r>
            <a:r>
              <a:rPr lang="en-US" sz="1200" b="0" i="0" kern="1200" dirty="0" err="1" smtClean="0">
                <a:solidFill>
                  <a:schemeClr val="tx1"/>
                </a:solidFill>
                <a:effectLst/>
                <a:latin typeface="+mn-lt"/>
                <a:ea typeface="+mn-ea"/>
                <a:cs typeface="+mn-cs"/>
              </a:rPr>
              <a:t>Ionut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Efanov</a:t>
            </a:r>
            <a:r>
              <a:rPr lang="en-US" sz="1200" b="0" i="0" kern="1200" dirty="0" smtClean="0">
                <a:solidFill>
                  <a:schemeClr val="tx1"/>
                </a:solidFill>
                <a:effectLst/>
                <a:latin typeface="+mn-lt"/>
                <a:ea typeface="+mn-ea"/>
                <a:cs typeface="+mn-cs"/>
              </a:rPr>
              <a:t> et al. "Barriers and attitudes to research among residents in plastic and reconstructive surgery: a national multicenter cross-sectional study." </a:t>
            </a:r>
            <a:r>
              <a:rPr lang="en-US" sz="1200" b="0" i="1" kern="1200" dirty="0" smtClean="0">
                <a:solidFill>
                  <a:schemeClr val="tx1"/>
                </a:solidFill>
                <a:effectLst/>
                <a:latin typeface="+mn-lt"/>
                <a:ea typeface="+mn-ea"/>
                <a:cs typeface="+mn-cs"/>
              </a:rPr>
              <a:t>Journal of Surgical Education</a:t>
            </a:r>
            <a:r>
              <a:rPr lang="en-US" sz="1200" b="0" i="0" kern="1200" dirty="0" smtClean="0">
                <a:solidFill>
                  <a:schemeClr val="tx1"/>
                </a:solidFill>
                <a:effectLst/>
                <a:latin typeface="+mn-lt"/>
                <a:ea typeface="+mn-ea"/>
                <a:cs typeface="+mn-cs"/>
              </a:rPr>
              <a:t> 74, no. 6 (2017): 1094-1104.</a:t>
            </a:r>
          </a:p>
          <a:p>
            <a:endParaRPr lang="en-US" dirty="0" smtClean="0"/>
          </a:p>
          <a:p>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Marín-Gutzke</a:t>
            </a:r>
            <a:r>
              <a:rPr lang="en-US" sz="1200" b="0" i="0" kern="1200" dirty="0" smtClean="0">
                <a:solidFill>
                  <a:schemeClr val="tx1"/>
                </a:solidFill>
                <a:effectLst/>
                <a:latin typeface="+mn-lt"/>
                <a:ea typeface="+mn-ea"/>
                <a:cs typeface="+mn-cs"/>
              </a:rPr>
              <a:t>, Martina, and Alberto Sánchez-</a:t>
            </a:r>
            <a:r>
              <a:rPr lang="en-US" sz="1200" b="0" i="0" kern="1200" dirty="0" err="1" smtClean="0">
                <a:solidFill>
                  <a:schemeClr val="tx1"/>
                </a:solidFill>
                <a:effectLst/>
                <a:latin typeface="+mn-lt"/>
                <a:ea typeface="+mn-ea"/>
                <a:cs typeface="+mn-cs"/>
              </a:rPr>
              <a:t>Olaso</a:t>
            </a:r>
            <a:r>
              <a:rPr lang="en-US" sz="1200" b="0" i="0" kern="1200" dirty="0" smtClean="0">
                <a:solidFill>
                  <a:schemeClr val="tx1"/>
                </a:solidFill>
                <a:effectLst/>
                <a:latin typeface="+mn-lt"/>
                <a:ea typeface="+mn-ea"/>
                <a:cs typeface="+mn-cs"/>
              </a:rPr>
              <a:t>. "Reconstructive surgery in young women with breast cancer." </a:t>
            </a:r>
            <a:r>
              <a:rPr lang="en-US" sz="1200" b="0" i="1" kern="1200" dirty="0" smtClean="0">
                <a:solidFill>
                  <a:schemeClr val="tx1"/>
                </a:solidFill>
                <a:effectLst/>
                <a:latin typeface="+mn-lt"/>
                <a:ea typeface="+mn-ea"/>
                <a:cs typeface="+mn-cs"/>
              </a:rPr>
              <a:t>Breast cancer research and treatment</a:t>
            </a:r>
            <a:r>
              <a:rPr lang="en-US" sz="1200" b="0" i="0" kern="1200" dirty="0" smtClean="0">
                <a:solidFill>
                  <a:schemeClr val="tx1"/>
                </a:solidFill>
                <a:effectLst/>
                <a:latin typeface="+mn-lt"/>
                <a:ea typeface="+mn-ea"/>
                <a:cs typeface="+mn-cs"/>
              </a:rPr>
              <a:t> 123 (2010): 67-74.</a:t>
            </a:r>
            <a:endParaRPr lang="en-US" dirty="0"/>
          </a:p>
        </p:txBody>
      </p:sp>
      <p:sp>
        <p:nvSpPr>
          <p:cNvPr id="4" name="Slide Number Placeholder 3"/>
          <p:cNvSpPr>
            <a:spLocks noGrp="1"/>
          </p:cNvSpPr>
          <p:nvPr>
            <p:ph type="sldNum" sz="quarter" idx="10"/>
          </p:nvPr>
        </p:nvSpPr>
        <p:spPr/>
        <p:txBody>
          <a:bodyPr/>
          <a:lstStyle/>
          <a:p>
            <a:fld id="{D1BBA8D2-1AEF-4947-B0D7-2D37BC7C21BB}" type="slidenum">
              <a:rPr lang="en-US" smtClean="0"/>
              <a:t>6</a:t>
            </a:fld>
            <a:endParaRPr lang="en-US"/>
          </a:p>
        </p:txBody>
      </p:sp>
    </p:spTree>
    <p:extLst>
      <p:ext uri="{BB962C8B-B14F-4D97-AF65-F5344CB8AC3E}">
        <p14:creationId xmlns:p14="http://schemas.microsoft.com/office/powerpoint/2010/main" val="4255755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Mather, Mark, and Charlotte Feldman-Jacobs. "Women and girls at risk of female genital mutilation/cutting in the United States." </a:t>
            </a:r>
            <a:r>
              <a:rPr lang="en-US" sz="1200" b="0" i="1" kern="1200" dirty="0" smtClean="0">
                <a:solidFill>
                  <a:schemeClr val="tx1"/>
                </a:solidFill>
                <a:effectLst/>
                <a:latin typeface="+mn-lt"/>
                <a:ea typeface="+mn-ea"/>
                <a:cs typeface="+mn-cs"/>
              </a:rPr>
              <a:t>Population Reference Bureau</a:t>
            </a:r>
            <a:r>
              <a:rPr lang="en-US" sz="1200" b="0" i="0" kern="1200" dirty="0" smtClean="0">
                <a:solidFill>
                  <a:schemeClr val="tx1"/>
                </a:solidFill>
                <a:effectLst/>
                <a:latin typeface="+mn-lt"/>
                <a:ea typeface="+mn-ea"/>
                <a:cs typeface="+mn-cs"/>
              </a:rPr>
              <a:t> 17 (2015).</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Campbell, Rebecca, Hannah Feeney, </a:t>
            </a:r>
            <a:r>
              <a:rPr lang="en-US" sz="1200" b="0" i="0" kern="1200" dirty="0" err="1" smtClean="0">
                <a:solidFill>
                  <a:schemeClr val="tx1"/>
                </a:solidFill>
                <a:effectLst/>
                <a:latin typeface="+mn-lt"/>
                <a:ea typeface="+mn-ea"/>
                <a:cs typeface="+mn-cs"/>
              </a:rPr>
              <a:t>Giannina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Fehler</a:t>
            </a:r>
            <a:r>
              <a:rPr lang="en-US" sz="1200" b="0" i="0" kern="1200" dirty="0" smtClean="0">
                <a:solidFill>
                  <a:schemeClr val="tx1"/>
                </a:solidFill>
                <a:effectLst/>
                <a:latin typeface="+mn-lt"/>
                <a:ea typeface="+mn-ea"/>
                <a:cs typeface="+mn-cs"/>
              </a:rPr>
              <a:t>-Cabral, Jessica Shaw, and Sheena </a:t>
            </a:r>
            <a:r>
              <a:rPr lang="en-US" sz="1200" b="0" i="0" kern="1200" dirty="0" err="1" smtClean="0">
                <a:solidFill>
                  <a:schemeClr val="tx1"/>
                </a:solidFill>
                <a:effectLst/>
                <a:latin typeface="+mn-lt"/>
                <a:ea typeface="+mn-ea"/>
                <a:cs typeface="+mn-cs"/>
              </a:rPr>
              <a:t>Horsford</a:t>
            </a:r>
            <a:r>
              <a:rPr lang="en-US" sz="1200" b="0" i="0" kern="1200" dirty="0" smtClean="0">
                <a:solidFill>
                  <a:schemeClr val="tx1"/>
                </a:solidFill>
                <a:effectLst/>
                <a:latin typeface="+mn-lt"/>
                <a:ea typeface="+mn-ea"/>
                <a:cs typeface="+mn-cs"/>
              </a:rPr>
              <a:t>. "The national problem of untested sexual assault kits (SAKs): Scope, causes, and future directions for research, policy, and practice." </a:t>
            </a:r>
            <a:r>
              <a:rPr lang="en-US" sz="1200" b="0" i="1" kern="1200" dirty="0" smtClean="0">
                <a:solidFill>
                  <a:schemeClr val="tx1"/>
                </a:solidFill>
                <a:effectLst/>
                <a:latin typeface="+mn-lt"/>
                <a:ea typeface="+mn-ea"/>
                <a:cs typeface="+mn-cs"/>
              </a:rPr>
              <a:t>Trauma, Violence, &amp; Abuse</a:t>
            </a:r>
            <a:r>
              <a:rPr lang="en-US" sz="1200" b="0" i="0" kern="1200" dirty="0" smtClean="0">
                <a:solidFill>
                  <a:schemeClr val="tx1"/>
                </a:solidFill>
                <a:effectLst/>
                <a:latin typeface="+mn-lt"/>
                <a:ea typeface="+mn-ea"/>
                <a:cs typeface="+mn-cs"/>
              </a:rPr>
              <a:t> 18, no. 4 (2017): 363-376.</a:t>
            </a:r>
            <a:endParaRPr lang="en-US" dirty="0"/>
          </a:p>
        </p:txBody>
      </p:sp>
      <p:sp>
        <p:nvSpPr>
          <p:cNvPr id="4" name="Slide Number Placeholder 3"/>
          <p:cNvSpPr>
            <a:spLocks noGrp="1"/>
          </p:cNvSpPr>
          <p:nvPr>
            <p:ph type="sldNum" sz="quarter" idx="10"/>
          </p:nvPr>
        </p:nvSpPr>
        <p:spPr/>
        <p:txBody>
          <a:bodyPr/>
          <a:lstStyle/>
          <a:p>
            <a:fld id="{D1BBA8D2-1AEF-4947-B0D7-2D37BC7C21BB}" type="slidenum">
              <a:rPr lang="en-US" smtClean="0"/>
              <a:t>8</a:t>
            </a:fld>
            <a:endParaRPr lang="en-US"/>
          </a:p>
        </p:txBody>
      </p:sp>
    </p:spTree>
    <p:extLst>
      <p:ext uri="{BB962C8B-B14F-4D97-AF65-F5344CB8AC3E}">
        <p14:creationId xmlns:p14="http://schemas.microsoft.com/office/powerpoint/2010/main" val="4208841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Mazzoni</a:t>
            </a:r>
            <a:r>
              <a:rPr lang="en-US" sz="1200" b="0" i="0" kern="1200" dirty="0" smtClean="0">
                <a:solidFill>
                  <a:schemeClr val="tx1"/>
                </a:solidFill>
                <a:effectLst/>
                <a:latin typeface="+mn-lt"/>
                <a:ea typeface="+mn-ea"/>
                <a:cs typeface="+mn-cs"/>
              </a:rPr>
              <a:t>, Sara, Sarah Brewer, Josh </a:t>
            </a:r>
            <a:r>
              <a:rPr lang="en-US" sz="1200" b="0" i="0" kern="1200" dirty="0" err="1" smtClean="0">
                <a:solidFill>
                  <a:schemeClr val="tx1"/>
                </a:solidFill>
                <a:effectLst/>
                <a:latin typeface="+mn-lt"/>
                <a:ea typeface="+mn-ea"/>
                <a:cs typeface="+mn-cs"/>
              </a:rPr>
              <a:t>Durfee</a:t>
            </a:r>
            <a:r>
              <a:rPr lang="en-US" sz="1200" b="0" i="0" kern="1200" dirty="0" smtClean="0">
                <a:solidFill>
                  <a:schemeClr val="tx1"/>
                </a:solidFill>
                <a:effectLst/>
                <a:latin typeface="+mn-lt"/>
                <a:ea typeface="+mn-ea"/>
                <a:cs typeface="+mn-cs"/>
              </a:rPr>
              <a:t>, Jennifer </a:t>
            </a:r>
            <a:r>
              <a:rPr lang="en-US" sz="1200" b="0" i="0" kern="1200" dirty="0" err="1" smtClean="0">
                <a:solidFill>
                  <a:schemeClr val="tx1"/>
                </a:solidFill>
                <a:effectLst/>
                <a:latin typeface="+mn-lt"/>
                <a:ea typeface="+mn-ea"/>
                <a:cs typeface="+mn-cs"/>
              </a:rPr>
              <a:t>Pyrzanowski</a:t>
            </a:r>
            <a:r>
              <a:rPr lang="en-US" sz="1200" b="0" i="0" kern="1200" dirty="0" smtClean="0">
                <a:solidFill>
                  <a:schemeClr val="tx1"/>
                </a:solidFill>
                <a:effectLst/>
                <a:latin typeface="+mn-lt"/>
                <a:ea typeface="+mn-ea"/>
                <a:cs typeface="+mn-cs"/>
              </a:rPr>
              <a:t>, Juliana Barnard, Amanda F. Dempsey, and Sean T. O'Leary. "Patient perspectives of obstetrician-gynecologists as primary care providers." </a:t>
            </a:r>
            <a:r>
              <a:rPr lang="en-US" sz="1200" b="0" i="1" kern="1200" dirty="0" smtClean="0">
                <a:solidFill>
                  <a:schemeClr val="tx1"/>
                </a:solidFill>
                <a:effectLst/>
                <a:latin typeface="+mn-lt"/>
                <a:ea typeface="+mn-ea"/>
                <a:cs typeface="+mn-cs"/>
              </a:rPr>
              <a:t>J </a:t>
            </a:r>
            <a:r>
              <a:rPr lang="en-US" sz="1200" b="0" i="1" kern="1200" dirty="0" err="1" smtClean="0">
                <a:solidFill>
                  <a:schemeClr val="tx1"/>
                </a:solidFill>
                <a:effectLst/>
                <a:latin typeface="+mn-lt"/>
                <a:ea typeface="+mn-ea"/>
                <a:cs typeface="+mn-cs"/>
              </a:rPr>
              <a:t>Reprod</a:t>
            </a:r>
            <a:r>
              <a:rPr lang="en-US" sz="1200" b="0" i="1" kern="1200" dirty="0" smtClean="0">
                <a:solidFill>
                  <a:schemeClr val="tx1"/>
                </a:solidFill>
                <a:effectLst/>
                <a:latin typeface="+mn-lt"/>
                <a:ea typeface="+mn-ea"/>
                <a:cs typeface="+mn-cs"/>
              </a:rPr>
              <a:t> Med</a:t>
            </a:r>
            <a:r>
              <a:rPr lang="en-US" sz="1200" b="0" i="0" kern="1200" dirty="0" smtClean="0">
                <a:solidFill>
                  <a:schemeClr val="tx1"/>
                </a:solidFill>
                <a:effectLst/>
                <a:latin typeface="+mn-lt"/>
                <a:ea typeface="+mn-ea"/>
                <a:cs typeface="+mn-cs"/>
              </a:rPr>
              <a:t> 62, no. 1-2 (2017): 3-8.</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Rivera Drew, Julia A., and Susan E. Short. "Disability and Pap smear receipt among US women, 2000 and 2005." </a:t>
            </a:r>
            <a:r>
              <a:rPr lang="en-US" sz="1200" b="0" i="1" kern="1200" dirty="0" smtClean="0">
                <a:solidFill>
                  <a:schemeClr val="tx1"/>
                </a:solidFill>
                <a:effectLst/>
                <a:latin typeface="+mn-lt"/>
                <a:ea typeface="+mn-ea"/>
                <a:cs typeface="+mn-cs"/>
              </a:rPr>
              <a:t>Perspectives on Sexual and Reproductive Health</a:t>
            </a:r>
            <a:r>
              <a:rPr lang="en-US" sz="1200" b="0" i="0" kern="1200" dirty="0" smtClean="0">
                <a:solidFill>
                  <a:schemeClr val="tx1"/>
                </a:solidFill>
                <a:effectLst/>
                <a:latin typeface="+mn-lt"/>
                <a:ea typeface="+mn-ea"/>
                <a:cs typeface="+mn-cs"/>
              </a:rPr>
              <a:t> 42, no. 4 (2010): 258-266.</a:t>
            </a:r>
            <a:endParaRPr lang="en-US" dirty="0"/>
          </a:p>
        </p:txBody>
      </p:sp>
      <p:sp>
        <p:nvSpPr>
          <p:cNvPr id="4" name="Slide Number Placeholder 3"/>
          <p:cNvSpPr>
            <a:spLocks noGrp="1"/>
          </p:cNvSpPr>
          <p:nvPr>
            <p:ph type="sldNum" sz="quarter" idx="10"/>
          </p:nvPr>
        </p:nvSpPr>
        <p:spPr/>
        <p:txBody>
          <a:bodyPr/>
          <a:lstStyle/>
          <a:p>
            <a:fld id="{D1BBA8D2-1AEF-4947-B0D7-2D37BC7C21BB}" type="slidenum">
              <a:rPr lang="en-US" smtClean="0"/>
              <a:t>9</a:t>
            </a:fld>
            <a:endParaRPr lang="en-US"/>
          </a:p>
        </p:txBody>
      </p:sp>
    </p:spTree>
    <p:extLst>
      <p:ext uri="{BB962C8B-B14F-4D97-AF65-F5344CB8AC3E}">
        <p14:creationId xmlns:p14="http://schemas.microsoft.com/office/powerpoint/2010/main" val="3129913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Rivera Drew, Julia A., and Susan E. Short. "Disability and Pap smear receipt among US women, 2000 and 2005." </a:t>
            </a:r>
            <a:r>
              <a:rPr lang="en-US" sz="1200" b="0" i="1" kern="1200" dirty="0" smtClean="0">
                <a:solidFill>
                  <a:schemeClr val="tx1"/>
                </a:solidFill>
                <a:effectLst/>
                <a:latin typeface="+mn-lt"/>
                <a:ea typeface="+mn-ea"/>
                <a:cs typeface="+mn-cs"/>
              </a:rPr>
              <a:t>Perspectives on Sexual and Reproductive Health</a:t>
            </a:r>
            <a:r>
              <a:rPr lang="en-US" sz="1200" b="0" i="0" kern="1200" dirty="0" smtClean="0">
                <a:solidFill>
                  <a:schemeClr val="tx1"/>
                </a:solidFill>
                <a:effectLst/>
                <a:latin typeface="+mn-lt"/>
                <a:ea typeface="+mn-ea"/>
                <a:cs typeface="+mn-cs"/>
              </a:rPr>
              <a:t> 42, no. 4 (2010): 258-266.</a:t>
            </a:r>
            <a:endParaRPr lang="en-US" dirty="0"/>
          </a:p>
        </p:txBody>
      </p:sp>
      <p:sp>
        <p:nvSpPr>
          <p:cNvPr id="4" name="Slide Number Placeholder 3"/>
          <p:cNvSpPr>
            <a:spLocks noGrp="1"/>
          </p:cNvSpPr>
          <p:nvPr>
            <p:ph type="sldNum" sz="quarter" idx="10"/>
          </p:nvPr>
        </p:nvSpPr>
        <p:spPr/>
        <p:txBody>
          <a:bodyPr/>
          <a:lstStyle/>
          <a:p>
            <a:fld id="{D1BBA8D2-1AEF-4947-B0D7-2D37BC7C21BB}" type="slidenum">
              <a:rPr lang="en-US" smtClean="0"/>
              <a:t>10</a:t>
            </a:fld>
            <a:endParaRPr lang="en-US"/>
          </a:p>
        </p:txBody>
      </p:sp>
    </p:spTree>
    <p:extLst>
      <p:ext uri="{BB962C8B-B14F-4D97-AF65-F5344CB8AC3E}">
        <p14:creationId xmlns:p14="http://schemas.microsoft.com/office/powerpoint/2010/main" val="408310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https://www.kff.org/womens-health-policy/issue-brief/the-right-to-contraception-state-and-federal-actions-misinformation-and-the-courts/</a:t>
            </a:r>
            <a:endParaRPr lang="en-US" dirty="0"/>
          </a:p>
        </p:txBody>
      </p:sp>
      <p:sp>
        <p:nvSpPr>
          <p:cNvPr id="4" name="Slide Number Placeholder 3"/>
          <p:cNvSpPr>
            <a:spLocks noGrp="1"/>
          </p:cNvSpPr>
          <p:nvPr>
            <p:ph type="sldNum" sz="quarter" idx="10"/>
          </p:nvPr>
        </p:nvSpPr>
        <p:spPr/>
        <p:txBody>
          <a:bodyPr/>
          <a:lstStyle/>
          <a:p>
            <a:fld id="{D1BBA8D2-1AEF-4947-B0D7-2D37BC7C21BB}" type="slidenum">
              <a:rPr lang="en-US" smtClean="0"/>
              <a:t>13</a:t>
            </a:fld>
            <a:endParaRPr lang="en-US"/>
          </a:p>
        </p:txBody>
      </p:sp>
    </p:spTree>
    <p:extLst>
      <p:ext uri="{BB962C8B-B14F-4D97-AF65-F5344CB8AC3E}">
        <p14:creationId xmlns:p14="http://schemas.microsoft.com/office/powerpoint/2010/main" val="2722708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Upadhyay</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Ushma</a:t>
            </a:r>
            <a:r>
              <a:rPr lang="en-US" sz="1200" b="0" i="0" kern="1200" dirty="0" smtClean="0">
                <a:solidFill>
                  <a:schemeClr val="tx1"/>
                </a:solidFill>
                <a:effectLst/>
                <a:latin typeface="+mn-lt"/>
                <a:ea typeface="+mn-ea"/>
                <a:cs typeface="+mn-cs"/>
              </a:rPr>
              <a:t> D., Sheila Desai, Vera </a:t>
            </a:r>
            <a:r>
              <a:rPr lang="en-US" sz="1200" b="0" i="0" kern="1200" dirty="0" err="1" smtClean="0">
                <a:solidFill>
                  <a:schemeClr val="tx1"/>
                </a:solidFill>
                <a:effectLst/>
                <a:latin typeface="+mn-lt"/>
                <a:ea typeface="+mn-ea"/>
                <a:cs typeface="+mn-cs"/>
              </a:rPr>
              <a:t>Zlidar</a:t>
            </a:r>
            <a:r>
              <a:rPr lang="en-US" sz="1200" b="0" i="0" kern="1200" dirty="0" smtClean="0">
                <a:solidFill>
                  <a:schemeClr val="tx1"/>
                </a:solidFill>
                <a:effectLst/>
                <a:latin typeface="+mn-lt"/>
                <a:ea typeface="+mn-ea"/>
                <a:cs typeface="+mn-cs"/>
              </a:rPr>
              <a:t>, Tracy A. </a:t>
            </a:r>
            <a:r>
              <a:rPr lang="en-US" sz="1200" b="0" i="0" kern="1200" dirty="0" err="1" smtClean="0">
                <a:solidFill>
                  <a:schemeClr val="tx1"/>
                </a:solidFill>
                <a:effectLst/>
                <a:latin typeface="+mn-lt"/>
                <a:ea typeface="+mn-ea"/>
                <a:cs typeface="+mn-cs"/>
              </a:rPr>
              <a:t>Weitz</a:t>
            </a:r>
            <a:r>
              <a:rPr lang="en-US" sz="1200" b="0" i="0" kern="1200" dirty="0" smtClean="0">
                <a:solidFill>
                  <a:schemeClr val="tx1"/>
                </a:solidFill>
                <a:effectLst/>
                <a:latin typeface="+mn-lt"/>
                <a:ea typeface="+mn-ea"/>
                <a:cs typeface="+mn-cs"/>
              </a:rPr>
              <a:t>, Daniel Grossman, Patricia Anderson, and Diana Taylor. "Incidence of emergency department visits and complications after abortion." </a:t>
            </a:r>
            <a:r>
              <a:rPr lang="en-US" sz="1200" b="0" i="1" kern="1200" dirty="0" smtClean="0">
                <a:solidFill>
                  <a:schemeClr val="tx1"/>
                </a:solidFill>
                <a:effectLst/>
                <a:latin typeface="+mn-lt"/>
                <a:ea typeface="+mn-ea"/>
                <a:cs typeface="+mn-cs"/>
              </a:rPr>
              <a:t>Obstetrics &amp; Gynecology</a:t>
            </a:r>
            <a:r>
              <a:rPr lang="en-US" sz="1200" b="0" i="0" kern="1200" dirty="0" smtClean="0">
                <a:solidFill>
                  <a:schemeClr val="tx1"/>
                </a:solidFill>
                <a:effectLst/>
                <a:latin typeface="+mn-lt"/>
                <a:ea typeface="+mn-ea"/>
                <a:cs typeface="+mn-cs"/>
              </a:rPr>
              <a:t> 125, no. 1 (2015): 175-183.</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White, Kari, Erin Carroll, and Daniel Grossman. "Complications from first-trimester aspiration abortion: a systematic review of the literature." </a:t>
            </a:r>
            <a:r>
              <a:rPr lang="en-US" sz="1200" b="0" i="1" kern="1200" dirty="0" smtClean="0">
                <a:solidFill>
                  <a:schemeClr val="tx1"/>
                </a:solidFill>
                <a:effectLst/>
                <a:latin typeface="+mn-lt"/>
                <a:ea typeface="+mn-ea"/>
                <a:cs typeface="+mn-cs"/>
              </a:rPr>
              <a:t>Contraception</a:t>
            </a:r>
            <a:r>
              <a:rPr lang="en-US" sz="1200" b="0" i="0" kern="1200" dirty="0" smtClean="0">
                <a:solidFill>
                  <a:schemeClr val="tx1"/>
                </a:solidFill>
                <a:effectLst/>
                <a:latin typeface="+mn-lt"/>
                <a:ea typeface="+mn-ea"/>
                <a:cs typeface="+mn-cs"/>
              </a:rPr>
              <a:t> 92, no. 5 (2015): 422-438.</a:t>
            </a:r>
            <a:endParaRPr lang="en-US" dirty="0"/>
          </a:p>
        </p:txBody>
      </p:sp>
      <p:sp>
        <p:nvSpPr>
          <p:cNvPr id="4" name="Slide Number Placeholder 3"/>
          <p:cNvSpPr>
            <a:spLocks noGrp="1"/>
          </p:cNvSpPr>
          <p:nvPr>
            <p:ph type="sldNum" sz="quarter" idx="10"/>
          </p:nvPr>
        </p:nvSpPr>
        <p:spPr/>
        <p:txBody>
          <a:bodyPr/>
          <a:lstStyle/>
          <a:p>
            <a:fld id="{D1BBA8D2-1AEF-4947-B0D7-2D37BC7C21BB}" type="slidenum">
              <a:rPr lang="en-US" smtClean="0"/>
              <a:t>15</a:t>
            </a:fld>
            <a:endParaRPr lang="en-US"/>
          </a:p>
        </p:txBody>
      </p:sp>
    </p:spTree>
    <p:extLst>
      <p:ext uri="{BB962C8B-B14F-4D97-AF65-F5344CB8AC3E}">
        <p14:creationId xmlns:p14="http://schemas.microsoft.com/office/powerpoint/2010/main" val="554824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Roter</a:t>
            </a:r>
            <a:r>
              <a:rPr lang="en-US" sz="1200" b="0" i="0" kern="1200" dirty="0" smtClean="0">
                <a:solidFill>
                  <a:schemeClr val="tx1"/>
                </a:solidFill>
                <a:effectLst/>
                <a:latin typeface="+mn-lt"/>
                <a:ea typeface="+mn-ea"/>
                <a:cs typeface="+mn-cs"/>
              </a:rPr>
              <a:t>, Debra L., and Judith A. Hall. "Women doctors don’t get the credit they deserve." </a:t>
            </a:r>
            <a:r>
              <a:rPr lang="en-US" sz="1200" b="0" i="1" kern="1200" dirty="0" smtClean="0">
                <a:solidFill>
                  <a:schemeClr val="tx1"/>
                </a:solidFill>
                <a:effectLst/>
                <a:latin typeface="+mn-lt"/>
                <a:ea typeface="+mn-ea"/>
                <a:cs typeface="+mn-cs"/>
              </a:rPr>
              <a:t>Journal of general internal medicine</a:t>
            </a:r>
            <a:r>
              <a:rPr lang="en-US" sz="1200" b="0" i="0" kern="1200" dirty="0" smtClean="0">
                <a:solidFill>
                  <a:schemeClr val="tx1"/>
                </a:solidFill>
                <a:effectLst/>
                <a:latin typeface="+mn-lt"/>
                <a:ea typeface="+mn-ea"/>
                <a:cs typeface="+mn-cs"/>
              </a:rPr>
              <a:t> 30 (2015): 273-274.</a:t>
            </a:r>
          </a:p>
          <a:p>
            <a:endParaRPr lang="en-US" sz="1200" b="0" i="0" kern="1200" dirty="0" smtClean="0">
              <a:solidFill>
                <a:schemeClr val="tx1"/>
              </a:solidFill>
              <a:effectLst/>
              <a:latin typeface="+mn-lt"/>
              <a:ea typeface="+mn-ea"/>
              <a:cs typeface="+mn-cs"/>
            </a:endParaRPr>
          </a:p>
          <a:p>
            <a:r>
              <a:rPr lang="en-US" sz="1200" b="0" i="0" kern="1200" dirty="0" err="1" smtClean="0">
                <a:solidFill>
                  <a:schemeClr val="tx1"/>
                </a:solidFill>
                <a:effectLst/>
                <a:latin typeface="+mn-lt"/>
                <a:ea typeface="+mn-ea"/>
                <a:cs typeface="+mn-cs"/>
              </a:rPr>
              <a:t>Jogulu</a:t>
            </a:r>
            <a:r>
              <a:rPr lang="en-US" sz="1200" b="0" i="0" kern="1200" dirty="0" smtClean="0">
                <a:solidFill>
                  <a:schemeClr val="tx1"/>
                </a:solidFill>
                <a:effectLst/>
                <a:latin typeface="+mn-lt"/>
                <a:ea typeface="+mn-ea"/>
                <a:cs typeface="+mn-cs"/>
              </a:rPr>
              <a:t>, Uma, and </a:t>
            </a:r>
            <a:r>
              <a:rPr lang="en-US" sz="1200" b="0" i="0" kern="1200" dirty="0" err="1" smtClean="0">
                <a:solidFill>
                  <a:schemeClr val="tx1"/>
                </a:solidFill>
                <a:effectLst/>
                <a:latin typeface="+mn-lt"/>
                <a:ea typeface="+mn-ea"/>
                <a:cs typeface="+mn-cs"/>
              </a:rPr>
              <a:t>Lavanya</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Vijayasingham</a:t>
            </a:r>
            <a:r>
              <a:rPr lang="en-US" sz="1200" b="0" i="0" kern="1200" dirty="0" smtClean="0">
                <a:solidFill>
                  <a:schemeClr val="tx1"/>
                </a:solidFill>
                <a:effectLst/>
                <a:latin typeface="+mn-lt"/>
                <a:ea typeface="+mn-ea"/>
                <a:cs typeface="+mn-cs"/>
              </a:rPr>
              <a:t>. "Women doctors, on working with each other." </a:t>
            </a:r>
            <a:r>
              <a:rPr lang="en-US" sz="1200" b="0" i="1" kern="1200" dirty="0" smtClean="0">
                <a:solidFill>
                  <a:schemeClr val="tx1"/>
                </a:solidFill>
                <a:effectLst/>
                <a:latin typeface="+mn-lt"/>
                <a:ea typeface="+mn-ea"/>
                <a:cs typeface="+mn-cs"/>
              </a:rPr>
              <a:t>Gender in Management: An International Journal</a:t>
            </a:r>
            <a:r>
              <a:rPr lang="en-US" sz="1200" b="0" i="0" kern="1200" dirty="0" smtClean="0">
                <a:solidFill>
                  <a:schemeClr val="tx1"/>
                </a:solidFill>
                <a:effectLst/>
                <a:latin typeface="+mn-lt"/>
                <a:ea typeface="+mn-ea"/>
                <a:cs typeface="+mn-cs"/>
              </a:rPr>
              <a:t> 30, no. 2 (2015): 162-178.</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Silver, Julie K., Allison C. Bean, Chloe Slocum, Julie A. </a:t>
            </a:r>
            <a:r>
              <a:rPr lang="en-US" sz="1200" b="0" i="0" kern="1200" dirty="0" err="1" smtClean="0">
                <a:solidFill>
                  <a:schemeClr val="tx1"/>
                </a:solidFill>
                <a:effectLst/>
                <a:latin typeface="+mn-lt"/>
                <a:ea typeface="+mn-ea"/>
                <a:cs typeface="+mn-cs"/>
              </a:rPr>
              <a:t>Poorman</a:t>
            </a:r>
            <a:r>
              <a:rPr lang="en-US" sz="1200" b="0" i="0" kern="1200" dirty="0" smtClean="0">
                <a:solidFill>
                  <a:schemeClr val="tx1"/>
                </a:solidFill>
                <a:effectLst/>
                <a:latin typeface="+mn-lt"/>
                <a:ea typeface="+mn-ea"/>
                <a:cs typeface="+mn-cs"/>
              </a:rPr>
              <a:t>, Adam </a:t>
            </a:r>
            <a:r>
              <a:rPr lang="en-US" sz="1200" b="0" i="0" kern="1200" dirty="0" err="1" smtClean="0">
                <a:solidFill>
                  <a:schemeClr val="tx1"/>
                </a:solidFill>
                <a:effectLst/>
                <a:latin typeface="+mn-lt"/>
                <a:ea typeface="+mn-ea"/>
                <a:cs typeface="+mn-cs"/>
              </a:rPr>
              <a:t>Tenforde</a:t>
            </a:r>
            <a:r>
              <a:rPr lang="en-US" sz="1200" b="0" i="0" kern="1200" dirty="0" smtClean="0">
                <a:solidFill>
                  <a:schemeClr val="tx1"/>
                </a:solidFill>
                <a:effectLst/>
                <a:latin typeface="+mn-lt"/>
                <a:ea typeface="+mn-ea"/>
                <a:cs typeface="+mn-cs"/>
              </a:rPr>
              <a:t>, Cheri A. </a:t>
            </a:r>
            <a:r>
              <a:rPr lang="en-US" sz="1200" b="0" i="0" kern="1200" dirty="0" err="1" smtClean="0">
                <a:solidFill>
                  <a:schemeClr val="tx1"/>
                </a:solidFill>
                <a:effectLst/>
                <a:latin typeface="+mn-lt"/>
                <a:ea typeface="+mn-ea"/>
                <a:cs typeface="+mn-cs"/>
              </a:rPr>
              <a:t>Blauwet</a:t>
            </a:r>
            <a:r>
              <a:rPr lang="en-US" sz="1200" b="0" i="0" kern="1200" dirty="0" smtClean="0">
                <a:solidFill>
                  <a:schemeClr val="tx1"/>
                </a:solidFill>
                <a:effectLst/>
                <a:latin typeface="+mn-lt"/>
                <a:ea typeface="+mn-ea"/>
                <a:cs typeface="+mn-cs"/>
              </a:rPr>
              <a:t>, Rebecca A. </a:t>
            </a:r>
            <a:r>
              <a:rPr lang="en-US" sz="1200" b="0" i="0" kern="1200" dirty="0" err="1" smtClean="0">
                <a:solidFill>
                  <a:schemeClr val="tx1"/>
                </a:solidFill>
                <a:effectLst/>
                <a:latin typeface="+mn-lt"/>
                <a:ea typeface="+mn-ea"/>
                <a:cs typeface="+mn-cs"/>
              </a:rPr>
              <a:t>Kirch</a:t>
            </a:r>
            <a:r>
              <a:rPr lang="en-US" sz="1200" b="0" i="0" kern="1200" dirty="0" smtClean="0">
                <a:solidFill>
                  <a:schemeClr val="tx1"/>
                </a:solidFill>
                <a:effectLst/>
                <a:latin typeface="+mn-lt"/>
                <a:ea typeface="+mn-ea"/>
                <a:cs typeface="+mn-cs"/>
              </a:rPr>
              <a:t> et al. "Physician workforce disparities and patient care: a narrative review." </a:t>
            </a:r>
            <a:r>
              <a:rPr lang="en-US" sz="1200" b="0" i="1" kern="1200" dirty="0" smtClean="0">
                <a:solidFill>
                  <a:schemeClr val="tx1"/>
                </a:solidFill>
                <a:effectLst/>
                <a:latin typeface="+mn-lt"/>
                <a:ea typeface="+mn-ea"/>
                <a:cs typeface="+mn-cs"/>
              </a:rPr>
              <a:t>Health equity</a:t>
            </a:r>
            <a:r>
              <a:rPr lang="en-US" sz="1200" b="0" i="0" kern="1200" dirty="0" smtClean="0">
                <a:solidFill>
                  <a:schemeClr val="tx1"/>
                </a:solidFill>
                <a:effectLst/>
                <a:latin typeface="+mn-lt"/>
                <a:ea typeface="+mn-ea"/>
                <a:cs typeface="+mn-cs"/>
              </a:rPr>
              <a:t> 3, no. 1 (2019): 360-377.</a:t>
            </a:r>
            <a:endParaRPr lang="en-US" dirty="0"/>
          </a:p>
        </p:txBody>
      </p:sp>
      <p:sp>
        <p:nvSpPr>
          <p:cNvPr id="4" name="Slide Number Placeholder 3"/>
          <p:cNvSpPr>
            <a:spLocks noGrp="1"/>
          </p:cNvSpPr>
          <p:nvPr>
            <p:ph type="sldNum" sz="quarter" idx="10"/>
          </p:nvPr>
        </p:nvSpPr>
        <p:spPr/>
        <p:txBody>
          <a:bodyPr/>
          <a:lstStyle/>
          <a:p>
            <a:fld id="{D1BBA8D2-1AEF-4947-B0D7-2D37BC7C21BB}" type="slidenum">
              <a:rPr lang="en-US" smtClean="0"/>
              <a:t>20</a:t>
            </a:fld>
            <a:endParaRPr lang="en-US"/>
          </a:p>
        </p:txBody>
      </p:sp>
    </p:spTree>
    <p:extLst>
      <p:ext uri="{BB962C8B-B14F-4D97-AF65-F5344CB8AC3E}">
        <p14:creationId xmlns:p14="http://schemas.microsoft.com/office/powerpoint/2010/main" val="1716682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3/24/2024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3/24/2024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3/24/2024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3/24/2024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3/24/2024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3/24/2024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a:t>
            </a:r>
            <a:r>
              <a:rPr lang="en-US" dirty="0" smtClean="0"/>
              <a:t>4448: Clinical and Social Issues in Health Care</a:t>
            </a:r>
            <a:endParaRPr lang="en-US" dirty="0"/>
          </a:p>
        </p:txBody>
      </p:sp>
      <p:sp>
        <p:nvSpPr>
          <p:cNvPr id="3" name="Subtitle 2"/>
          <p:cNvSpPr>
            <a:spLocks noGrp="1"/>
          </p:cNvSpPr>
          <p:nvPr>
            <p:ph type="subTitle" idx="1"/>
          </p:nvPr>
        </p:nvSpPr>
        <p:spPr/>
        <p:txBody>
          <a:bodyPr/>
          <a:lstStyle/>
          <a:p>
            <a:r>
              <a:rPr lang="en-US" dirty="0" err="1" smtClean="0"/>
              <a:t>Busn</a:t>
            </a:r>
            <a:r>
              <a:rPr lang="en-US" dirty="0" smtClean="0"/>
              <a:t> 203: Wed 6:00 PM – 8:50 PM</a:t>
            </a:r>
            <a:endParaRPr lang="en-US" dirty="0"/>
          </a:p>
          <a:p>
            <a:r>
              <a:rPr lang="en-US" dirty="0"/>
              <a:t>Shane Murphy – </a:t>
            </a:r>
            <a:r>
              <a:rPr lang="en-US" dirty="0">
                <a:hlinkClick r:id="rId2"/>
              </a:rPr>
              <a:t>shane@uconn.edu</a:t>
            </a:r>
            <a:endParaRPr lang="en-US" dirty="0"/>
          </a:p>
          <a:p>
            <a:r>
              <a:rPr lang="en-US" dirty="0"/>
              <a:t>Office Hours: </a:t>
            </a:r>
            <a:r>
              <a:rPr lang="en-US" dirty="0" smtClean="0"/>
              <a:t>Wed 4:00 PM – 6:00 PM</a:t>
            </a:r>
            <a:endParaRPr lang="en-US" dirty="0"/>
          </a:p>
          <a:p>
            <a:endParaRPr lang="en-US" dirty="0"/>
          </a:p>
        </p:txBody>
      </p:sp>
    </p:spTree>
    <p:extLst>
      <p:ext uri="{BB962C8B-B14F-4D97-AF65-F5344CB8AC3E}">
        <p14:creationId xmlns:p14="http://schemas.microsoft.com/office/powerpoint/2010/main" val="14785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Maternal Health</a:t>
            </a:r>
            <a:endParaRPr lang="en-US" dirty="0"/>
          </a:p>
        </p:txBody>
      </p:sp>
      <p:sp>
        <p:nvSpPr>
          <p:cNvPr id="3" name="Content Placeholder 2"/>
          <p:cNvSpPr>
            <a:spLocks noGrp="1"/>
          </p:cNvSpPr>
          <p:nvPr>
            <p:ph idx="1"/>
          </p:nvPr>
        </p:nvSpPr>
        <p:spPr/>
        <p:txBody>
          <a:bodyPr>
            <a:normAutofit lnSpcReduction="10000"/>
          </a:bodyPr>
          <a:lstStyle/>
          <a:p>
            <a:r>
              <a:rPr lang="en-US" dirty="0" smtClean="0"/>
              <a:t>Pregnancy care</a:t>
            </a:r>
          </a:p>
          <a:p>
            <a:pPr lvl="1"/>
            <a:r>
              <a:rPr lang="en-US" dirty="0" smtClean="0"/>
              <a:t>Visit schedule</a:t>
            </a:r>
          </a:p>
          <a:p>
            <a:pPr lvl="2"/>
            <a:r>
              <a:rPr lang="en-US" dirty="0" smtClean="0"/>
              <a:t>4+ visits</a:t>
            </a:r>
          </a:p>
          <a:p>
            <a:pPr lvl="2"/>
            <a:r>
              <a:rPr lang="en-US" dirty="0" smtClean="0"/>
              <a:t>Genetic testing becoming common around week 12</a:t>
            </a:r>
          </a:p>
          <a:p>
            <a:pPr lvl="2"/>
            <a:r>
              <a:rPr lang="en-US" dirty="0" smtClean="0"/>
              <a:t>Anatomy scan around week 20</a:t>
            </a:r>
          </a:p>
          <a:p>
            <a:pPr lvl="2"/>
            <a:r>
              <a:rPr lang="en-US" dirty="0" smtClean="0"/>
              <a:t>Gestational diabetes test around week 24-30</a:t>
            </a:r>
          </a:p>
          <a:p>
            <a:pPr lvl="1"/>
            <a:r>
              <a:rPr lang="en-US" dirty="0" smtClean="0"/>
              <a:t>Common issues</a:t>
            </a:r>
          </a:p>
          <a:p>
            <a:pPr lvl="2"/>
            <a:r>
              <a:rPr lang="en-US" dirty="0" smtClean="0"/>
              <a:t>Folic acid (B9)</a:t>
            </a:r>
          </a:p>
          <a:p>
            <a:r>
              <a:rPr lang="en-US" dirty="0" smtClean="0"/>
              <a:t>Delivery care</a:t>
            </a:r>
          </a:p>
          <a:p>
            <a:pPr lvl="1"/>
            <a:r>
              <a:rPr lang="en-US" dirty="0" smtClean="0"/>
              <a:t>Developing/changing trends</a:t>
            </a:r>
          </a:p>
          <a:p>
            <a:r>
              <a:rPr lang="en-US" dirty="0" smtClean="0"/>
              <a:t>Child care training</a:t>
            </a:r>
          </a:p>
          <a:p>
            <a:pPr lvl="1"/>
            <a:endParaRPr lang="en-US" dirty="0"/>
          </a:p>
        </p:txBody>
      </p:sp>
    </p:spTree>
    <p:extLst>
      <p:ext uri="{BB962C8B-B14F-4D97-AF65-F5344CB8AC3E}">
        <p14:creationId xmlns:p14="http://schemas.microsoft.com/office/powerpoint/2010/main" val="2146200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 vs relative risk</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359298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Fertility</a:t>
            </a:r>
            <a:endParaRPr lang="en-US" dirty="0"/>
          </a:p>
        </p:txBody>
      </p:sp>
      <p:sp>
        <p:nvSpPr>
          <p:cNvPr id="3" name="Content Placeholder 2"/>
          <p:cNvSpPr>
            <a:spLocks noGrp="1"/>
          </p:cNvSpPr>
          <p:nvPr>
            <p:ph idx="1"/>
          </p:nvPr>
        </p:nvSpPr>
        <p:spPr/>
        <p:txBody>
          <a:bodyPr/>
          <a:lstStyle/>
          <a:p>
            <a:r>
              <a:rPr lang="en-US" dirty="0" smtClean="0"/>
              <a:t>Technical term – means ability to bear children and how many</a:t>
            </a:r>
          </a:p>
          <a:p>
            <a:r>
              <a:rPr lang="en-US" dirty="0" smtClean="0"/>
              <a:t>Fertility care</a:t>
            </a:r>
            <a:endParaRPr lang="en-US" dirty="0"/>
          </a:p>
        </p:txBody>
      </p:sp>
    </p:spTree>
    <p:extLst>
      <p:ext uri="{BB962C8B-B14F-4D97-AF65-F5344CB8AC3E}">
        <p14:creationId xmlns:p14="http://schemas.microsoft.com/office/powerpoint/2010/main" val="1812395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Birth Control</a:t>
            </a:r>
            <a:endParaRPr lang="en-US" dirty="0"/>
          </a:p>
        </p:txBody>
      </p:sp>
      <p:sp>
        <p:nvSpPr>
          <p:cNvPr id="3" name="Content Placeholder 2"/>
          <p:cNvSpPr>
            <a:spLocks noGrp="1"/>
          </p:cNvSpPr>
          <p:nvPr>
            <p:ph idx="1"/>
          </p:nvPr>
        </p:nvSpPr>
        <p:spPr>
          <a:xfrm>
            <a:off x="838200" y="1825625"/>
            <a:ext cx="5810250" cy="4351338"/>
          </a:xfrm>
        </p:spPr>
        <p:txBody>
          <a:bodyPr>
            <a:normAutofit lnSpcReduction="10000"/>
          </a:bodyPr>
          <a:lstStyle/>
          <a:p>
            <a:r>
              <a:rPr lang="en-US" dirty="0" smtClean="0"/>
              <a:t>Types</a:t>
            </a:r>
          </a:p>
          <a:p>
            <a:pPr lvl="1"/>
            <a:r>
              <a:rPr lang="en-US" dirty="0" smtClean="0"/>
              <a:t>Emergency contraceptive</a:t>
            </a:r>
          </a:p>
          <a:p>
            <a:pPr lvl="1"/>
            <a:r>
              <a:rPr lang="en-US" dirty="0" smtClean="0"/>
              <a:t>Pregnancy termination?</a:t>
            </a:r>
          </a:p>
          <a:p>
            <a:r>
              <a:rPr lang="en-US" dirty="0" smtClean="0"/>
              <a:t>Risks</a:t>
            </a:r>
          </a:p>
          <a:p>
            <a:r>
              <a:rPr lang="en-US" dirty="0" smtClean="0"/>
              <a:t>Knowledge</a:t>
            </a:r>
          </a:p>
          <a:p>
            <a:pPr lvl="1"/>
            <a:r>
              <a:rPr lang="en-US" dirty="0" smtClean="0"/>
              <a:t>Knowledge seeking/retention a function of comfort/interest</a:t>
            </a:r>
          </a:p>
          <a:p>
            <a:pPr lvl="1"/>
            <a:r>
              <a:rPr lang="en-US" dirty="0" smtClean="0"/>
              <a:t>Not a function of sexual activity</a:t>
            </a:r>
          </a:p>
          <a:p>
            <a:r>
              <a:rPr lang="en-US" dirty="0" smtClean="0"/>
              <a:t>Laws</a:t>
            </a:r>
          </a:p>
          <a:p>
            <a:pPr lvl="1"/>
            <a:r>
              <a:rPr lang="en-US" dirty="0"/>
              <a:t>Griswold v. Connecticut (1965) and </a:t>
            </a:r>
            <a:r>
              <a:rPr lang="en-US" dirty="0" err="1"/>
              <a:t>Eisenstadt</a:t>
            </a:r>
            <a:r>
              <a:rPr lang="en-US" dirty="0"/>
              <a:t> v. Baird (</a:t>
            </a:r>
            <a:r>
              <a:rPr lang="en-US" dirty="0" smtClean="0"/>
              <a:t>1972)</a:t>
            </a:r>
            <a:endParaRPr lang="en-US" dirty="0"/>
          </a:p>
        </p:txBody>
      </p:sp>
      <p:pic>
        <p:nvPicPr>
          <p:cNvPr id="2050" name="Picture 2" descr="Birth Control - Options for Sexual Healt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05202" y="158750"/>
            <a:ext cx="5686798" cy="6445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9895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STDs</a:t>
            </a:r>
            <a:endParaRPr lang="en-US" dirty="0"/>
          </a:p>
        </p:txBody>
      </p:sp>
      <p:sp>
        <p:nvSpPr>
          <p:cNvPr id="3" name="Content Placeholder 2"/>
          <p:cNvSpPr>
            <a:spLocks noGrp="1"/>
          </p:cNvSpPr>
          <p:nvPr>
            <p:ph idx="1"/>
          </p:nvPr>
        </p:nvSpPr>
        <p:spPr/>
        <p:txBody>
          <a:bodyPr/>
          <a:lstStyle/>
          <a:p>
            <a:r>
              <a:rPr lang="en-US" dirty="0" smtClean="0"/>
              <a:t>Skip?</a:t>
            </a:r>
            <a:endParaRPr lang="en-US" dirty="0"/>
          </a:p>
        </p:txBody>
      </p:sp>
    </p:spTree>
    <p:extLst>
      <p:ext uri="{BB962C8B-B14F-4D97-AF65-F5344CB8AC3E}">
        <p14:creationId xmlns:p14="http://schemas.microsoft.com/office/powerpoint/2010/main" val="4787911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Abortion</a:t>
            </a:r>
            <a:endParaRPr lang="en-US" dirty="0"/>
          </a:p>
        </p:txBody>
      </p:sp>
      <p:sp>
        <p:nvSpPr>
          <p:cNvPr id="3" name="Content Placeholder 2"/>
          <p:cNvSpPr>
            <a:spLocks noGrp="1"/>
          </p:cNvSpPr>
          <p:nvPr>
            <p:ph idx="1"/>
          </p:nvPr>
        </p:nvSpPr>
        <p:spPr>
          <a:xfrm>
            <a:off x="838200" y="1825624"/>
            <a:ext cx="10515600" cy="4860925"/>
          </a:xfrm>
        </p:spPr>
        <p:txBody>
          <a:bodyPr>
            <a:normAutofit fontScale="85000" lnSpcReduction="20000"/>
          </a:bodyPr>
          <a:lstStyle/>
          <a:p>
            <a:r>
              <a:rPr lang="en-US" dirty="0" smtClean="0"/>
              <a:t>Types</a:t>
            </a:r>
          </a:p>
          <a:p>
            <a:pPr lvl="1"/>
            <a:r>
              <a:rPr lang="en-US" dirty="0" smtClean="0"/>
              <a:t>Medication</a:t>
            </a:r>
          </a:p>
          <a:p>
            <a:pPr lvl="2"/>
            <a:r>
              <a:rPr lang="en-US" dirty="0" smtClean="0"/>
              <a:t>Mifepristone (RU-486)</a:t>
            </a:r>
            <a:endParaRPr lang="en-US" dirty="0" smtClean="0"/>
          </a:p>
          <a:p>
            <a:pPr lvl="1"/>
            <a:r>
              <a:rPr lang="en-US" dirty="0" smtClean="0"/>
              <a:t>In-Clinic</a:t>
            </a:r>
          </a:p>
          <a:p>
            <a:pPr lvl="2"/>
            <a:r>
              <a:rPr lang="en-US" dirty="0" smtClean="0"/>
              <a:t>Vacuum aspiration</a:t>
            </a:r>
          </a:p>
          <a:p>
            <a:pPr lvl="2"/>
            <a:r>
              <a:rPr lang="en-US" dirty="0" smtClean="0"/>
              <a:t>Dilation and evacuation (D&amp;E)</a:t>
            </a:r>
          </a:p>
          <a:p>
            <a:pPr lvl="2"/>
            <a:r>
              <a:rPr lang="en-US" dirty="0" smtClean="0"/>
              <a:t>Dilation and extraction (D&amp;X)</a:t>
            </a:r>
          </a:p>
          <a:p>
            <a:r>
              <a:rPr lang="en-US" dirty="0" smtClean="0"/>
              <a:t>Risks</a:t>
            </a:r>
          </a:p>
          <a:p>
            <a:pPr lvl="1"/>
            <a:r>
              <a:rPr lang="en-US" dirty="0"/>
              <a:t>Among all abortions, 1 of 16 (6.4%, n=3,531) was followed by an ED visit within 6 weeks but only 1 of 115 (0.87%, n=478) resulted in an ED visit for an abortion-related complication. Approximately 1 of 5,491 (0.03%, n=15) involved ambulance transfers to EDs on the day of the abortion. The major complication rate was 0.23% (n=126, 1/436): 0.31% (n=35) for medication abortion, 0.16% (n=57) for first-trimester aspiration abortion, and 0.41% (n=34) for second-trimester or later procedures. The total abortion-related complication rate including all sources of care including EDs and the original abortion facility was 2.1% (n=1,156): 5.2% (n=588) for medication abortion, 1.3% (n=438) for first-trimester aspiration abortion, and 1.5% (n=130) for second-trimester or later procedures</a:t>
            </a:r>
            <a:r>
              <a:rPr lang="en-US" dirty="0" smtClean="0"/>
              <a:t>. (ICD-9 635.xx)</a:t>
            </a:r>
          </a:p>
          <a:p>
            <a:r>
              <a:rPr lang="en-US" dirty="0" smtClean="0"/>
              <a:t>Laws</a:t>
            </a:r>
            <a:endParaRPr lang="en-US" dirty="0"/>
          </a:p>
        </p:txBody>
      </p:sp>
    </p:spTree>
    <p:extLst>
      <p:ext uri="{BB962C8B-B14F-4D97-AF65-F5344CB8AC3E}">
        <p14:creationId xmlns:p14="http://schemas.microsoft.com/office/powerpoint/2010/main" val="2732357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Abortion research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Planned Pregnancies research group is called </a:t>
            </a:r>
            <a:r>
              <a:rPr lang="en-US" dirty="0" err="1" smtClean="0"/>
              <a:t>Guttmacher</a:t>
            </a:r>
            <a:r>
              <a:rPr lang="en-US" dirty="0" smtClean="0"/>
              <a:t> Institute</a:t>
            </a:r>
          </a:p>
          <a:p>
            <a:endParaRPr lang="en-US" dirty="0"/>
          </a:p>
          <a:p>
            <a:r>
              <a:rPr lang="en-US" dirty="0" smtClean="0"/>
              <a:t>About 1 million abortions per year</a:t>
            </a:r>
          </a:p>
          <a:p>
            <a:pPr lvl="1"/>
            <a:r>
              <a:rPr lang="en-US" dirty="0" smtClean="0"/>
              <a:t>Gone up slightly after Dobbs</a:t>
            </a:r>
          </a:p>
          <a:p>
            <a:pPr lvl="2"/>
            <a:r>
              <a:rPr lang="en-US" dirty="0" smtClean="0"/>
              <a:t>Woodwork effect?</a:t>
            </a:r>
          </a:p>
          <a:p>
            <a:endParaRPr lang="en-US" dirty="0" smtClean="0"/>
          </a:p>
          <a:p>
            <a:r>
              <a:rPr lang="en-US" dirty="0" smtClean="0"/>
              <a:t>Pill legalized in 1960, sparking “sexual revolution” of that decade, culminating in Title X (1970) and Roe v. Wade (1973)</a:t>
            </a:r>
          </a:p>
          <a:p>
            <a:endParaRPr lang="en-US" dirty="0"/>
          </a:p>
          <a:p>
            <a:r>
              <a:rPr lang="en-US" dirty="0"/>
              <a:t>Harris, Emily. "65 000 rape-related pregnancies took place in US states with abortion bans." JAMA (2024).</a:t>
            </a:r>
          </a:p>
          <a:p>
            <a:pPr lvl="1"/>
            <a:endParaRPr lang="en-US" dirty="0"/>
          </a:p>
        </p:txBody>
      </p:sp>
    </p:spTree>
    <p:extLst>
      <p:ext uri="{BB962C8B-B14F-4D97-AF65-F5344CB8AC3E}">
        <p14:creationId xmlns:p14="http://schemas.microsoft.com/office/powerpoint/2010/main" val="2321601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Economists research and abortion</a:t>
            </a:r>
            <a:endParaRPr lang="en-US" dirty="0"/>
          </a:p>
        </p:txBody>
      </p:sp>
      <p:sp>
        <p:nvSpPr>
          <p:cNvPr id="3" name="Content Placeholder 2"/>
          <p:cNvSpPr>
            <a:spLocks noGrp="1"/>
          </p:cNvSpPr>
          <p:nvPr>
            <p:ph idx="1"/>
          </p:nvPr>
        </p:nvSpPr>
        <p:spPr/>
        <p:txBody>
          <a:bodyPr>
            <a:normAutofit lnSpcReduction="10000"/>
          </a:bodyPr>
          <a:lstStyle/>
          <a:p>
            <a:r>
              <a:rPr lang="en-US" dirty="0" smtClean="0"/>
              <a:t>Abortion impacted birth rates, particularly among young women and Black woman, improving long term social and economic outcomes for these women</a:t>
            </a:r>
          </a:p>
          <a:p>
            <a:r>
              <a:rPr lang="en-US" dirty="0" smtClean="0"/>
              <a:t>Women use access to abortion in planning their reproductive, economic, and social lives</a:t>
            </a:r>
          </a:p>
          <a:p>
            <a:pPr lvl="1"/>
            <a:r>
              <a:rPr lang="en-US" dirty="0" smtClean="0"/>
              <a:t>Contraception does not eliminate demand for abortion</a:t>
            </a:r>
          </a:p>
          <a:p>
            <a:pPr lvl="1"/>
            <a:r>
              <a:rPr lang="en-US" dirty="0" smtClean="0"/>
              <a:t>Unwanted pregnancy and motherhood are economic burdens</a:t>
            </a:r>
          </a:p>
          <a:p>
            <a:r>
              <a:rPr lang="en-US" dirty="0" smtClean="0"/>
              <a:t>Travel distance to clinic has significant negative effect on access to abortions</a:t>
            </a:r>
          </a:p>
          <a:p>
            <a:r>
              <a:rPr lang="en-US" dirty="0"/>
              <a:t>https://www.supremecourt.gov/DocketPDF/19/19-1392/193084/20210920175559884_19-1392bsacEconomists.pdf</a:t>
            </a:r>
          </a:p>
        </p:txBody>
      </p:sp>
    </p:spTree>
    <p:extLst>
      <p:ext uri="{BB962C8B-B14F-4D97-AF65-F5344CB8AC3E}">
        <p14:creationId xmlns:p14="http://schemas.microsoft.com/office/powerpoint/2010/main" val="4140563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fetuses have rights?</a:t>
            </a:r>
            <a:endParaRPr lang="en-US" dirty="0"/>
          </a:p>
        </p:txBody>
      </p:sp>
      <p:sp>
        <p:nvSpPr>
          <p:cNvPr id="3" name="Content Placeholder 2"/>
          <p:cNvSpPr>
            <a:spLocks noGrp="1"/>
          </p:cNvSpPr>
          <p:nvPr>
            <p:ph idx="1"/>
          </p:nvPr>
        </p:nvSpPr>
        <p:spPr>
          <a:xfrm>
            <a:off x="838200" y="1825624"/>
            <a:ext cx="10515600" cy="4899025"/>
          </a:xfrm>
        </p:spPr>
        <p:txBody>
          <a:bodyPr>
            <a:normAutofit fontScale="92500" lnSpcReduction="20000"/>
          </a:bodyPr>
          <a:lstStyle/>
          <a:p>
            <a:r>
              <a:rPr lang="en-US" dirty="0" smtClean="0"/>
              <a:t>Rights need </a:t>
            </a:r>
            <a:r>
              <a:rPr lang="en-US" dirty="0"/>
              <a:t>not </a:t>
            </a:r>
            <a:r>
              <a:rPr lang="en-US" dirty="0" smtClean="0"/>
              <a:t>mean humans rights, nor need it mean a right to life</a:t>
            </a:r>
          </a:p>
          <a:p>
            <a:pPr lvl="1"/>
            <a:r>
              <a:rPr lang="en-US" dirty="0" smtClean="0"/>
              <a:t>Did someone say rights – that’s my favorite thing to talk about (I have lots of favorites)! Let me know if you want to talk about it!</a:t>
            </a:r>
          </a:p>
          <a:p>
            <a:r>
              <a:rPr lang="en-US" dirty="0" smtClean="0"/>
              <a:t>Specific </a:t>
            </a:r>
            <a:r>
              <a:rPr lang="en-US" dirty="0"/>
              <a:t>to a pregnancy intended to be carried to </a:t>
            </a:r>
            <a:r>
              <a:rPr lang="en-US" dirty="0" smtClean="0"/>
              <a:t>term.</a:t>
            </a:r>
          </a:p>
          <a:p>
            <a:pPr lvl="1"/>
            <a:r>
              <a:rPr lang="en-US" dirty="0" smtClean="0"/>
              <a:t>When </a:t>
            </a:r>
            <a:r>
              <a:rPr lang="en-US" dirty="0"/>
              <a:t>choosing medication, we choose the one least likely to harm the fetus even if it’s less effective, because a fetus intended for birth has the right to minimal harm. </a:t>
            </a:r>
            <a:endParaRPr lang="en-US" dirty="0" smtClean="0"/>
          </a:p>
          <a:p>
            <a:r>
              <a:rPr lang="en-US" dirty="0" smtClean="0"/>
              <a:t>If </a:t>
            </a:r>
            <a:r>
              <a:rPr lang="en-US" dirty="0"/>
              <a:t>the fetus is not intended to be born, then they have the right to be terminated in the most humane was possible, and that goes for the mother’s experience as well</a:t>
            </a:r>
            <a:r>
              <a:rPr lang="en-US" dirty="0" smtClean="0"/>
              <a:t>.</a:t>
            </a:r>
          </a:p>
          <a:p>
            <a:endParaRPr lang="en-US" dirty="0"/>
          </a:p>
          <a:p>
            <a:r>
              <a:rPr lang="en-US" dirty="0" smtClean="0"/>
              <a:t>Fetus rights never override mothers’ rights (all humans are equal, fetuses cannot be more equal)</a:t>
            </a:r>
          </a:p>
          <a:p>
            <a:r>
              <a:rPr lang="en-US" dirty="0" smtClean="0"/>
              <a:t>Parents have a right to have their relationship with their fetus and treated as real and meaningful</a:t>
            </a:r>
            <a:endParaRPr lang="en-US" dirty="0"/>
          </a:p>
        </p:txBody>
      </p:sp>
    </p:spTree>
    <p:extLst>
      <p:ext uri="{BB962C8B-B14F-4D97-AF65-F5344CB8AC3E}">
        <p14:creationId xmlns:p14="http://schemas.microsoft.com/office/powerpoint/2010/main" val="144590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protect fetus rights</a:t>
            </a:r>
            <a:endParaRPr lang="en-US" dirty="0"/>
          </a:p>
        </p:txBody>
      </p:sp>
      <p:sp>
        <p:nvSpPr>
          <p:cNvPr id="3" name="Content Placeholder 2"/>
          <p:cNvSpPr>
            <a:spLocks noGrp="1"/>
          </p:cNvSpPr>
          <p:nvPr>
            <p:ph idx="1"/>
          </p:nvPr>
        </p:nvSpPr>
        <p:spPr/>
        <p:txBody>
          <a:bodyPr>
            <a:normAutofit fontScale="70000" lnSpcReduction="20000"/>
          </a:bodyPr>
          <a:lstStyle/>
          <a:p>
            <a:pPr fontAlgn="base"/>
            <a:r>
              <a:rPr lang="en-US" dirty="0"/>
              <a:t>The fetus does has the right to a safe environment to develop </a:t>
            </a:r>
            <a:r>
              <a:rPr lang="en-US" dirty="0" smtClean="0"/>
              <a:t>normally</a:t>
            </a:r>
          </a:p>
          <a:p>
            <a:pPr fontAlgn="base"/>
            <a:r>
              <a:rPr lang="en-US" dirty="0" smtClean="0"/>
              <a:t>It </a:t>
            </a:r>
            <a:r>
              <a:rPr lang="en-US" dirty="0"/>
              <a:t>is us, the health care provider, who supports the parent in making educated decisions to ensure the fetus will survive pregnancy without any environmental harm. </a:t>
            </a:r>
            <a:endParaRPr lang="en-US" dirty="0" smtClean="0"/>
          </a:p>
          <a:p>
            <a:pPr lvl="1" fontAlgn="base"/>
            <a:r>
              <a:rPr lang="en-US" dirty="0" smtClean="0"/>
              <a:t>As </a:t>
            </a:r>
            <a:r>
              <a:rPr lang="en-US" dirty="0"/>
              <a:t>the fetus isn't a separate entity from the carrying parent, it is not autonomous</a:t>
            </a:r>
            <a:r>
              <a:rPr lang="en-US" dirty="0" smtClean="0"/>
              <a:t>. </a:t>
            </a:r>
          </a:p>
          <a:p>
            <a:pPr lvl="1" fontAlgn="base"/>
            <a:r>
              <a:rPr lang="en-US" dirty="0" smtClean="0"/>
              <a:t>Parents right to decide how they treat their body.</a:t>
            </a:r>
            <a:endParaRPr lang="en-US" dirty="0"/>
          </a:p>
          <a:p>
            <a:pPr fontAlgn="base"/>
            <a:r>
              <a:rPr lang="en-US" dirty="0" smtClean="0"/>
              <a:t>It's </a:t>
            </a:r>
            <a:r>
              <a:rPr lang="en-US" dirty="0"/>
              <a:t>discussing the importance of using condoms while pregnant to prevent the transmission of an STI in someone with multiple partners. </a:t>
            </a:r>
            <a:endParaRPr lang="en-US" dirty="0" smtClean="0"/>
          </a:p>
          <a:p>
            <a:pPr fontAlgn="base"/>
            <a:r>
              <a:rPr lang="en-US" dirty="0" smtClean="0"/>
              <a:t>It's </a:t>
            </a:r>
            <a:r>
              <a:rPr lang="en-US" dirty="0"/>
              <a:t>ensuing that someone who is homeless and pregnant has access to a safe place to sleep and nutrition. </a:t>
            </a:r>
            <a:endParaRPr lang="en-US" dirty="0" smtClean="0"/>
          </a:p>
          <a:p>
            <a:pPr fontAlgn="base"/>
            <a:r>
              <a:rPr lang="en-US" dirty="0" smtClean="0"/>
              <a:t>It </a:t>
            </a:r>
            <a:r>
              <a:rPr lang="en-US" dirty="0"/>
              <a:t>means someone who is a drug user has access to clean items. </a:t>
            </a:r>
            <a:endParaRPr lang="en-US" dirty="0" smtClean="0"/>
          </a:p>
          <a:p>
            <a:pPr fontAlgn="base"/>
            <a:r>
              <a:rPr lang="en-US" dirty="0" smtClean="0"/>
              <a:t>It </a:t>
            </a:r>
            <a:r>
              <a:rPr lang="en-US" dirty="0"/>
              <a:t>means that someone who is in an abusive relationship is supported and has an escape plan. </a:t>
            </a:r>
            <a:endParaRPr lang="en-US" dirty="0" smtClean="0"/>
          </a:p>
          <a:p>
            <a:pPr fontAlgn="base"/>
            <a:r>
              <a:rPr lang="en-US" dirty="0" smtClean="0"/>
              <a:t>It </a:t>
            </a:r>
            <a:r>
              <a:rPr lang="en-US" dirty="0"/>
              <a:t>means that someone who is depressed or suicidal has access to resources that benefit them.</a:t>
            </a:r>
          </a:p>
          <a:p>
            <a:pPr fontAlgn="base"/>
            <a:r>
              <a:rPr lang="en-US" dirty="0" smtClean="0"/>
              <a:t>It </a:t>
            </a:r>
            <a:r>
              <a:rPr lang="en-US" dirty="0"/>
              <a:t>means that, if the decision is to have an abortion, that person experiencing the abortion is safely provided healthcare, with dignity and respect, and so is their fetus.</a:t>
            </a:r>
          </a:p>
          <a:p>
            <a:endParaRPr lang="en-US" dirty="0"/>
          </a:p>
        </p:txBody>
      </p:sp>
    </p:spTree>
    <p:extLst>
      <p:ext uri="{BB962C8B-B14F-4D97-AF65-F5344CB8AC3E}">
        <p14:creationId xmlns:p14="http://schemas.microsoft.com/office/powerpoint/2010/main" val="780525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Kate Middleton:</a:t>
            </a:r>
          </a:p>
          <a:p>
            <a:pPr lvl="1"/>
            <a:r>
              <a:rPr lang="en-US" dirty="0" smtClean="0"/>
              <a:t>Had undisclosed abdominal procedure a couple months ago</a:t>
            </a:r>
          </a:p>
          <a:p>
            <a:pPr lvl="1"/>
            <a:r>
              <a:rPr lang="en-US" dirty="0" smtClean="0"/>
              <a:t>Announced would be on break from public role</a:t>
            </a:r>
          </a:p>
          <a:p>
            <a:pPr lvl="1"/>
            <a:r>
              <a:rPr lang="en-US" dirty="0" smtClean="0"/>
              <a:t>Rumors arose about her possible death, William’s possible infidelity</a:t>
            </a:r>
          </a:p>
          <a:p>
            <a:pPr lvl="1"/>
            <a:r>
              <a:rPr lang="en-US" dirty="0" smtClean="0"/>
              <a:t>Announcement that she had been diagnosed with cancer last week</a:t>
            </a:r>
          </a:p>
          <a:p>
            <a:r>
              <a:rPr lang="en-US" dirty="0" smtClean="0"/>
              <a:t>Discussion</a:t>
            </a:r>
          </a:p>
          <a:p>
            <a:pPr lvl="1"/>
            <a:r>
              <a:rPr lang="en-US" dirty="0" smtClean="0"/>
              <a:t>Pros and cons of criticizing royal silence before announcement</a:t>
            </a:r>
          </a:p>
          <a:p>
            <a:pPr lvl="2"/>
            <a:r>
              <a:rPr lang="en-US" dirty="0" smtClean="0"/>
              <a:t>Comedians, journalists, and paparazzi</a:t>
            </a:r>
          </a:p>
          <a:p>
            <a:pPr lvl="1"/>
            <a:r>
              <a:rPr lang="en-US" dirty="0" smtClean="0"/>
              <a:t>Pros and cons of vagueness in reporting diagnosis</a:t>
            </a:r>
          </a:p>
          <a:p>
            <a:pPr lvl="2"/>
            <a:r>
              <a:rPr lang="en-US" dirty="0" smtClean="0"/>
              <a:t>Balancing modeling behavior, right to know, royal prerogative, privacy</a:t>
            </a:r>
            <a:endParaRPr lang="en-US" dirty="0"/>
          </a:p>
          <a:p>
            <a:pPr lvl="1"/>
            <a:endParaRPr lang="en-US" dirty="0"/>
          </a:p>
        </p:txBody>
      </p:sp>
    </p:spTree>
    <p:extLst>
      <p:ext uri="{BB962C8B-B14F-4D97-AF65-F5344CB8AC3E}">
        <p14:creationId xmlns:p14="http://schemas.microsoft.com/office/powerpoint/2010/main" val="59235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 Providers</a:t>
            </a:r>
            <a:endParaRPr lang="en-US" dirty="0"/>
          </a:p>
        </p:txBody>
      </p:sp>
      <p:sp>
        <p:nvSpPr>
          <p:cNvPr id="3" name="Content Placeholder 2"/>
          <p:cNvSpPr>
            <a:spLocks noGrp="1"/>
          </p:cNvSpPr>
          <p:nvPr>
            <p:ph idx="1"/>
          </p:nvPr>
        </p:nvSpPr>
        <p:spPr>
          <a:xfrm>
            <a:off x="314325" y="1466850"/>
            <a:ext cx="11687175" cy="5295900"/>
          </a:xfrm>
        </p:spPr>
        <p:txBody>
          <a:bodyPr>
            <a:normAutofit fontScale="92500" lnSpcReduction="20000"/>
          </a:bodyPr>
          <a:lstStyle/>
          <a:p>
            <a:r>
              <a:rPr lang="en-US" dirty="0" smtClean="0"/>
              <a:t>Rates by discipline</a:t>
            </a:r>
          </a:p>
          <a:p>
            <a:pPr lvl="1"/>
            <a:r>
              <a:rPr lang="en-US" dirty="0"/>
              <a:t>https://www.aamc.org/data-reports/workforce/data/active-physicians-sex-and-specialty-2017</a:t>
            </a:r>
            <a:endParaRPr lang="en-US" dirty="0" smtClean="0"/>
          </a:p>
          <a:p>
            <a:r>
              <a:rPr lang="en-US" dirty="0" smtClean="0"/>
              <a:t>Are women better? Are men better? Qualitative results:</a:t>
            </a:r>
          </a:p>
          <a:p>
            <a:pPr lvl="1"/>
            <a:r>
              <a:rPr lang="en-US" dirty="0" smtClean="0"/>
              <a:t>Women may improve patient-centered care models</a:t>
            </a:r>
          </a:p>
          <a:p>
            <a:pPr lvl="1"/>
            <a:r>
              <a:rPr lang="en-US" dirty="0" smtClean="0"/>
              <a:t>Patient satisfaction higher with men doctors</a:t>
            </a:r>
          </a:p>
          <a:p>
            <a:pPr lvl="2"/>
            <a:r>
              <a:rPr lang="en-US" dirty="0" smtClean="0"/>
              <a:t>Patients report better outcomes for men doctors providing patient-centered care</a:t>
            </a:r>
          </a:p>
          <a:p>
            <a:pPr lvl="1"/>
            <a:r>
              <a:rPr lang="en-US" dirty="0" smtClean="0"/>
              <a:t>Multiple women in a practice are better than one</a:t>
            </a:r>
          </a:p>
          <a:p>
            <a:r>
              <a:rPr lang="en-US" dirty="0" smtClean="0"/>
              <a:t>Cost of lack of gender diversity: Quantitative results</a:t>
            </a:r>
          </a:p>
          <a:p>
            <a:pPr lvl="1"/>
            <a:r>
              <a:rPr lang="en-US" dirty="0" smtClean="0"/>
              <a:t>Women physicians </a:t>
            </a:r>
            <a:r>
              <a:rPr lang="en-US" dirty="0"/>
              <a:t>are more likely </a:t>
            </a:r>
            <a:r>
              <a:rPr lang="en-US" dirty="0" smtClean="0"/>
              <a:t>to care:</a:t>
            </a:r>
          </a:p>
          <a:p>
            <a:pPr lvl="2"/>
            <a:r>
              <a:rPr lang="en-US" dirty="0" smtClean="0"/>
              <a:t>for women </a:t>
            </a:r>
          </a:p>
          <a:p>
            <a:pPr lvl="2"/>
            <a:r>
              <a:rPr lang="en-US" dirty="0" smtClean="0"/>
              <a:t>For </a:t>
            </a:r>
            <a:r>
              <a:rPr lang="en-US" dirty="0"/>
              <a:t>patients with complex psychosocial issues, and provide more preventive care and </a:t>
            </a:r>
            <a:r>
              <a:rPr lang="en-US" dirty="0" smtClean="0"/>
              <a:t>counseling </a:t>
            </a:r>
            <a:r>
              <a:rPr lang="en-US" dirty="0"/>
              <a:t>regardless of the sex of the patient</a:t>
            </a:r>
            <a:r>
              <a:rPr lang="en-US" dirty="0" smtClean="0"/>
              <a:t>.</a:t>
            </a:r>
          </a:p>
          <a:p>
            <a:pPr lvl="1"/>
            <a:r>
              <a:rPr lang="en-US" dirty="0" smtClean="0"/>
              <a:t>Female </a:t>
            </a:r>
            <a:r>
              <a:rPr lang="en-US" dirty="0"/>
              <a:t>patients were two to three times more likely to survive a heart attack—the leading cause of death among women—if their emergency room physician was a woman</a:t>
            </a:r>
            <a:r>
              <a:rPr lang="en-US" dirty="0" smtClean="0"/>
              <a:t>.</a:t>
            </a:r>
          </a:p>
          <a:p>
            <a:pPr lvl="1"/>
            <a:r>
              <a:rPr lang="en-US" dirty="0" smtClean="0"/>
              <a:t>Medicare patient hospital </a:t>
            </a:r>
            <a:r>
              <a:rPr lang="en-US" dirty="0"/>
              <a:t>mortality and readmission rates were lower for patients treated by women hospitalists than those treated by </a:t>
            </a:r>
            <a:r>
              <a:rPr lang="en-US" dirty="0" smtClean="0"/>
              <a:t>men</a:t>
            </a:r>
          </a:p>
          <a:p>
            <a:pPr lvl="1"/>
            <a:r>
              <a:rPr lang="en-US" dirty="0" smtClean="0"/>
              <a:t>Women </a:t>
            </a:r>
            <a:r>
              <a:rPr lang="en-US" dirty="0"/>
              <a:t>have been found to be less likely to be sued for malpractice.24</a:t>
            </a:r>
            <a:endParaRPr lang="en-US" dirty="0" smtClean="0"/>
          </a:p>
          <a:p>
            <a:endParaRPr lang="en-US" dirty="0"/>
          </a:p>
        </p:txBody>
      </p:sp>
    </p:spTree>
    <p:extLst>
      <p:ext uri="{BB962C8B-B14F-4D97-AF65-F5344CB8AC3E}">
        <p14:creationId xmlns:p14="http://schemas.microsoft.com/office/powerpoint/2010/main" val="3712266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Burnout in women physicians</a:t>
            </a:r>
            <a:endParaRPr lang="en-US" dirty="0"/>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dirty="0"/>
              <a:t>42% of more than 15,000 physicians across 29 specialties reported symptoms of burnout, with more women physicians (48%) reporting burnout than men (38</a:t>
            </a:r>
            <a:r>
              <a:rPr lang="en-US" dirty="0" smtClean="0"/>
              <a:t>%).</a:t>
            </a:r>
          </a:p>
          <a:p>
            <a:pPr lvl="1"/>
            <a:r>
              <a:rPr lang="en-US" dirty="0" smtClean="0"/>
              <a:t>PCP Women report burnout nearly twice as much as men</a:t>
            </a:r>
          </a:p>
          <a:p>
            <a:r>
              <a:rPr lang="en-US" dirty="0" smtClean="0"/>
              <a:t>Women more likely to report emotional exhaustion</a:t>
            </a:r>
          </a:p>
          <a:p>
            <a:r>
              <a:rPr lang="en-US" dirty="0" smtClean="0"/>
              <a:t>Similar career satisfaction, but less satisfaction in work-life balance, advancement opportunities</a:t>
            </a:r>
          </a:p>
          <a:p>
            <a:r>
              <a:rPr lang="en-US" dirty="0" smtClean="0"/>
              <a:t>Women work more hours to get similar levels of compensation, promotion</a:t>
            </a:r>
          </a:p>
          <a:p>
            <a:pPr lvl="1"/>
            <a:r>
              <a:rPr lang="en-US" dirty="0" smtClean="0"/>
              <a:t>Primary </a:t>
            </a:r>
            <a:r>
              <a:rPr lang="en-US" dirty="0"/>
              <a:t>care physicians had incomes 18% lower than men—up from 16% in 2017—and the gap increased to 36% for women </a:t>
            </a:r>
            <a:r>
              <a:rPr lang="en-US" dirty="0" smtClean="0"/>
              <a:t>specialists (even adjusting for hours, specialty, age, race, etc.)</a:t>
            </a:r>
          </a:p>
          <a:p>
            <a:pPr lvl="1"/>
            <a:r>
              <a:rPr lang="en-US" dirty="0" smtClean="0"/>
              <a:t>Leading to more family/home conflict and lower job satisfaction</a:t>
            </a:r>
            <a:endParaRPr lang="en-US" dirty="0"/>
          </a:p>
        </p:txBody>
      </p:sp>
    </p:spTree>
    <p:extLst>
      <p:ext uri="{BB962C8B-B14F-4D97-AF65-F5344CB8AC3E}">
        <p14:creationId xmlns:p14="http://schemas.microsoft.com/office/powerpoint/2010/main" val="4294034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40–50% of female medical students experience sexual harassment from academic faculty or </a:t>
            </a:r>
            <a:r>
              <a:rPr lang="en-US" dirty="0" smtClean="0"/>
              <a:t>staff.</a:t>
            </a:r>
            <a:r>
              <a:rPr lang="en-US" b="1" baseline="30000" dirty="0"/>
              <a:t> </a:t>
            </a:r>
            <a:r>
              <a:rPr lang="en-US" dirty="0" smtClean="0"/>
              <a:t>The </a:t>
            </a:r>
            <a:r>
              <a:rPr lang="en-US" dirty="0"/>
              <a:t>report noted, “When women experience sexual harassment in the workplace, the professional outcomes include declines in job satisfaction; withdrawal from their organization (i.e., distancing themselves from the work either physically or mentally without actually quitting, having thoughts or intentions of leaving their job, and actually leaving their job); declines in organizational commitment (i.e., feeling disillusioned or angry with the organization); increases in job stress; and declines in productivity or performance.”</a:t>
            </a:r>
            <a:endParaRPr lang="en-US" dirty="0"/>
          </a:p>
        </p:txBody>
      </p:sp>
    </p:spTree>
    <p:extLst>
      <p:ext uri="{BB962C8B-B14F-4D97-AF65-F5344CB8AC3E}">
        <p14:creationId xmlns:p14="http://schemas.microsoft.com/office/powerpoint/2010/main" val="3223018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affirming care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9733714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What do you want to discuss?</a:t>
            </a:r>
            <a:endParaRPr lang="en-US" dirty="0"/>
          </a:p>
        </p:txBody>
      </p:sp>
    </p:spTree>
    <p:extLst>
      <p:ext uri="{BB962C8B-B14F-4D97-AF65-F5344CB8AC3E}">
        <p14:creationId xmlns:p14="http://schemas.microsoft.com/office/powerpoint/2010/main" val="2686528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436874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a:xfrm>
            <a:off x="85725" y="1581150"/>
            <a:ext cx="11934825" cy="5105399"/>
          </a:xfrm>
        </p:spPr>
        <p:txBody>
          <a:bodyPr>
            <a:normAutofit/>
          </a:bodyPr>
          <a:lstStyle/>
          <a:p>
            <a:endParaRPr lang="en-US" dirty="0"/>
          </a:p>
        </p:txBody>
      </p:sp>
    </p:spTree>
    <p:extLst>
      <p:ext uri="{BB962C8B-B14F-4D97-AF65-F5344CB8AC3E}">
        <p14:creationId xmlns:p14="http://schemas.microsoft.com/office/powerpoint/2010/main" val="3405898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Paper</a:t>
            </a:r>
            <a:endParaRPr lang="en-US" dirty="0"/>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r>
              <a:rPr lang="en-US" dirty="0" smtClean="0"/>
              <a:t>Topic:</a:t>
            </a:r>
          </a:p>
          <a:p>
            <a:pPr lvl="1"/>
            <a:r>
              <a:rPr lang="en-US" dirty="0" smtClean="0"/>
              <a:t>Anything related to clinical and social issues in health care management</a:t>
            </a:r>
          </a:p>
          <a:p>
            <a:r>
              <a:rPr lang="en-US" dirty="0" smtClean="0"/>
              <a:t>Length 7-12 pages, aim for 8 or 9, doubles spaced/1.5 spaced, use a normal font, just be cool ok</a:t>
            </a:r>
          </a:p>
          <a:p>
            <a:r>
              <a:rPr lang="en-US" dirty="0" smtClean="0"/>
              <a:t>Requirements:</a:t>
            </a:r>
          </a:p>
          <a:p>
            <a:pPr lvl="1"/>
            <a:r>
              <a:rPr lang="en-US" dirty="0" smtClean="0"/>
              <a:t>6 peer reviewed/academic sources (use pub med/google scholar, if you are unsure, just ask)</a:t>
            </a:r>
          </a:p>
          <a:p>
            <a:pPr lvl="2"/>
            <a:r>
              <a:rPr lang="en-US" dirty="0" smtClean="0"/>
              <a:t>Bibliography correctly formatted, any style is fine but must be consistent</a:t>
            </a:r>
          </a:p>
          <a:p>
            <a:pPr lvl="2"/>
            <a:r>
              <a:rPr lang="en-US" dirty="0" smtClean="0"/>
              <a:t>Don’t use a crappy format manager, use a good one, I recommend google scholar</a:t>
            </a:r>
          </a:p>
          <a:p>
            <a:pPr lvl="1"/>
            <a:r>
              <a:rPr lang="en-US" dirty="0" smtClean="0"/>
              <a:t>At least one chart, figure, or table</a:t>
            </a:r>
          </a:p>
          <a:p>
            <a:pPr lvl="2"/>
            <a:r>
              <a:rPr lang="en-US" dirty="0" smtClean="0"/>
              <a:t>Title and note also required, these should make information stand alone</a:t>
            </a:r>
          </a:p>
          <a:p>
            <a:r>
              <a:rPr lang="en-US" dirty="0" smtClean="0"/>
              <a:t>Organize, use section headers</a:t>
            </a:r>
          </a:p>
          <a:p>
            <a:r>
              <a:rPr lang="en-US" dirty="0" smtClean="0"/>
              <a:t>Group size: one, two, or three people per group</a:t>
            </a:r>
          </a:p>
          <a:p>
            <a:r>
              <a:rPr lang="en-US" dirty="0" smtClean="0"/>
              <a:t>Meetings </a:t>
            </a:r>
          </a:p>
          <a:p>
            <a:pPr lvl="1"/>
            <a:r>
              <a:rPr lang="en-US" smtClean="0"/>
              <a:t>Must </a:t>
            </a:r>
            <a:r>
              <a:rPr lang="en-US" dirty="0" smtClean="0"/>
              <a:t>schedule and attend an in-person or online 15 minute meeting with me to discuss, meeting schedules for week after spring break, but ad hoc early meetings are fine</a:t>
            </a:r>
          </a:p>
          <a:p>
            <a:pPr lvl="1"/>
            <a:r>
              <a:rPr lang="en-US" dirty="0" smtClean="0"/>
              <a:t>At meeting, we will discuss your topic and make sure the topic is appropriate and I’ll help find some sources to get you started.</a:t>
            </a:r>
          </a:p>
          <a:p>
            <a:endParaRPr lang="en-US" dirty="0" smtClean="0"/>
          </a:p>
          <a:p>
            <a:endParaRPr lang="en-US" dirty="0" smtClean="0"/>
          </a:p>
          <a:p>
            <a:endParaRPr lang="en-US" dirty="0"/>
          </a:p>
        </p:txBody>
      </p:sp>
    </p:spTree>
    <p:extLst>
      <p:ext uri="{BB962C8B-B14F-4D97-AF65-F5344CB8AC3E}">
        <p14:creationId xmlns:p14="http://schemas.microsoft.com/office/powerpoint/2010/main" val="1450028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Women’s Health</a:t>
            </a:r>
            <a:endParaRPr lang="en-US" dirty="0"/>
          </a:p>
        </p:txBody>
      </p:sp>
      <p:sp>
        <p:nvSpPr>
          <p:cNvPr id="3" name="Content Placeholder 2"/>
          <p:cNvSpPr>
            <a:spLocks noGrp="1"/>
          </p:cNvSpPr>
          <p:nvPr>
            <p:ph idx="1"/>
          </p:nvPr>
        </p:nvSpPr>
        <p:spPr>
          <a:xfrm>
            <a:off x="838200" y="1825624"/>
            <a:ext cx="10515600" cy="4651375"/>
          </a:xfrm>
        </p:spPr>
        <p:txBody>
          <a:bodyPr>
            <a:normAutofit/>
          </a:bodyPr>
          <a:lstStyle/>
          <a:p>
            <a:r>
              <a:rPr lang="en-US" dirty="0" smtClean="0"/>
              <a:t>Why separate unit for women?</a:t>
            </a:r>
          </a:p>
          <a:p>
            <a:pPr lvl="1"/>
            <a:r>
              <a:rPr lang="en-US" dirty="0" smtClean="0"/>
              <a:t>Inequality</a:t>
            </a:r>
          </a:p>
          <a:p>
            <a:pPr lvl="1"/>
            <a:r>
              <a:rPr lang="en-US" dirty="0" smtClean="0"/>
              <a:t>Unique problems expose interesting issues in system that help understand system</a:t>
            </a:r>
          </a:p>
          <a:p>
            <a:pPr lvl="1"/>
            <a:r>
              <a:rPr lang="en-US" dirty="0" smtClean="0"/>
              <a:t>Child bearing is really important</a:t>
            </a:r>
          </a:p>
          <a:p>
            <a:r>
              <a:rPr lang="en-US" dirty="0" smtClean="0"/>
              <a:t>What about men?</a:t>
            </a:r>
          </a:p>
          <a:p>
            <a:pPr lvl="1"/>
            <a:r>
              <a:rPr lang="en-US" dirty="0" smtClean="0"/>
              <a:t>Understanding difference is 100% applicable for men’s health</a:t>
            </a:r>
          </a:p>
          <a:p>
            <a:pPr lvl="1"/>
            <a:r>
              <a:rPr lang="en-US" dirty="0" smtClean="0"/>
              <a:t>Many issues overwhelmingly affect women, but also affect men!</a:t>
            </a:r>
          </a:p>
          <a:p>
            <a:pPr lvl="1"/>
            <a:r>
              <a:rPr lang="en-US" dirty="0" smtClean="0"/>
              <a:t>Medical models usually men, so many lessons so far derived from “men’s health”</a:t>
            </a:r>
          </a:p>
          <a:p>
            <a:pPr lvl="1"/>
            <a:r>
              <a:rPr lang="en-US" dirty="0" smtClean="0"/>
              <a:t>Yes</a:t>
            </a:r>
            <a:endParaRPr lang="en-US" dirty="0"/>
          </a:p>
        </p:txBody>
      </p:sp>
    </p:spTree>
    <p:extLst>
      <p:ext uri="{BB962C8B-B14F-4D97-AF65-F5344CB8AC3E}">
        <p14:creationId xmlns:p14="http://schemas.microsoft.com/office/powerpoint/2010/main" val="4007033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Diseases</a:t>
            </a:r>
            <a:endParaRPr lang="en-US" dirty="0"/>
          </a:p>
        </p:txBody>
      </p:sp>
      <p:sp>
        <p:nvSpPr>
          <p:cNvPr id="3" name="Content Placeholder 2"/>
          <p:cNvSpPr>
            <a:spLocks noGrp="1"/>
          </p:cNvSpPr>
          <p:nvPr>
            <p:ph idx="1"/>
          </p:nvPr>
        </p:nvSpPr>
        <p:spPr>
          <a:xfrm>
            <a:off x="123825" y="2016125"/>
            <a:ext cx="10515600" cy="4841875"/>
          </a:xfrm>
        </p:spPr>
        <p:txBody>
          <a:bodyPr>
            <a:normAutofit fontScale="92500" lnSpcReduction="10000"/>
          </a:bodyPr>
          <a:lstStyle/>
          <a:p>
            <a:r>
              <a:rPr lang="en-US" dirty="0" smtClean="0"/>
              <a:t>Particular etiology</a:t>
            </a:r>
          </a:p>
          <a:p>
            <a:pPr lvl="1"/>
            <a:r>
              <a:rPr lang="en-US" dirty="0" smtClean="0"/>
              <a:t>CHD</a:t>
            </a:r>
          </a:p>
          <a:p>
            <a:pPr lvl="2"/>
            <a:r>
              <a:rPr lang="en-US" dirty="0" smtClean="0"/>
              <a:t>Women experience less chest pain</a:t>
            </a:r>
          </a:p>
          <a:p>
            <a:pPr lvl="2"/>
            <a:r>
              <a:rPr lang="en-US" dirty="0" smtClean="0"/>
              <a:t>more atypical symptoms</a:t>
            </a:r>
          </a:p>
          <a:p>
            <a:pPr lvl="1"/>
            <a:r>
              <a:rPr lang="en-US" dirty="0" smtClean="0"/>
              <a:t>COPD</a:t>
            </a:r>
          </a:p>
          <a:p>
            <a:pPr lvl="1"/>
            <a:r>
              <a:rPr lang="en-US" dirty="0" smtClean="0"/>
              <a:t>Parkinson’s</a:t>
            </a:r>
          </a:p>
          <a:p>
            <a:pPr lvl="1"/>
            <a:r>
              <a:rPr lang="en-US" dirty="0" smtClean="0"/>
              <a:t>…</a:t>
            </a:r>
          </a:p>
          <a:p>
            <a:pPr lvl="1"/>
            <a:r>
              <a:rPr lang="en-US" dirty="0" smtClean="0"/>
              <a:t>Difference in role of estrogen and testosterone in cell function</a:t>
            </a:r>
            <a:endParaRPr lang="en-US" dirty="0"/>
          </a:p>
          <a:p>
            <a:r>
              <a:rPr lang="en-US" dirty="0" smtClean="0"/>
              <a:t>Differences in epidemiology</a:t>
            </a:r>
            <a:endParaRPr lang="en-US" dirty="0"/>
          </a:p>
          <a:p>
            <a:r>
              <a:rPr lang="en-US" dirty="0" smtClean="0"/>
              <a:t>BMI, fat, and obesity</a:t>
            </a:r>
          </a:p>
          <a:p>
            <a:pPr lvl="1"/>
            <a:r>
              <a:rPr lang="en-US" dirty="0" smtClean="0"/>
              <a:t>Men more likely to have overweight, obesity</a:t>
            </a:r>
          </a:p>
          <a:p>
            <a:pPr lvl="1"/>
            <a:r>
              <a:rPr lang="en-US" dirty="0" smtClean="0"/>
              <a:t>Weight independent of height</a:t>
            </a:r>
          </a:p>
          <a:p>
            <a:r>
              <a:rPr lang="en-US" dirty="0" smtClean="0"/>
              <a:t>CFS (3x more likely in women)</a:t>
            </a:r>
            <a:endParaRPr lang="en-US" dirty="0"/>
          </a:p>
        </p:txBody>
      </p:sp>
      <p:pic>
        <p:nvPicPr>
          <p:cNvPr id="5" name="Picture 4"/>
          <p:cNvPicPr>
            <a:picLocks noChangeAspect="1"/>
          </p:cNvPicPr>
          <p:nvPr/>
        </p:nvPicPr>
        <p:blipFill>
          <a:blip r:embed="rId2"/>
          <a:stretch>
            <a:fillRect/>
          </a:stretch>
        </p:blipFill>
        <p:spPr>
          <a:xfrm>
            <a:off x="5514043" y="365125"/>
            <a:ext cx="6677957" cy="4029637"/>
          </a:xfrm>
          <a:prstGeom prst="rect">
            <a:avLst/>
          </a:prstGeom>
        </p:spPr>
      </p:pic>
      <p:sp>
        <p:nvSpPr>
          <p:cNvPr id="6" name="TextBox 5"/>
          <p:cNvSpPr txBox="1"/>
          <p:nvPr/>
        </p:nvSpPr>
        <p:spPr>
          <a:xfrm>
            <a:off x="5495925" y="85725"/>
            <a:ext cx="2768771" cy="369332"/>
          </a:xfrm>
          <a:prstGeom prst="rect">
            <a:avLst/>
          </a:prstGeom>
          <a:noFill/>
        </p:spPr>
        <p:txBody>
          <a:bodyPr wrap="none" rtlCol="0">
            <a:spAutoFit/>
          </a:bodyPr>
          <a:lstStyle/>
          <a:p>
            <a:r>
              <a:rPr lang="en-US" dirty="0" smtClean="0"/>
              <a:t>Prevalence, US, 18-34 years</a:t>
            </a:r>
            <a:endParaRPr lang="en-US" dirty="0"/>
          </a:p>
        </p:txBody>
      </p:sp>
    </p:spTree>
    <p:extLst>
      <p:ext uri="{BB962C8B-B14F-4D97-AF65-F5344CB8AC3E}">
        <p14:creationId xmlns:p14="http://schemas.microsoft.com/office/powerpoint/2010/main" val="3099762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Cancers</a:t>
            </a:r>
            <a:endParaRPr lang="en-US" dirty="0"/>
          </a:p>
        </p:txBody>
      </p:sp>
      <p:sp>
        <p:nvSpPr>
          <p:cNvPr id="3" name="Content Placeholder 2"/>
          <p:cNvSpPr>
            <a:spLocks noGrp="1"/>
          </p:cNvSpPr>
          <p:nvPr>
            <p:ph idx="1"/>
          </p:nvPr>
        </p:nvSpPr>
        <p:spPr/>
        <p:txBody>
          <a:bodyPr>
            <a:normAutofit lnSpcReduction="10000"/>
          </a:bodyPr>
          <a:lstStyle/>
          <a:p>
            <a:r>
              <a:rPr lang="en-US" dirty="0" smtClean="0"/>
              <a:t>Cervical cancer (</a:t>
            </a:r>
            <a:r>
              <a:rPr lang="en-US" dirty="0"/>
              <a:t>lifetime risk: </a:t>
            </a:r>
            <a:r>
              <a:rPr lang="en-US" dirty="0" smtClean="0"/>
              <a:t>0.7% of women)</a:t>
            </a:r>
          </a:p>
          <a:p>
            <a:pPr lvl="1"/>
            <a:r>
              <a:rPr lang="en-US" dirty="0" smtClean="0"/>
              <a:t>Pap smears</a:t>
            </a:r>
          </a:p>
          <a:p>
            <a:pPr lvl="2"/>
            <a:r>
              <a:rPr lang="en-US" dirty="0" smtClean="0"/>
              <a:t>Controversies</a:t>
            </a:r>
          </a:p>
          <a:p>
            <a:r>
              <a:rPr lang="en-US" dirty="0" smtClean="0"/>
              <a:t>Gynecological Cancers</a:t>
            </a:r>
          </a:p>
          <a:p>
            <a:pPr lvl="1"/>
            <a:r>
              <a:rPr lang="en-US" dirty="0" smtClean="0"/>
              <a:t>Cervical, ovarian (lifetime risk: 1.1%), uterine </a:t>
            </a:r>
            <a:r>
              <a:rPr lang="en-US" dirty="0"/>
              <a:t>(lifetime risk: 3.1%)</a:t>
            </a:r>
            <a:r>
              <a:rPr lang="en-US" dirty="0" smtClean="0"/>
              <a:t>, vaginal </a:t>
            </a:r>
            <a:r>
              <a:rPr lang="en-US" dirty="0"/>
              <a:t>(lifetime risk: </a:t>
            </a:r>
            <a:r>
              <a:rPr lang="en-US" dirty="0" smtClean="0"/>
              <a:t>.06%), vulvar </a:t>
            </a:r>
            <a:r>
              <a:rPr lang="en-US" dirty="0"/>
              <a:t>(lifetime risk: </a:t>
            </a:r>
            <a:r>
              <a:rPr lang="en-US" dirty="0" smtClean="0"/>
              <a:t>0.3%), and fallopian </a:t>
            </a:r>
            <a:r>
              <a:rPr lang="en-US" dirty="0"/>
              <a:t>tube </a:t>
            </a:r>
            <a:r>
              <a:rPr lang="en-US" dirty="0" smtClean="0"/>
              <a:t>cancer</a:t>
            </a:r>
          </a:p>
          <a:p>
            <a:r>
              <a:rPr lang="en-US" dirty="0" smtClean="0"/>
              <a:t>Breast cancer (</a:t>
            </a:r>
            <a:r>
              <a:rPr lang="en-US" dirty="0"/>
              <a:t>lifetime risk: </a:t>
            </a:r>
            <a:r>
              <a:rPr lang="en-US" dirty="0" smtClean="0"/>
              <a:t>12.9%)</a:t>
            </a:r>
          </a:p>
          <a:p>
            <a:pPr lvl="1"/>
            <a:r>
              <a:rPr lang="en-US" dirty="0" smtClean="0"/>
              <a:t>100x more common for women</a:t>
            </a:r>
          </a:p>
          <a:p>
            <a:r>
              <a:rPr lang="en-US" dirty="0" smtClean="0"/>
              <a:t>BRCA1 and BRCA2 (tumor suppressing genes)</a:t>
            </a:r>
          </a:p>
          <a:p>
            <a:pPr lvl="1"/>
            <a:r>
              <a:rPr lang="en-US" dirty="0" smtClean="0"/>
              <a:t>Increases Breast and Ovarian risk</a:t>
            </a:r>
          </a:p>
          <a:p>
            <a:pPr lvl="1"/>
            <a:r>
              <a:rPr lang="en-US" dirty="0" smtClean="0"/>
              <a:t>Prophylactic mastectomies and </a:t>
            </a:r>
            <a:r>
              <a:rPr lang="en-US" dirty="0" err="1" smtClean="0"/>
              <a:t>salpingo</a:t>
            </a:r>
            <a:r>
              <a:rPr lang="en-US" dirty="0" smtClean="0"/>
              <a:t>-oophorectomy</a:t>
            </a:r>
          </a:p>
          <a:p>
            <a:endParaRPr lang="en-US" dirty="0"/>
          </a:p>
        </p:txBody>
      </p:sp>
    </p:spTree>
    <p:extLst>
      <p:ext uri="{BB962C8B-B14F-4D97-AF65-F5344CB8AC3E}">
        <p14:creationId xmlns:p14="http://schemas.microsoft.com/office/powerpoint/2010/main" val="3117565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Plastic Surgery</a:t>
            </a:r>
            <a:endParaRPr lang="en-US" dirty="0"/>
          </a:p>
        </p:txBody>
      </p:sp>
      <p:sp>
        <p:nvSpPr>
          <p:cNvPr id="3" name="Content Placeholder 2"/>
          <p:cNvSpPr>
            <a:spLocks noGrp="1"/>
          </p:cNvSpPr>
          <p:nvPr>
            <p:ph idx="1"/>
          </p:nvPr>
        </p:nvSpPr>
        <p:spPr/>
        <p:txBody>
          <a:bodyPr/>
          <a:lstStyle/>
          <a:p>
            <a:r>
              <a:rPr lang="en-US" dirty="0" smtClean="0"/>
              <a:t>Breast reconstructive surgery</a:t>
            </a:r>
          </a:p>
          <a:p>
            <a:pPr lvl="1"/>
            <a:r>
              <a:rPr lang="en-US" dirty="0" smtClean="0"/>
              <a:t>Cognitive interventions still useful</a:t>
            </a:r>
          </a:p>
          <a:p>
            <a:pPr lvl="1"/>
            <a:r>
              <a:rPr lang="en-US" dirty="0" smtClean="0"/>
              <a:t>Cultural attitudes strong among some providers</a:t>
            </a:r>
          </a:p>
          <a:p>
            <a:pPr lvl="1"/>
            <a:r>
              <a:rPr lang="en-US" dirty="0" smtClean="0"/>
              <a:t>Skin issues (Scar prevention and revision, </a:t>
            </a:r>
            <a:r>
              <a:rPr lang="en-US" dirty="0" err="1" smtClean="0"/>
              <a:t>etc</a:t>
            </a:r>
            <a:r>
              <a:rPr lang="en-US" dirty="0" smtClean="0"/>
              <a:t>)</a:t>
            </a:r>
          </a:p>
          <a:p>
            <a:r>
              <a:rPr lang="en-US" dirty="0" smtClean="0"/>
              <a:t>Cosmetic surgery</a:t>
            </a:r>
          </a:p>
          <a:p>
            <a:pPr lvl="1"/>
            <a:r>
              <a:rPr lang="en-US" dirty="0" smtClean="0"/>
              <a:t>92% women (~85% male doctors)</a:t>
            </a:r>
          </a:p>
          <a:p>
            <a:pPr lvl="1"/>
            <a:r>
              <a:rPr lang="en-US" dirty="0" smtClean="0"/>
              <a:t>Patients less interested in gender of provider than experience</a:t>
            </a:r>
          </a:p>
          <a:p>
            <a:pPr lvl="2"/>
            <a:r>
              <a:rPr lang="en-US" dirty="0" smtClean="0"/>
              <a:t>Including being more uncomfortable with resident observation</a:t>
            </a:r>
          </a:p>
        </p:txBody>
      </p:sp>
    </p:spTree>
    <p:extLst>
      <p:ext uri="{BB962C8B-B14F-4D97-AF65-F5344CB8AC3E}">
        <p14:creationId xmlns:p14="http://schemas.microsoft.com/office/powerpoint/2010/main" val="3200748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Anemia</a:t>
            </a:r>
            <a:endParaRPr lang="en-US" dirty="0"/>
          </a:p>
        </p:txBody>
      </p:sp>
      <p:sp>
        <p:nvSpPr>
          <p:cNvPr id="3" name="Content Placeholder 2"/>
          <p:cNvSpPr>
            <a:spLocks noGrp="1"/>
          </p:cNvSpPr>
          <p:nvPr>
            <p:ph idx="1"/>
          </p:nvPr>
        </p:nvSpPr>
        <p:spPr/>
        <p:txBody>
          <a:bodyPr/>
          <a:lstStyle/>
          <a:p>
            <a:r>
              <a:rPr lang="en-US" dirty="0" smtClean="0"/>
              <a:t>Iron and blood</a:t>
            </a:r>
          </a:p>
          <a:p>
            <a:r>
              <a:rPr lang="en-US" dirty="0" smtClean="0"/>
              <a:t>CFS</a:t>
            </a:r>
          </a:p>
          <a:p>
            <a:r>
              <a:rPr lang="en-US" dirty="0" smtClean="0"/>
              <a:t>Multivitamins</a:t>
            </a:r>
            <a:endParaRPr lang="en-US" dirty="0"/>
          </a:p>
        </p:txBody>
      </p:sp>
    </p:spTree>
    <p:extLst>
      <p:ext uri="{BB962C8B-B14F-4D97-AF65-F5344CB8AC3E}">
        <p14:creationId xmlns:p14="http://schemas.microsoft.com/office/powerpoint/2010/main" val="38139683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Violence</a:t>
            </a:r>
            <a:endParaRPr lang="en-US" dirty="0"/>
          </a:p>
        </p:txBody>
      </p:sp>
      <p:sp>
        <p:nvSpPr>
          <p:cNvPr id="3" name="Content Placeholder 2"/>
          <p:cNvSpPr>
            <a:spLocks noGrp="1"/>
          </p:cNvSpPr>
          <p:nvPr>
            <p:ph idx="1"/>
          </p:nvPr>
        </p:nvSpPr>
        <p:spPr/>
        <p:txBody>
          <a:bodyPr>
            <a:normAutofit lnSpcReduction="10000"/>
          </a:bodyPr>
          <a:lstStyle/>
          <a:p>
            <a:r>
              <a:rPr lang="en-US" dirty="0" smtClean="0"/>
              <a:t>FGM (~0.2%)</a:t>
            </a:r>
          </a:p>
          <a:p>
            <a:pPr lvl="1"/>
            <a:r>
              <a:rPr lang="en-US" dirty="0" smtClean="0"/>
              <a:t>Rate unclear, evidence is it has more than doubled since 2000</a:t>
            </a:r>
          </a:p>
          <a:p>
            <a:r>
              <a:rPr lang="en-US" dirty="0" smtClean="0"/>
              <a:t>Medical forensic exam</a:t>
            </a:r>
          </a:p>
          <a:p>
            <a:pPr lvl="1"/>
            <a:r>
              <a:rPr lang="en-US" dirty="0" smtClean="0"/>
              <a:t>Diagnosing and treating injuries</a:t>
            </a:r>
          </a:p>
          <a:p>
            <a:pPr lvl="1"/>
            <a:r>
              <a:rPr lang="en-US" dirty="0" smtClean="0"/>
              <a:t>Emergency contraception</a:t>
            </a:r>
          </a:p>
          <a:p>
            <a:pPr lvl="1"/>
            <a:r>
              <a:rPr lang="en-US" dirty="0" smtClean="0"/>
              <a:t>Post-exposure </a:t>
            </a:r>
            <a:r>
              <a:rPr lang="en-US" dirty="0" err="1" smtClean="0"/>
              <a:t>sti</a:t>
            </a:r>
            <a:r>
              <a:rPr lang="en-US" dirty="0" smtClean="0"/>
              <a:t> prophylaxis</a:t>
            </a:r>
          </a:p>
          <a:p>
            <a:pPr lvl="1"/>
            <a:r>
              <a:rPr lang="en-US" dirty="0"/>
              <a:t>Sexual assault evidence collection kit</a:t>
            </a:r>
          </a:p>
          <a:p>
            <a:pPr lvl="2"/>
            <a:r>
              <a:rPr lang="en-US" dirty="0" smtClean="0"/>
              <a:t>SAK is taken into custody by law enforcement</a:t>
            </a:r>
          </a:p>
          <a:p>
            <a:pPr lvl="2"/>
            <a:r>
              <a:rPr lang="en-US" dirty="0" smtClean="0"/>
              <a:t>Backlogs regularly reported in media</a:t>
            </a:r>
          </a:p>
          <a:p>
            <a:pPr lvl="3"/>
            <a:r>
              <a:rPr lang="en-US" dirty="0" smtClean="0"/>
              <a:t>Endthebacklog.org</a:t>
            </a:r>
          </a:p>
          <a:p>
            <a:pPr lvl="3"/>
            <a:r>
              <a:rPr lang="en-US" dirty="0" smtClean="0"/>
              <a:t>Resources vs investigative efficacy</a:t>
            </a:r>
          </a:p>
          <a:p>
            <a:pPr lvl="1"/>
            <a:r>
              <a:rPr lang="en-US" dirty="0" smtClean="0"/>
              <a:t>Exam can be uncomfortable and invasive</a:t>
            </a:r>
          </a:p>
        </p:txBody>
      </p:sp>
    </p:spTree>
    <p:extLst>
      <p:ext uri="{BB962C8B-B14F-4D97-AF65-F5344CB8AC3E}">
        <p14:creationId xmlns:p14="http://schemas.microsoft.com/office/powerpoint/2010/main" val="3379943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OB/GYN</a:t>
            </a:r>
            <a:endParaRPr lang="en-US" dirty="0"/>
          </a:p>
        </p:txBody>
      </p:sp>
      <p:sp>
        <p:nvSpPr>
          <p:cNvPr id="3" name="Content Placeholder 2"/>
          <p:cNvSpPr>
            <a:spLocks noGrp="1"/>
          </p:cNvSpPr>
          <p:nvPr>
            <p:ph idx="1"/>
          </p:nvPr>
        </p:nvSpPr>
        <p:spPr>
          <a:xfrm>
            <a:off x="838200" y="1825624"/>
            <a:ext cx="10515600" cy="5032375"/>
          </a:xfrm>
        </p:spPr>
        <p:txBody>
          <a:bodyPr/>
          <a:lstStyle/>
          <a:p>
            <a:r>
              <a:rPr lang="en-US" dirty="0" smtClean="0"/>
              <a:t>Obstetrics vs gynecology</a:t>
            </a:r>
          </a:p>
          <a:p>
            <a:pPr lvl="1"/>
            <a:r>
              <a:rPr lang="en-US" dirty="0"/>
              <a:t>Gynecology is the care of a woman's reproductive organs and </a:t>
            </a:r>
            <a:r>
              <a:rPr lang="en-US" dirty="0" smtClean="0"/>
              <a:t>health.</a:t>
            </a:r>
          </a:p>
          <a:p>
            <a:pPr lvl="1"/>
            <a:r>
              <a:rPr lang="en-US" dirty="0" smtClean="0"/>
              <a:t>Obstetrics </a:t>
            </a:r>
            <a:r>
              <a:rPr lang="en-US" dirty="0"/>
              <a:t>involves the treatment of pregnant women, including the delivery of babies</a:t>
            </a:r>
            <a:endParaRPr lang="en-US" dirty="0" smtClean="0"/>
          </a:p>
          <a:p>
            <a:r>
              <a:rPr lang="en-US" dirty="0" smtClean="0"/>
              <a:t>PCP</a:t>
            </a:r>
          </a:p>
          <a:p>
            <a:pPr lvl="1"/>
            <a:r>
              <a:rPr lang="en-US" dirty="0" smtClean="0"/>
              <a:t>~20% of women consider their OB/GYN to be their PCP</a:t>
            </a:r>
          </a:p>
          <a:p>
            <a:pPr lvl="1"/>
            <a:r>
              <a:rPr lang="en-US" dirty="0" smtClean="0"/>
              <a:t>Especially pregnant women, new mothers, and women without chronic conditions</a:t>
            </a:r>
            <a:endParaRPr lang="en-US" dirty="0"/>
          </a:p>
          <a:p>
            <a:r>
              <a:rPr lang="en-US" dirty="0" smtClean="0"/>
              <a:t>Concordance (55% women)</a:t>
            </a:r>
          </a:p>
          <a:p>
            <a:r>
              <a:rPr lang="en-US" dirty="0" smtClean="0"/>
              <a:t>Changes in practice</a:t>
            </a:r>
          </a:p>
          <a:p>
            <a:pPr lvl="1"/>
            <a:r>
              <a:rPr lang="en-US" dirty="0" smtClean="0"/>
              <a:t>Care inequalities by race/ethnicity, income, disability significant</a:t>
            </a:r>
            <a:endParaRPr lang="en-US" dirty="0"/>
          </a:p>
          <a:p>
            <a:endParaRPr lang="en-US" dirty="0"/>
          </a:p>
        </p:txBody>
      </p:sp>
    </p:spTree>
    <p:extLst>
      <p:ext uri="{BB962C8B-B14F-4D97-AF65-F5344CB8AC3E}">
        <p14:creationId xmlns:p14="http://schemas.microsoft.com/office/powerpoint/2010/main" val="2850593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D7DDB884101BF43AD36487F06175C6C" ma:contentTypeVersion="18" ma:contentTypeDescription="Create a new document." ma:contentTypeScope="" ma:versionID="28c171e5b1f655a64993bad87ea3a04c">
  <xsd:schema xmlns:xsd="http://www.w3.org/2001/XMLSchema" xmlns:xs="http://www.w3.org/2001/XMLSchema" xmlns:p="http://schemas.microsoft.com/office/2006/metadata/properties" xmlns:ns3="7f18ec10-a743-4c21-91d9-69d297feae23" xmlns:ns4="ce5fba22-8df0-4e59-b0bb-9a52d7395907" targetNamespace="http://schemas.microsoft.com/office/2006/metadata/properties" ma:root="true" ma:fieldsID="5aedbafebac83a9e304d02db7f2d6f6e" ns3:_="" ns4:_="">
    <xsd:import namespace="7f18ec10-a743-4c21-91d9-69d297feae23"/>
    <xsd:import namespace="ce5fba22-8df0-4e59-b0bb-9a52d739590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LengthInSeconds" minOccurs="0"/>
                <xsd:element ref="ns3:MediaServiceLocation" minOccurs="0"/>
                <xsd:element ref="ns3:MediaServiceSearchProperties"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18ec10-a743-4c21-91d9-69d297feae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e5fba22-8df0-4e59-b0bb-9a52d739590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7f18ec10-a743-4c21-91d9-69d297feae23" xsi:nil="true"/>
  </documentManagement>
</p:properties>
</file>

<file path=customXml/itemProps1.xml><?xml version="1.0" encoding="utf-8"?>
<ds:datastoreItem xmlns:ds="http://schemas.openxmlformats.org/officeDocument/2006/customXml" ds:itemID="{9D566321-1373-483E-A4F5-CADC5F7DE1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18ec10-a743-4c21-91d9-69d297feae23"/>
    <ds:schemaRef ds:uri="ce5fba22-8df0-4e59-b0bb-9a52d73959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6622102-4099-49A6-A313-CF6715F62811}">
  <ds:schemaRefs>
    <ds:schemaRef ds:uri="http://schemas.microsoft.com/sharepoint/v3/contenttype/forms"/>
  </ds:schemaRefs>
</ds:datastoreItem>
</file>

<file path=customXml/itemProps3.xml><?xml version="1.0" encoding="utf-8"?>
<ds:datastoreItem xmlns:ds="http://schemas.openxmlformats.org/officeDocument/2006/customXml" ds:itemID="{6349F78B-8422-404D-AA1B-B42F1F4E7D42}">
  <ds:schemaRefs>
    <ds:schemaRef ds:uri="http://schemas.openxmlformats.org/package/2006/metadata/core-properties"/>
    <ds:schemaRef ds:uri="http://schemas.microsoft.com/office/2006/documentManagement/types"/>
    <ds:schemaRef ds:uri="http://purl.org/dc/dcmitype/"/>
    <ds:schemaRef ds:uri="7f18ec10-a743-4c21-91d9-69d297feae23"/>
    <ds:schemaRef ds:uri="http://purl.org/dc/elements/1.1/"/>
    <ds:schemaRef ds:uri="http://schemas.microsoft.com/office/2006/metadata/properties"/>
    <ds:schemaRef ds:uri="http://purl.org/dc/terms/"/>
    <ds:schemaRef ds:uri="http://schemas.microsoft.com/office/infopath/2007/PartnerControls"/>
    <ds:schemaRef ds:uri="ce5fba22-8df0-4e59-b0bb-9a52d739590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48085</TotalTime>
  <Words>2431</Words>
  <Application>Microsoft Office PowerPoint</Application>
  <PresentationFormat>Widescreen</PresentationFormat>
  <Paragraphs>234</Paragraphs>
  <Slides>27</Slides>
  <Notes>7</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HCMI 4448: Clinical and Social Issues in Health Care</vt:lpstr>
      <vt:lpstr>Discussion</vt:lpstr>
      <vt:lpstr>Women’s Health</vt:lpstr>
      <vt:lpstr>Chronic Diseases</vt:lpstr>
      <vt:lpstr>Cancers</vt:lpstr>
      <vt:lpstr>Plastic Surgery</vt:lpstr>
      <vt:lpstr>Anemia</vt:lpstr>
      <vt:lpstr>Sexual Violence</vt:lpstr>
      <vt:lpstr>OB/GYN</vt:lpstr>
      <vt:lpstr>Maternal Health</vt:lpstr>
      <vt:lpstr>Rate vs relative risk</vt:lpstr>
      <vt:lpstr>Fertility</vt:lpstr>
      <vt:lpstr>Birth Control</vt:lpstr>
      <vt:lpstr>STDs</vt:lpstr>
      <vt:lpstr>Abortion</vt:lpstr>
      <vt:lpstr>Abortion research</vt:lpstr>
      <vt:lpstr>Economists research and abortion</vt:lpstr>
      <vt:lpstr>Do fetuses have rights?</vt:lpstr>
      <vt:lpstr>Way’s to protect fetus rights</vt:lpstr>
      <vt:lpstr>Women Providers</vt:lpstr>
      <vt:lpstr>Burnout in women physicians</vt:lpstr>
      <vt:lpstr>PowerPoint Presentation</vt:lpstr>
      <vt:lpstr>Gender affirming care</vt:lpstr>
      <vt:lpstr>Discussion</vt:lpstr>
      <vt:lpstr>Discussion</vt:lpstr>
      <vt:lpstr>Sources</vt:lpstr>
      <vt:lpstr>Final Paper</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173</cp:revision>
  <dcterms:created xsi:type="dcterms:W3CDTF">2018-08-26T19:46:47Z</dcterms:created>
  <dcterms:modified xsi:type="dcterms:W3CDTF">2024-03-27T21:44:37Z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0x010100ED7DDB884101BF43AD36487F06175C6C</vt:lpwstr>
  </property>
</Properties>
</file>