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75" r:id="rId6"/>
    <p:sldId id="374" r:id="rId7"/>
    <p:sldId id="376" r:id="rId8"/>
    <p:sldId id="377" r:id="rId9"/>
    <p:sldId id="386" r:id="rId10"/>
    <p:sldId id="380" r:id="rId11"/>
    <p:sldId id="378" r:id="rId12"/>
    <p:sldId id="379" r:id="rId13"/>
    <p:sldId id="385" r:id="rId14"/>
    <p:sldId id="381" r:id="rId15"/>
    <p:sldId id="382" r:id="rId16"/>
    <p:sldId id="383" r:id="rId17"/>
    <p:sldId id="384" r:id="rId18"/>
    <p:sldId id="373" r:id="rId19"/>
    <p:sldId id="3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6261" autoAdjust="0"/>
  </p:normalViewPr>
  <p:slideViewPr>
    <p:cSldViewPr snapToGrid="0">
      <p:cViewPr varScale="1">
        <p:scale>
          <a:sx n="101" d="100"/>
          <a:sy n="101" d="100"/>
        </p:scale>
        <p:origin x="114" y="318"/>
      </p:cViewPr>
      <p:guideLst/>
    </p:cSldViewPr>
  </p:slideViewPr>
  <p:outlineViewPr>
    <p:cViewPr>
      <p:scale>
        <a:sx n="33" d="100"/>
        <a:sy n="33" d="100"/>
      </p:scale>
      <p:origin x="0" y="-4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Content Placeholder 2"/>
          <p:cNvSpPr>
            <a:spLocks noGrp="1"/>
          </p:cNvSpPr>
          <p:nvPr>
            <p:ph idx="1"/>
          </p:nvPr>
        </p:nvSpPr>
        <p:spPr/>
        <p:txBody>
          <a:bodyPr/>
          <a:lstStyle/>
          <a:p>
            <a:r>
              <a:rPr lang="en-US" dirty="0" smtClean="0"/>
              <a:t>Many feel pressure to join wellness programs</a:t>
            </a:r>
          </a:p>
          <a:p>
            <a:r>
              <a:rPr lang="en-US" dirty="0" smtClean="0"/>
              <a:t>Privacy concerns</a:t>
            </a:r>
          </a:p>
        </p:txBody>
      </p:sp>
    </p:spTree>
    <p:extLst>
      <p:ext uri="{BB962C8B-B14F-4D97-AF65-F5344CB8AC3E}">
        <p14:creationId xmlns:p14="http://schemas.microsoft.com/office/powerpoint/2010/main" val="3463784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2016-2018 U of Illinois </a:t>
            </a:r>
            <a:r>
              <a:rPr lang="en-US" dirty="0" smtClean="0"/>
              <a:t>program</a:t>
            </a:r>
            <a:endParaRPr lang="en-US" dirty="0"/>
          </a:p>
        </p:txBody>
      </p:sp>
      <p:sp>
        <p:nvSpPr>
          <p:cNvPr id="3" name="Content Placeholder 2"/>
          <p:cNvSpPr>
            <a:spLocks noGrp="1"/>
          </p:cNvSpPr>
          <p:nvPr>
            <p:ph idx="1"/>
          </p:nvPr>
        </p:nvSpPr>
        <p:spPr>
          <a:xfrm>
            <a:off x="838200" y="1825624"/>
            <a:ext cx="10515600" cy="4879975"/>
          </a:xfrm>
        </p:spPr>
        <p:txBody>
          <a:bodyPr>
            <a:normAutofit/>
          </a:bodyPr>
          <a:lstStyle/>
          <a:p>
            <a:r>
              <a:rPr lang="en-US" dirty="0" smtClean="0"/>
              <a:t>2020 </a:t>
            </a:r>
            <a:r>
              <a:rPr lang="en-US" dirty="0"/>
              <a:t>JAMA study found no significant differences in biometrics, medical diagnoses, or medical use relative to the control group. </a:t>
            </a:r>
            <a:endParaRPr lang="en-US" dirty="0" smtClean="0"/>
          </a:p>
          <a:p>
            <a:pPr lvl="1"/>
            <a:r>
              <a:rPr lang="en-US" dirty="0"/>
              <a:t>administrative claims related to medical diagnoses (diabetes, hypertension, and hyperlipidemia) and medical use (office visits, inpatient visits, and emergency department visits)</a:t>
            </a:r>
            <a:endParaRPr lang="en-US" dirty="0"/>
          </a:p>
          <a:p>
            <a:r>
              <a:rPr lang="en-US" dirty="0"/>
              <a:t>Increased self-reports of having a primary care physician and improved a set of employee health beliefs among the treatment </a:t>
            </a:r>
            <a:r>
              <a:rPr lang="en-US" dirty="0" smtClean="0"/>
              <a:t>group</a:t>
            </a:r>
          </a:p>
          <a:p>
            <a:pPr lvl="1"/>
            <a:r>
              <a:rPr lang="en-US" dirty="0" smtClean="0"/>
              <a:t>Participant </a:t>
            </a:r>
            <a:r>
              <a:rPr lang="en-US" dirty="0"/>
              <a:t>beliefs about their chance of having a body mass index greater than 30, high cholesterol, high blood pressure, and impaired glucose </a:t>
            </a:r>
            <a:r>
              <a:rPr lang="en-US" dirty="0" smtClean="0"/>
              <a:t>level</a:t>
            </a:r>
          </a:p>
          <a:p>
            <a:r>
              <a:rPr lang="en-US" dirty="0" smtClean="0"/>
              <a:t>Increased health screening rates</a:t>
            </a:r>
            <a:endParaRPr lang="en-US" dirty="0"/>
          </a:p>
          <a:p>
            <a:endParaRPr lang="en-US" dirty="0"/>
          </a:p>
        </p:txBody>
      </p:sp>
    </p:spTree>
    <p:extLst>
      <p:ext uri="{BB962C8B-B14F-4D97-AF65-F5344CB8AC3E}">
        <p14:creationId xmlns:p14="http://schemas.microsoft.com/office/powerpoint/2010/main" val="27136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2016-2018 U of Illinois </a:t>
            </a:r>
            <a:r>
              <a:rPr lang="en-US" dirty="0" smtClean="0"/>
              <a:t>program</a:t>
            </a:r>
            <a:endParaRPr lang="en-US" dirty="0"/>
          </a:p>
        </p:txBody>
      </p:sp>
      <p:sp>
        <p:nvSpPr>
          <p:cNvPr id="3" name="Content Placeholder 2"/>
          <p:cNvSpPr>
            <a:spLocks noGrp="1"/>
          </p:cNvSpPr>
          <p:nvPr>
            <p:ph idx="1"/>
          </p:nvPr>
        </p:nvSpPr>
        <p:spPr/>
        <p:txBody>
          <a:bodyPr/>
          <a:lstStyle/>
          <a:p>
            <a:r>
              <a:rPr lang="en-US" dirty="0" smtClean="0"/>
              <a:t>Adverse(?) selection</a:t>
            </a:r>
          </a:p>
          <a:p>
            <a:pPr lvl="1"/>
            <a:r>
              <a:rPr lang="en-US" dirty="0" smtClean="0"/>
              <a:t>Prior to participation, </a:t>
            </a:r>
            <a:r>
              <a:rPr lang="en-US" dirty="0"/>
              <a:t>program participants had lower medical expenditures and healthier behaviors than </a:t>
            </a:r>
            <a:r>
              <a:rPr lang="en-US" dirty="0" smtClean="0"/>
              <a:t>nonparticipants</a:t>
            </a:r>
          </a:p>
          <a:p>
            <a:pPr lvl="1"/>
            <a:r>
              <a:rPr lang="en-US" dirty="0" smtClean="0"/>
              <a:t>Health people earn rewards for continuing healthy lifestyles</a:t>
            </a:r>
          </a:p>
          <a:p>
            <a:r>
              <a:rPr lang="en-US" dirty="0" smtClean="0"/>
              <a:t>Implication</a:t>
            </a:r>
          </a:p>
          <a:p>
            <a:pPr lvl="1"/>
            <a:r>
              <a:rPr lang="en-US" dirty="0" smtClean="0"/>
              <a:t>If healthy people are getting reimbursed for being healthy, then who is paying?</a:t>
            </a:r>
          </a:p>
          <a:p>
            <a:pPr lvl="1"/>
            <a:r>
              <a:rPr lang="en-US" dirty="0" smtClean="0"/>
              <a:t>This is a shift of costs more onto unhealthy employees</a:t>
            </a:r>
          </a:p>
          <a:p>
            <a:pPr lvl="2"/>
            <a:r>
              <a:rPr lang="en-US" dirty="0" smtClean="0"/>
              <a:t>Often lower-income on average</a:t>
            </a:r>
          </a:p>
          <a:p>
            <a:pPr lvl="2"/>
            <a:r>
              <a:rPr lang="en-US" dirty="0" smtClean="0"/>
              <a:t>Indeed lower-income workers less likely to enroll</a:t>
            </a:r>
            <a:endParaRPr lang="en-US" dirty="0"/>
          </a:p>
        </p:txBody>
      </p:sp>
    </p:spTree>
    <p:extLst>
      <p:ext uri="{BB962C8B-B14F-4D97-AF65-F5344CB8AC3E}">
        <p14:creationId xmlns:p14="http://schemas.microsoft.com/office/powerpoint/2010/main" val="55785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program failure consistent with HI</a:t>
            </a:r>
            <a:endParaRPr lang="en-US" dirty="0"/>
          </a:p>
        </p:txBody>
      </p:sp>
      <p:sp>
        <p:nvSpPr>
          <p:cNvPr id="3" name="Content Placeholder 2"/>
          <p:cNvSpPr>
            <a:spLocks noGrp="1"/>
          </p:cNvSpPr>
          <p:nvPr>
            <p:ph idx="1"/>
          </p:nvPr>
        </p:nvSpPr>
        <p:spPr/>
        <p:txBody>
          <a:bodyPr/>
          <a:lstStyle/>
          <a:p>
            <a:r>
              <a:rPr lang="en-US" dirty="0" smtClean="0"/>
              <a:t>Analysis of health effects of health insurance generally estimate small to no health improvement</a:t>
            </a:r>
          </a:p>
          <a:p>
            <a:pPr lvl="1"/>
            <a:r>
              <a:rPr lang="en-US" dirty="0" smtClean="0"/>
              <a:t>Exception, mental health</a:t>
            </a:r>
          </a:p>
          <a:p>
            <a:r>
              <a:rPr lang="en-US" dirty="0" smtClean="0"/>
              <a:t>Health improvement only possible if person initially has ill health</a:t>
            </a:r>
          </a:p>
          <a:p>
            <a:pPr lvl="1"/>
            <a:r>
              <a:rPr lang="en-US" dirty="0" smtClean="0"/>
              <a:t>People with uncontrolled illness often aren’t working (65+ have Medicare)</a:t>
            </a:r>
          </a:p>
          <a:p>
            <a:pPr lvl="1"/>
            <a:r>
              <a:rPr lang="en-US" dirty="0" smtClean="0"/>
              <a:t>For any given illness, few people eligible to enroll in experiments</a:t>
            </a:r>
          </a:p>
          <a:p>
            <a:r>
              <a:rPr lang="en-US" dirty="0" smtClean="0"/>
              <a:t>Health improvement may be different in long term, but business might not get this benefit</a:t>
            </a:r>
            <a:endParaRPr lang="en-US" dirty="0"/>
          </a:p>
        </p:txBody>
      </p:sp>
    </p:spTree>
    <p:extLst>
      <p:ext uri="{BB962C8B-B14F-4D97-AF65-F5344CB8AC3E}">
        <p14:creationId xmlns:p14="http://schemas.microsoft.com/office/powerpoint/2010/main" val="11152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Popularity of wellness programs</a:t>
            </a:r>
            <a:endParaRPr lang="en-US" dirty="0"/>
          </a:p>
        </p:txBody>
      </p:sp>
      <p:sp>
        <p:nvSpPr>
          <p:cNvPr id="3" name="Content Placeholder 2"/>
          <p:cNvSpPr>
            <a:spLocks noGrp="1"/>
          </p:cNvSpPr>
          <p:nvPr>
            <p:ph idx="1"/>
          </p:nvPr>
        </p:nvSpPr>
        <p:spPr/>
        <p:txBody>
          <a:bodyPr/>
          <a:lstStyle/>
          <a:p>
            <a:r>
              <a:rPr lang="en-US" dirty="0" smtClean="0"/>
              <a:t>HR</a:t>
            </a:r>
          </a:p>
          <a:p>
            <a:r>
              <a:rPr lang="en-US" dirty="0" smtClean="0"/>
              <a:t>Optics</a:t>
            </a:r>
          </a:p>
          <a:p>
            <a:r>
              <a:rPr lang="en-US" dirty="0" smtClean="0"/>
              <a:t>Peer/network effects</a:t>
            </a:r>
          </a:p>
          <a:p>
            <a:r>
              <a:rPr lang="en-US" dirty="0" smtClean="0"/>
              <a:t>Selection</a:t>
            </a:r>
          </a:p>
          <a:p>
            <a:r>
              <a:rPr lang="en-US" dirty="0" smtClean="0"/>
              <a:t>Theoretical effects</a:t>
            </a:r>
          </a:p>
          <a:p>
            <a:endParaRPr lang="en-US" dirty="0"/>
          </a:p>
        </p:txBody>
      </p:sp>
    </p:spTree>
    <p:extLst>
      <p:ext uri="{BB962C8B-B14F-4D97-AF65-F5344CB8AC3E}">
        <p14:creationId xmlns:p14="http://schemas.microsoft.com/office/powerpoint/2010/main" val="139049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85725" y="1581150"/>
            <a:ext cx="11934825" cy="5105399"/>
          </a:xfrm>
        </p:spPr>
        <p:txBody>
          <a:bodyPr>
            <a:normAutofit fontScale="70000" lnSpcReduction="20000"/>
          </a:bodyPr>
          <a:lstStyle/>
          <a:p>
            <a:r>
              <a:rPr lang="en-US" dirty="0" err="1"/>
              <a:t>Mattke</a:t>
            </a:r>
            <a:r>
              <a:rPr lang="en-US" dirty="0"/>
              <a:t>, </a:t>
            </a:r>
            <a:r>
              <a:rPr lang="en-US" dirty="0" err="1"/>
              <a:t>Soeren</a:t>
            </a:r>
            <a:r>
              <a:rPr lang="en-US" dirty="0"/>
              <a:t>, </a:t>
            </a:r>
            <a:r>
              <a:rPr lang="en-US" dirty="0" err="1"/>
              <a:t>Hangsheng</a:t>
            </a:r>
            <a:r>
              <a:rPr lang="en-US" dirty="0"/>
              <a:t> Liu, John </a:t>
            </a:r>
            <a:r>
              <a:rPr lang="en-US" dirty="0" err="1"/>
              <a:t>Caloyeras</a:t>
            </a:r>
            <a:r>
              <a:rPr lang="en-US" dirty="0"/>
              <a:t>, Christina Y. Huang, Kristin R. Van </a:t>
            </a:r>
            <a:r>
              <a:rPr lang="en-US" dirty="0" err="1"/>
              <a:t>Busum</a:t>
            </a:r>
            <a:r>
              <a:rPr lang="en-US" dirty="0"/>
              <a:t>, Dmitry </a:t>
            </a:r>
            <a:r>
              <a:rPr lang="en-US" dirty="0" err="1"/>
              <a:t>Khodyakov</a:t>
            </a:r>
            <a:r>
              <a:rPr lang="en-US" dirty="0"/>
              <a:t>, and Victoria Shier. "Workplace wellness programs study." </a:t>
            </a:r>
            <a:r>
              <a:rPr lang="en-US" i="1" dirty="0"/>
              <a:t>Rand health quarterly</a:t>
            </a:r>
            <a:r>
              <a:rPr lang="en-US" dirty="0"/>
              <a:t> 3, no. 2 (2013</a:t>
            </a:r>
            <a:r>
              <a:rPr lang="en-US" dirty="0" smtClean="0"/>
              <a:t>).</a:t>
            </a:r>
          </a:p>
          <a:p>
            <a:r>
              <a:rPr lang="en-US" dirty="0" err="1"/>
              <a:t>Baicker</a:t>
            </a:r>
            <a:r>
              <a:rPr lang="en-US" dirty="0"/>
              <a:t>, Katherine, David Cutler, and </a:t>
            </a:r>
            <a:r>
              <a:rPr lang="en-US" dirty="0" err="1"/>
              <a:t>Zirui</a:t>
            </a:r>
            <a:r>
              <a:rPr lang="en-US" dirty="0"/>
              <a:t> Song. "Workplace wellness programs can generate savings." </a:t>
            </a:r>
            <a:r>
              <a:rPr lang="en-US" i="1" dirty="0"/>
              <a:t>Health affairs</a:t>
            </a:r>
            <a:r>
              <a:rPr lang="en-US" dirty="0"/>
              <a:t> 29, no. 2 (2010): 304-311</a:t>
            </a:r>
            <a:r>
              <a:rPr lang="en-US" dirty="0" smtClean="0"/>
              <a:t>.</a:t>
            </a:r>
          </a:p>
          <a:p>
            <a:r>
              <a:rPr lang="en-US" dirty="0" err="1"/>
              <a:t>Reif</a:t>
            </a:r>
            <a:r>
              <a:rPr lang="en-US" dirty="0"/>
              <a:t>, Julian, David Chan, Damon Jones, Laura Payne, and David </a:t>
            </a:r>
            <a:r>
              <a:rPr lang="en-US" dirty="0" err="1"/>
              <a:t>Molitor</a:t>
            </a:r>
            <a:r>
              <a:rPr lang="en-US" dirty="0"/>
              <a:t>. "Effects of a workplace wellness program on employee health, health beliefs, and medical use: a randomized clinical trial." </a:t>
            </a:r>
            <a:r>
              <a:rPr lang="en-US" i="1" dirty="0"/>
              <a:t>JAMA internal medicine</a:t>
            </a:r>
            <a:r>
              <a:rPr lang="en-US" dirty="0"/>
              <a:t> 180, no. 7 (2020): 952-960</a:t>
            </a:r>
            <a:r>
              <a:rPr lang="en-US" dirty="0" smtClean="0"/>
              <a:t>.</a:t>
            </a:r>
          </a:p>
          <a:p>
            <a:r>
              <a:rPr lang="en-US" dirty="0"/>
              <a:t>Jones, Damon, David </a:t>
            </a:r>
            <a:r>
              <a:rPr lang="en-US" dirty="0" err="1"/>
              <a:t>Molitor</a:t>
            </a:r>
            <a:r>
              <a:rPr lang="en-US" dirty="0"/>
              <a:t>, and Julian </a:t>
            </a:r>
            <a:r>
              <a:rPr lang="en-US" dirty="0" err="1"/>
              <a:t>Reif</a:t>
            </a:r>
            <a:r>
              <a:rPr lang="en-US" dirty="0"/>
              <a:t>. "What do workplace wellness programs do? Evidence from the Illinois workplace wellness study." </a:t>
            </a:r>
            <a:r>
              <a:rPr lang="en-US" i="1" dirty="0"/>
              <a:t>The Quarterly Journal of Economics</a:t>
            </a:r>
            <a:r>
              <a:rPr lang="en-US" dirty="0"/>
              <a:t> 134, no. 4 (2019): 1747-1791</a:t>
            </a:r>
            <a:r>
              <a:rPr lang="en-US" dirty="0" smtClean="0"/>
              <a:t>.</a:t>
            </a:r>
          </a:p>
          <a:p>
            <a:r>
              <a:rPr lang="en-US" dirty="0" err="1"/>
              <a:t>Peñalvo</a:t>
            </a:r>
            <a:r>
              <a:rPr lang="en-US" dirty="0"/>
              <a:t>, José L., Diana </a:t>
            </a:r>
            <a:r>
              <a:rPr lang="en-US" dirty="0" err="1"/>
              <a:t>Sagastume</a:t>
            </a:r>
            <a:r>
              <a:rPr lang="en-US" dirty="0"/>
              <a:t>, </a:t>
            </a:r>
            <a:r>
              <a:rPr lang="en-US" dirty="0" err="1"/>
              <a:t>Elly</a:t>
            </a:r>
            <a:r>
              <a:rPr lang="en-US" dirty="0"/>
              <a:t> </a:t>
            </a:r>
            <a:r>
              <a:rPr lang="en-US" dirty="0" err="1"/>
              <a:t>Mertens</a:t>
            </a:r>
            <a:r>
              <a:rPr lang="en-US" dirty="0"/>
              <a:t>, Irina </a:t>
            </a:r>
            <a:r>
              <a:rPr lang="en-US" dirty="0" err="1"/>
              <a:t>Uzhova</a:t>
            </a:r>
            <a:r>
              <a:rPr lang="en-US" dirty="0"/>
              <a:t>, Jessica Smith, Jason HY Wu, Eve Bishop et al. "Effectiveness of workplace wellness </a:t>
            </a:r>
            <a:r>
              <a:rPr lang="en-US" dirty="0" err="1"/>
              <a:t>programmes</a:t>
            </a:r>
            <a:r>
              <a:rPr lang="en-US" dirty="0"/>
              <a:t> for dietary habits, overweight, and </a:t>
            </a:r>
            <a:r>
              <a:rPr lang="en-US" dirty="0" err="1"/>
              <a:t>cardiometabolic</a:t>
            </a:r>
            <a:r>
              <a:rPr lang="en-US" dirty="0"/>
              <a:t> health: a systematic review and meta-analysis." </a:t>
            </a:r>
            <a:r>
              <a:rPr lang="en-US" i="1" dirty="0"/>
              <a:t>The Lancet Public Health</a:t>
            </a:r>
            <a:r>
              <a:rPr lang="en-US" dirty="0"/>
              <a:t> 6, no. 9 (2021): e648-e660</a:t>
            </a:r>
            <a:r>
              <a:rPr lang="en-US" dirty="0" smtClean="0"/>
              <a:t>.</a:t>
            </a:r>
          </a:p>
          <a:p>
            <a:r>
              <a:rPr lang="en-US" dirty="0" err="1"/>
              <a:t>Baid</a:t>
            </a:r>
            <a:r>
              <a:rPr lang="en-US" dirty="0"/>
              <a:t>, Drishti, Edward </a:t>
            </a:r>
            <a:r>
              <a:rPr lang="en-US" dirty="0" err="1"/>
              <a:t>Hayles</a:t>
            </a:r>
            <a:r>
              <a:rPr lang="en-US" dirty="0"/>
              <a:t>, and Eric A. Finkelstein. "Return on investment of workplace wellness programs for chronic disease prevention: a systematic review." </a:t>
            </a:r>
            <a:r>
              <a:rPr lang="en-US" i="1" dirty="0"/>
              <a:t>American journal of preventive medicine</a:t>
            </a:r>
            <a:r>
              <a:rPr lang="en-US" dirty="0"/>
              <a:t> 61, no. 2 (2021): 256-266</a:t>
            </a:r>
            <a:r>
              <a:rPr lang="en-US" dirty="0" smtClean="0"/>
              <a:t>.</a:t>
            </a:r>
          </a:p>
          <a:p>
            <a:r>
              <a:rPr lang="en-US" dirty="0" err="1"/>
              <a:t>Osilla</a:t>
            </a:r>
            <a:r>
              <a:rPr lang="en-US" dirty="0"/>
              <a:t>, Karen Chan, Kristin Van </a:t>
            </a:r>
            <a:r>
              <a:rPr lang="en-US" dirty="0" err="1"/>
              <a:t>Busum</a:t>
            </a:r>
            <a:r>
              <a:rPr lang="en-US" dirty="0"/>
              <a:t>, Christopher </a:t>
            </a:r>
            <a:r>
              <a:rPr lang="en-US" dirty="0" err="1"/>
              <a:t>Schnyer</a:t>
            </a:r>
            <a:r>
              <a:rPr lang="en-US" dirty="0"/>
              <a:t>, Jody </a:t>
            </a:r>
            <a:r>
              <a:rPr lang="en-US" dirty="0" err="1"/>
              <a:t>Wozar</a:t>
            </a:r>
            <a:r>
              <a:rPr lang="en-US" dirty="0"/>
              <a:t> Larkin, Christine </a:t>
            </a:r>
            <a:r>
              <a:rPr lang="en-US" dirty="0" err="1"/>
              <a:t>Eibner</a:t>
            </a:r>
            <a:r>
              <a:rPr lang="en-US" dirty="0"/>
              <a:t>, and </a:t>
            </a:r>
            <a:r>
              <a:rPr lang="en-US" dirty="0" err="1"/>
              <a:t>Soeren</a:t>
            </a:r>
            <a:r>
              <a:rPr lang="en-US" dirty="0"/>
              <a:t> </a:t>
            </a:r>
            <a:r>
              <a:rPr lang="en-US" dirty="0" err="1"/>
              <a:t>Mattke</a:t>
            </a:r>
            <a:r>
              <a:rPr lang="en-US" dirty="0"/>
              <a:t>. "Systematic review of the impact of worksite wellness programs." </a:t>
            </a:r>
            <a:r>
              <a:rPr lang="en-US" i="1" dirty="0"/>
              <a:t>The American journal of managed care</a:t>
            </a:r>
            <a:r>
              <a:rPr lang="en-US" dirty="0"/>
              <a:t> 18, no. 2 (2012): e68-81.</a:t>
            </a:r>
            <a:endParaRPr lang="en-US" dirty="0"/>
          </a:p>
        </p:txBody>
      </p:sp>
    </p:spTree>
    <p:extLst>
      <p:ext uri="{BB962C8B-B14F-4D97-AF65-F5344CB8AC3E}">
        <p14:creationId xmlns:p14="http://schemas.microsoft.com/office/powerpoint/2010/main" val="340589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clinical and social issues in health care management</a:t>
            </a:r>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smtClean="0"/>
              <a:t>Must </a:t>
            </a:r>
            <a:r>
              <a:rPr lang="en-US" dirty="0" smtClean="0"/>
              <a:t>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145002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health and productivity</a:t>
            </a:r>
            <a:endParaRPr lang="en-US" dirty="0"/>
          </a:p>
        </p:txBody>
      </p:sp>
      <p:sp>
        <p:nvSpPr>
          <p:cNvPr id="3" name="Content Placeholder 2"/>
          <p:cNvSpPr>
            <a:spLocks noGrp="1"/>
          </p:cNvSpPr>
          <p:nvPr>
            <p:ph idx="1"/>
          </p:nvPr>
        </p:nvSpPr>
        <p:spPr/>
        <p:txBody>
          <a:bodyPr/>
          <a:lstStyle/>
          <a:p>
            <a:r>
              <a:rPr lang="en-US" dirty="0" smtClean="0"/>
              <a:t>Absenteeism</a:t>
            </a:r>
          </a:p>
          <a:p>
            <a:pPr lvl="1"/>
            <a:r>
              <a:rPr lang="en-US" dirty="0" smtClean="0"/>
              <a:t>Illness-related loss of productivity due to absence from work</a:t>
            </a:r>
          </a:p>
          <a:p>
            <a:endParaRPr lang="en-US" dirty="0"/>
          </a:p>
          <a:p>
            <a:r>
              <a:rPr lang="en-US" dirty="0" err="1" smtClean="0"/>
              <a:t>Presenteeism</a:t>
            </a:r>
            <a:endParaRPr lang="en-US" dirty="0" smtClean="0"/>
          </a:p>
          <a:p>
            <a:pPr lvl="1"/>
            <a:r>
              <a:rPr lang="en-US" dirty="0" smtClean="0"/>
              <a:t>Illness-related loss of productivity while at work</a:t>
            </a:r>
            <a:endParaRPr lang="en-US" dirty="0"/>
          </a:p>
        </p:txBody>
      </p:sp>
    </p:spTree>
    <p:extLst>
      <p:ext uri="{BB962C8B-B14F-4D97-AF65-F5344CB8AC3E}">
        <p14:creationId xmlns:p14="http://schemas.microsoft.com/office/powerpoint/2010/main" val="105775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Programs</a:t>
            </a:r>
            <a:endParaRPr lang="en-US" dirty="0"/>
          </a:p>
        </p:txBody>
      </p:sp>
      <p:sp>
        <p:nvSpPr>
          <p:cNvPr id="3" name="Content Placeholder 2"/>
          <p:cNvSpPr>
            <a:spLocks noGrp="1"/>
          </p:cNvSpPr>
          <p:nvPr>
            <p:ph idx="1"/>
          </p:nvPr>
        </p:nvSpPr>
        <p:spPr/>
        <p:txBody>
          <a:bodyPr/>
          <a:lstStyle/>
          <a:p>
            <a:r>
              <a:rPr lang="en-US" dirty="0" smtClean="0"/>
              <a:t>H</a:t>
            </a:r>
            <a:r>
              <a:rPr lang="en-US" dirty="0"/>
              <a:t>ealth promotion and disease prevention </a:t>
            </a:r>
            <a:r>
              <a:rPr lang="en-US" dirty="0" smtClean="0"/>
              <a:t>strategies</a:t>
            </a:r>
          </a:p>
          <a:p>
            <a:pPr lvl="1"/>
            <a:r>
              <a:rPr lang="en-US" dirty="0" smtClean="0"/>
              <a:t>Primary and secondary prevention</a:t>
            </a:r>
          </a:p>
          <a:p>
            <a:r>
              <a:rPr lang="en-US" dirty="0"/>
              <a:t>Primary prevention addresses health-related behaviors and risk </a:t>
            </a:r>
            <a:r>
              <a:rPr lang="en-US" dirty="0" smtClean="0"/>
              <a:t>factors</a:t>
            </a:r>
          </a:p>
          <a:p>
            <a:pPr lvl="1"/>
            <a:r>
              <a:rPr lang="en-US" dirty="0" smtClean="0"/>
              <a:t>encouraging </a:t>
            </a:r>
            <a:r>
              <a:rPr lang="en-US" dirty="0"/>
              <a:t>a diet with lower fat and caloric content to prevent the onset of diabetes mellitus. </a:t>
            </a:r>
            <a:endParaRPr lang="en-US" dirty="0" smtClean="0"/>
          </a:p>
          <a:p>
            <a:r>
              <a:rPr lang="en-US" dirty="0" smtClean="0"/>
              <a:t>Secondary </a:t>
            </a:r>
            <a:r>
              <a:rPr lang="en-US" dirty="0"/>
              <a:t>prevention attempts to improve disease </a:t>
            </a:r>
            <a:r>
              <a:rPr lang="en-US" dirty="0" smtClean="0"/>
              <a:t>control</a:t>
            </a:r>
          </a:p>
          <a:p>
            <a:pPr lvl="1"/>
            <a:r>
              <a:rPr lang="en-US" dirty="0" smtClean="0"/>
              <a:t>promoting </a:t>
            </a:r>
            <a:r>
              <a:rPr lang="en-US" dirty="0"/>
              <a:t>medication adherence for patients with asthma to avoid symptom exacerbations that can lead to hospitalization</a:t>
            </a:r>
            <a:endParaRPr lang="en-US" dirty="0"/>
          </a:p>
        </p:txBody>
      </p:sp>
    </p:spTree>
    <p:extLst>
      <p:ext uri="{BB962C8B-B14F-4D97-AF65-F5344CB8AC3E}">
        <p14:creationId xmlns:p14="http://schemas.microsoft.com/office/powerpoint/2010/main" val="322240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Programs</a:t>
            </a:r>
            <a:endParaRPr lang="en-US" dirty="0"/>
          </a:p>
        </p:txBody>
      </p:sp>
      <p:sp>
        <p:nvSpPr>
          <p:cNvPr id="3" name="Content Placeholder 2"/>
          <p:cNvSpPr>
            <a:spLocks noGrp="1"/>
          </p:cNvSpPr>
          <p:nvPr>
            <p:ph idx="1"/>
          </p:nvPr>
        </p:nvSpPr>
        <p:spPr/>
        <p:txBody>
          <a:bodyPr/>
          <a:lstStyle/>
          <a:p>
            <a:r>
              <a:rPr lang="en-US" dirty="0" smtClean="0"/>
              <a:t>By 2013, half of US employers offer wellness programs, by 2019, 50 million US workers enrolled</a:t>
            </a:r>
          </a:p>
          <a:p>
            <a:endParaRPr lang="en-US" dirty="0"/>
          </a:p>
        </p:txBody>
      </p:sp>
      <p:pic>
        <p:nvPicPr>
          <p:cNvPr id="1026" name="Picture 2" descr="An external file that holds a picture, illustration, etc.&#10;Object name is rhq-03-02-07-g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25" y="3167062"/>
            <a:ext cx="4762500" cy="28860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 external file that holds a picture, illustration, etc.&#10;Object name is rhq-03-02-07-g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35325"/>
            <a:ext cx="47625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52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effects</a:t>
            </a:r>
            <a:endParaRPr lang="en-US" dirty="0"/>
          </a:p>
        </p:txBody>
      </p:sp>
      <p:sp>
        <p:nvSpPr>
          <p:cNvPr id="3" name="Content Placeholder 2"/>
          <p:cNvSpPr>
            <a:spLocks noGrp="1"/>
          </p:cNvSpPr>
          <p:nvPr>
            <p:ph idx="1"/>
          </p:nvPr>
        </p:nvSpPr>
        <p:spPr>
          <a:xfrm>
            <a:off x="838200" y="1825625"/>
            <a:ext cx="10515600" cy="4822826"/>
          </a:xfrm>
        </p:spPr>
        <p:txBody>
          <a:bodyPr>
            <a:normAutofit fontScale="92500"/>
          </a:bodyPr>
          <a:lstStyle/>
          <a:p>
            <a:r>
              <a:rPr lang="en-US" dirty="0" smtClean="0"/>
              <a:t>Early analysis including RAND study published in early days of ACA found positive effects</a:t>
            </a:r>
          </a:p>
          <a:p>
            <a:pPr lvl="1"/>
            <a:r>
              <a:rPr lang="en-US" dirty="0" smtClean="0"/>
              <a:t>Small effects</a:t>
            </a:r>
          </a:p>
          <a:p>
            <a:pPr lvl="1"/>
            <a:r>
              <a:rPr lang="en-US" dirty="0" smtClean="0"/>
              <a:t>Generally focusing on programs known to be effective</a:t>
            </a:r>
          </a:p>
          <a:p>
            <a:pPr lvl="2"/>
            <a:r>
              <a:rPr lang="en-US" dirty="0" smtClean="0"/>
              <a:t>Smoking cessation programs</a:t>
            </a:r>
          </a:p>
          <a:p>
            <a:pPr lvl="2"/>
            <a:r>
              <a:rPr lang="en-US" dirty="0" smtClean="0"/>
              <a:t>Voluntary weight reduction programs</a:t>
            </a:r>
          </a:p>
          <a:p>
            <a:r>
              <a:rPr lang="en-US" dirty="0" smtClean="0"/>
              <a:t>2010 meta-analysis in HA found:</a:t>
            </a:r>
          </a:p>
          <a:p>
            <a:pPr lvl="1"/>
            <a:r>
              <a:rPr lang="en-US" dirty="0"/>
              <a:t>medical costs fall by about $3.27 for every dollar spent on wellness programs and that absenteeism costs fall by about $2.73 for every dollar </a:t>
            </a:r>
            <a:r>
              <a:rPr lang="en-US" dirty="0" smtClean="0"/>
              <a:t>spent</a:t>
            </a:r>
          </a:p>
          <a:p>
            <a:r>
              <a:rPr lang="en-US" dirty="0" smtClean="0"/>
              <a:t>2012 study in </a:t>
            </a:r>
            <a:r>
              <a:rPr lang="en-US" dirty="0" err="1" smtClean="0"/>
              <a:t>AJManCare</a:t>
            </a:r>
            <a:r>
              <a:rPr lang="en-US" dirty="0" smtClean="0"/>
              <a:t> found:</a:t>
            </a:r>
          </a:p>
          <a:p>
            <a:pPr lvl="1"/>
            <a:r>
              <a:rPr lang="en-US" dirty="0" smtClean="0"/>
              <a:t>“</a:t>
            </a:r>
            <a:r>
              <a:rPr lang="en-US" dirty="0"/>
              <a:t>The validity of those findings is reduced by the lack of rigorous evaluation designs. Further, the body of publications is in stark contrast to the widespread use of such programs, and research on the effect of incentives is lacking</a:t>
            </a:r>
            <a:r>
              <a:rPr lang="en-US" dirty="0" smtClean="0"/>
              <a:t>.”</a:t>
            </a:r>
          </a:p>
        </p:txBody>
      </p:sp>
    </p:spTree>
    <p:extLst>
      <p:ext uri="{BB962C8B-B14F-4D97-AF65-F5344CB8AC3E}">
        <p14:creationId xmlns:p14="http://schemas.microsoft.com/office/powerpoint/2010/main" val="376920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effects</a:t>
            </a:r>
            <a:endParaRPr lang="en-US" dirty="0"/>
          </a:p>
        </p:txBody>
      </p:sp>
      <p:sp>
        <p:nvSpPr>
          <p:cNvPr id="3" name="Content Placeholder 2"/>
          <p:cNvSpPr>
            <a:spLocks noGrp="1"/>
          </p:cNvSpPr>
          <p:nvPr>
            <p:ph idx="1"/>
          </p:nvPr>
        </p:nvSpPr>
        <p:spPr>
          <a:xfrm>
            <a:off x="838200" y="1825625"/>
            <a:ext cx="10515600" cy="4822826"/>
          </a:xfrm>
        </p:spPr>
        <p:txBody>
          <a:bodyPr>
            <a:normAutofit/>
          </a:bodyPr>
          <a:lstStyle/>
          <a:p>
            <a:r>
              <a:rPr lang="en-US" dirty="0" smtClean="0"/>
              <a:t>2021 Lancet: Public Health meta-analysis found improved behaviors and outcomes</a:t>
            </a:r>
          </a:p>
          <a:p>
            <a:r>
              <a:rPr lang="en-US" dirty="0" smtClean="0"/>
              <a:t>2021 </a:t>
            </a:r>
            <a:r>
              <a:rPr lang="en-US" dirty="0" err="1" smtClean="0"/>
              <a:t>AJPrevM</a:t>
            </a:r>
            <a:r>
              <a:rPr lang="en-US" dirty="0" smtClean="0"/>
              <a:t> meta-analysis controlling for quality of study disagreed</a:t>
            </a:r>
          </a:p>
          <a:p>
            <a:pPr lvl="1"/>
            <a:r>
              <a:rPr lang="en-US" dirty="0" smtClean="0"/>
              <a:t>“The </a:t>
            </a:r>
            <a:r>
              <a:rPr lang="en-US" dirty="0"/>
              <a:t>highest-quality studies do not support the hypothesis that worksite wellness programs deliver a positive return on investment within the first few years of initiation</a:t>
            </a:r>
            <a:r>
              <a:rPr lang="en-US" dirty="0" smtClean="0"/>
              <a:t>.”</a:t>
            </a:r>
          </a:p>
          <a:p>
            <a:r>
              <a:rPr lang="en-US" dirty="0" smtClean="0"/>
              <a:t>2016-2018 U of Illinois program</a:t>
            </a:r>
          </a:p>
          <a:p>
            <a:pPr lvl="1"/>
            <a:r>
              <a:rPr lang="en-US" dirty="0" smtClean="0"/>
              <a:t>2020 JAMA study found no</a:t>
            </a:r>
            <a:r>
              <a:rPr lang="en-US" dirty="0"/>
              <a:t> significant differences in biometrics, medical diagnoses, or medical use relative to the control group. </a:t>
            </a:r>
            <a:endParaRPr lang="en-US" dirty="0" smtClean="0"/>
          </a:p>
          <a:p>
            <a:pPr lvl="1"/>
            <a:r>
              <a:rPr lang="en-US" dirty="0" smtClean="0"/>
              <a:t>Increased </a:t>
            </a:r>
            <a:r>
              <a:rPr lang="en-US" dirty="0"/>
              <a:t>self-reports of having a primary care physician and improved a set of employee health beliefs among the treatment group.</a:t>
            </a:r>
            <a:endParaRPr lang="en-US" dirty="0"/>
          </a:p>
        </p:txBody>
      </p:sp>
    </p:spTree>
    <p:extLst>
      <p:ext uri="{BB962C8B-B14F-4D97-AF65-F5344CB8AC3E}">
        <p14:creationId xmlns:p14="http://schemas.microsoft.com/office/powerpoint/2010/main" val="334988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program features</a:t>
            </a:r>
            <a:endParaRPr lang="en-US" dirty="0"/>
          </a:p>
        </p:txBody>
      </p:sp>
      <p:sp>
        <p:nvSpPr>
          <p:cNvPr id="3" name="Content Placeholder 2"/>
          <p:cNvSpPr>
            <a:spLocks noGrp="1"/>
          </p:cNvSpPr>
          <p:nvPr>
            <p:ph idx="1"/>
          </p:nvPr>
        </p:nvSpPr>
        <p:spPr/>
        <p:txBody>
          <a:bodyPr/>
          <a:lstStyle/>
          <a:p>
            <a:r>
              <a:rPr lang="en-US" dirty="0" smtClean="0"/>
              <a:t>Screenings – </a:t>
            </a:r>
            <a:r>
              <a:rPr lang="en-US" dirty="0" err="1" smtClean="0"/>
              <a:t>bp</a:t>
            </a:r>
            <a:r>
              <a:rPr lang="en-US" dirty="0" smtClean="0"/>
              <a:t>, cholesterol, </a:t>
            </a:r>
            <a:r>
              <a:rPr lang="en-US" dirty="0" err="1" smtClean="0"/>
              <a:t>bmi</a:t>
            </a:r>
            <a:endParaRPr lang="en-US" dirty="0" smtClean="0"/>
          </a:p>
          <a:p>
            <a:r>
              <a:rPr lang="en-US" dirty="0" smtClean="0"/>
              <a:t>On-site gym access</a:t>
            </a:r>
          </a:p>
          <a:p>
            <a:r>
              <a:rPr lang="en-US" dirty="0" smtClean="0"/>
              <a:t>Self-help educational materials</a:t>
            </a:r>
          </a:p>
          <a:p>
            <a:r>
              <a:rPr lang="en-US" dirty="0" smtClean="0"/>
              <a:t>Individual or group counseling with healthcare professionals</a:t>
            </a:r>
          </a:p>
          <a:p>
            <a:r>
              <a:rPr lang="en-US" dirty="0" smtClean="0"/>
              <a:t>incentives</a:t>
            </a:r>
            <a:endParaRPr lang="en-US" dirty="0"/>
          </a:p>
        </p:txBody>
      </p:sp>
    </p:spTree>
    <p:extLst>
      <p:ext uri="{BB962C8B-B14F-4D97-AF65-F5344CB8AC3E}">
        <p14:creationId xmlns:p14="http://schemas.microsoft.com/office/powerpoint/2010/main" val="9378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program incentives</a:t>
            </a:r>
            <a:endParaRPr lang="en-US" dirty="0"/>
          </a:p>
        </p:txBody>
      </p:sp>
      <p:sp>
        <p:nvSpPr>
          <p:cNvPr id="3" name="Content Placeholder 2"/>
          <p:cNvSpPr>
            <a:spLocks noGrp="1"/>
          </p:cNvSpPr>
          <p:nvPr>
            <p:ph idx="1"/>
          </p:nvPr>
        </p:nvSpPr>
        <p:spPr/>
        <p:txBody>
          <a:bodyPr/>
          <a:lstStyle/>
          <a:p>
            <a:r>
              <a:rPr lang="en-US" dirty="0" smtClean="0"/>
              <a:t>Payments to employees</a:t>
            </a:r>
          </a:p>
          <a:p>
            <a:r>
              <a:rPr lang="en-US" dirty="0"/>
              <a:t>S</a:t>
            </a:r>
            <a:r>
              <a:rPr lang="en-US" dirty="0" smtClean="0"/>
              <a:t>avings on health </a:t>
            </a:r>
            <a:r>
              <a:rPr lang="en-US" dirty="0"/>
              <a:t>insurance premium</a:t>
            </a:r>
            <a:endParaRPr lang="en-US" dirty="0" smtClean="0"/>
          </a:p>
          <a:p>
            <a:r>
              <a:rPr lang="en-US" dirty="0" smtClean="0"/>
              <a:t>Increased utilization of programs</a:t>
            </a:r>
          </a:p>
          <a:p>
            <a:r>
              <a:rPr lang="en-US" dirty="0" smtClean="0"/>
              <a:t>Smoking programs more commonly had results-based incentives</a:t>
            </a:r>
          </a:p>
          <a:p>
            <a:r>
              <a:rPr lang="en-US" dirty="0" smtClean="0"/>
              <a:t>Other programs more commonly had participation-based incentives</a:t>
            </a:r>
          </a:p>
          <a:p>
            <a:pPr lvl="1"/>
            <a:r>
              <a:rPr lang="en-US" dirty="0" smtClean="0"/>
              <a:t>Diet, fitness</a:t>
            </a:r>
            <a:endParaRPr lang="en-US" dirty="0"/>
          </a:p>
        </p:txBody>
      </p:sp>
    </p:spTree>
    <p:extLst>
      <p:ext uri="{BB962C8B-B14F-4D97-AF65-F5344CB8AC3E}">
        <p14:creationId xmlns:p14="http://schemas.microsoft.com/office/powerpoint/2010/main" val="395097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Facilitators of program success</a:t>
            </a:r>
            <a:endParaRPr lang="en-US" dirty="0"/>
          </a:p>
        </p:txBody>
      </p:sp>
      <p:sp>
        <p:nvSpPr>
          <p:cNvPr id="3" name="Content Placeholder 2"/>
          <p:cNvSpPr>
            <a:spLocks noGrp="1"/>
          </p:cNvSpPr>
          <p:nvPr>
            <p:ph idx="1"/>
          </p:nvPr>
        </p:nvSpPr>
        <p:spPr/>
        <p:txBody>
          <a:bodyPr>
            <a:normAutofit/>
          </a:bodyPr>
          <a:lstStyle/>
          <a:p>
            <a:r>
              <a:rPr lang="en-US" dirty="0"/>
              <a:t>Effective communication </a:t>
            </a:r>
            <a:r>
              <a:rPr lang="en-US" dirty="0" smtClean="0"/>
              <a:t>strategies</a:t>
            </a:r>
          </a:p>
          <a:p>
            <a:r>
              <a:rPr lang="en-US" dirty="0" smtClean="0"/>
              <a:t>Opportunity </a:t>
            </a:r>
            <a:r>
              <a:rPr lang="en-US" dirty="0"/>
              <a:t>for employees to </a:t>
            </a:r>
            <a:r>
              <a:rPr lang="en-US" dirty="0" smtClean="0"/>
              <a:t>engage</a:t>
            </a:r>
          </a:p>
          <a:p>
            <a:pPr lvl="1"/>
            <a:r>
              <a:rPr lang="en-US" dirty="0" smtClean="0"/>
              <a:t>making </a:t>
            </a:r>
            <a:r>
              <a:rPr lang="en-US" dirty="0"/>
              <a:t>wellness activities convenient and easily accessible </a:t>
            </a:r>
            <a:endParaRPr lang="en-US" dirty="0" smtClean="0"/>
          </a:p>
          <a:p>
            <a:r>
              <a:rPr lang="en-US" dirty="0" smtClean="0"/>
              <a:t>Leadership </a:t>
            </a:r>
            <a:r>
              <a:rPr lang="en-US" dirty="0"/>
              <a:t>engaged at all </a:t>
            </a:r>
            <a:r>
              <a:rPr lang="en-US" dirty="0" smtClean="0"/>
              <a:t>levels</a:t>
            </a:r>
          </a:p>
          <a:p>
            <a:r>
              <a:rPr lang="en-US" dirty="0" smtClean="0"/>
              <a:t>Use </a:t>
            </a:r>
            <a:r>
              <a:rPr lang="en-US" dirty="0"/>
              <a:t>of existing resources and </a:t>
            </a:r>
            <a:r>
              <a:rPr lang="en-US" dirty="0" smtClean="0"/>
              <a:t>relationships</a:t>
            </a:r>
          </a:p>
          <a:p>
            <a:r>
              <a:rPr lang="en-US" dirty="0" smtClean="0"/>
              <a:t>Continuous evaluation</a:t>
            </a:r>
          </a:p>
          <a:p>
            <a:pPr lvl="1"/>
            <a:r>
              <a:rPr lang="en-US" dirty="0" smtClean="0"/>
              <a:t>Formal evaluation very uncommon</a:t>
            </a:r>
          </a:p>
          <a:p>
            <a:pPr lvl="1"/>
            <a:r>
              <a:rPr lang="en-US" dirty="0" smtClean="0"/>
              <a:t>Needs assessments more likely</a:t>
            </a:r>
            <a:endParaRPr lang="en-US" dirty="0"/>
          </a:p>
        </p:txBody>
      </p:sp>
    </p:spTree>
    <p:extLst>
      <p:ext uri="{BB962C8B-B14F-4D97-AF65-F5344CB8AC3E}">
        <p14:creationId xmlns:p14="http://schemas.microsoft.com/office/powerpoint/2010/main" val="1474382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3.xml><?xml version="1.0" encoding="utf-8"?>
<ds:datastoreItem xmlns:ds="http://schemas.openxmlformats.org/officeDocument/2006/customXml" ds:itemID="{6349F78B-8422-404D-AA1B-B42F1F4E7D42}">
  <ds:schemaRefs>
    <ds:schemaRef ds:uri="http://schemas.microsoft.com/office/2006/documentManagement/types"/>
    <ds:schemaRef ds:uri="http://purl.org/dc/terms/"/>
    <ds:schemaRef ds:uri="http://schemas.openxmlformats.org/package/2006/metadata/core-properties"/>
    <ds:schemaRef ds:uri="http://purl.org/dc/dcmitype/"/>
    <ds:schemaRef ds:uri="7f18ec10-a743-4c21-91d9-69d297feae23"/>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29314</TotalTime>
  <Words>1239</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HCMI 4448: Clinical and Social Issues in Health Care</vt:lpstr>
      <vt:lpstr>Employee health and productivity</vt:lpstr>
      <vt:lpstr>Wellness Programs</vt:lpstr>
      <vt:lpstr>Wellness Programs</vt:lpstr>
      <vt:lpstr>Health effects</vt:lpstr>
      <vt:lpstr>Health effects</vt:lpstr>
      <vt:lpstr>Wellness program features</vt:lpstr>
      <vt:lpstr>Wellness program incentives</vt:lpstr>
      <vt:lpstr>Facilitators of program success</vt:lpstr>
      <vt:lpstr>Concerns</vt:lpstr>
      <vt:lpstr>2016-2018 U of Illinois program</vt:lpstr>
      <vt:lpstr>2016-2018 U of Illinois program</vt:lpstr>
      <vt:lpstr>Wellness program failure consistent with HI</vt:lpstr>
      <vt:lpstr>Popularity of wellness programs</vt:lpstr>
      <vt:lpstr>Sources</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133</cp:revision>
  <dcterms:created xsi:type="dcterms:W3CDTF">2018-08-26T19:46:47Z</dcterms:created>
  <dcterms:modified xsi:type="dcterms:W3CDTF">2024-03-06T22:15:37Z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