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sldIdLst>
    <p:sldId id="256" r:id="rId5"/>
    <p:sldId id="374" r:id="rId6"/>
    <p:sldId id="375" r:id="rId7"/>
    <p:sldId id="376" r:id="rId8"/>
    <p:sldId id="384" r:id="rId9"/>
    <p:sldId id="385" r:id="rId10"/>
    <p:sldId id="386" r:id="rId11"/>
    <p:sldId id="387" r:id="rId12"/>
    <p:sldId id="382" r:id="rId13"/>
    <p:sldId id="383" r:id="rId14"/>
    <p:sldId id="388" r:id="rId15"/>
    <p:sldId id="378" r:id="rId16"/>
    <p:sldId id="381" r:id="rId17"/>
    <p:sldId id="377" r:id="rId18"/>
    <p:sldId id="380" r:id="rId19"/>
    <p:sldId id="396" r:id="rId20"/>
    <p:sldId id="395" r:id="rId21"/>
    <p:sldId id="391" r:id="rId22"/>
    <p:sldId id="389" r:id="rId23"/>
    <p:sldId id="390" r:id="rId24"/>
    <p:sldId id="392" r:id="rId25"/>
    <p:sldId id="393" r:id="rId26"/>
    <p:sldId id="394" r:id="rId27"/>
    <p:sldId id="373" r:id="rId28"/>
    <p:sldId id="366"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2" autoAdjust="0"/>
    <p:restoredTop sz="96247" autoAdjust="0"/>
  </p:normalViewPr>
  <p:slideViewPr>
    <p:cSldViewPr snapToGrid="0">
      <p:cViewPr varScale="1">
        <p:scale>
          <a:sx n="101" d="100"/>
          <a:sy n="101" d="100"/>
        </p:scale>
        <p:origin x="114" y="228"/>
      </p:cViewPr>
      <p:guideLst/>
    </p:cSldViewPr>
  </p:slideViewPr>
  <p:outlineViewPr>
    <p:cViewPr>
      <p:scale>
        <a:sx n="33" d="100"/>
        <a:sy n="33" d="100"/>
      </p:scale>
      <p:origin x="0" y="-1578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77DB25-68F1-4DC4-BC5D-182921833936}" type="datetimeFigureOut">
              <a:rPr lang="en-US" smtClean="0"/>
              <a:t>3/10/2024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BBA8D2-1AEF-4947-B0D7-2D37BC7C21BB}" type="slidenum">
              <a:rPr lang="en-US" smtClean="0"/>
              <a:t>‹#›</a:t>
            </a:fld>
            <a:endParaRPr lang="en-US"/>
          </a:p>
        </p:txBody>
      </p:sp>
    </p:spTree>
    <p:extLst>
      <p:ext uri="{BB962C8B-B14F-4D97-AF65-F5344CB8AC3E}">
        <p14:creationId xmlns:p14="http://schemas.microsoft.com/office/powerpoint/2010/main" val="3656081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9549735-988B-45E5-827E-09C983918F5F}" type="datetimeFigureOut">
              <a:rPr lang="en-US" smtClean="0"/>
              <a:t>3/10/2024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3/10/2024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3/10/2024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3/10/2024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3/10/2024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549735-988B-45E5-827E-09C983918F5F}" type="datetimeFigureOut">
              <a:rPr lang="en-US" smtClean="0"/>
              <a:t>3/10/2024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549735-988B-45E5-827E-09C983918F5F}" type="datetimeFigureOut">
              <a:rPr lang="en-US" smtClean="0"/>
              <a:t>3/10/2024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549735-988B-45E5-827E-09C983918F5F}" type="datetimeFigureOut">
              <a:rPr lang="en-US" smtClean="0"/>
              <a:t>3/10/2024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3/10/2024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3/10/2024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3/10/2024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3/10/2024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5L6-O3tW4WE&amp;ab_channel=HBO"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lawyersgunsmoneyblog.com/2024/03/maine-mass-killer-had-severe-brain-damage-from-routine-military-training" TargetMode="External"/><Relationship Id="rId2" Type="http://schemas.openxmlformats.org/officeDocument/2006/relationships/hyperlink" Target="https://www.youtube.com/watch?v=xYnZ1BDWMfM&amp;ab_channel=TheUnplannedPodcast" TargetMode="External"/><Relationship Id="rId1" Type="http://schemas.openxmlformats.org/officeDocument/2006/relationships/slideLayout" Target="../slideLayouts/slideLayout2.xml"/><Relationship Id="rId4" Type="http://schemas.openxmlformats.org/officeDocument/2006/relationships/hyperlink" Target="https://www.reddit.com/r/MadeMeSmile/comments/jxlmv9/wholesome_lgbt_bookstore/"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youtube.com/watch?v=u8YpPB19tl0&amp;ab_channel=WWLTV" TargetMode="External"/><Relationship Id="rId2" Type="http://schemas.openxmlformats.org/officeDocument/2006/relationships/hyperlink" Target="https://www.youtube.com/watch?v=h4oDbDcKWnM&amp;ab_channel=JeffersonHealth"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HCMI </a:t>
            </a:r>
            <a:r>
              <a:rPr lang="en-US" dirty="0" smtClean="0"/>
              <a:t>4448: Clinical and Social Issues in Health Care</a:t>
            </a:r>
            <a:endParaRPr lang="en-US" dirty="0"/>
          </a:p>
        </p:txBody>
      </p:sp>
      <p:sp>
        <p:nvSpPr>
          <p:cNvPr id="3" name="Subtitle 2"/>
          <p:cNvSpPr>
            <a:spLocks noGrp="1"/>
          </p:cNvSpPr>
          <p:nvPr>
            <p:ph type="subTitle" idx="1"/>
          </p:nvPr>
        </p:nvSpPr>
        <p:spPr/>
        <p:txBody>
          <a:bodyPr/>
          <a:lstStyle/>
          <a:p>
            <a:r>
              <a:rPr lang="en-US" dirty="0" err="1" smtClean="0"/>
              <a:t>Busn</a:t>
            </a:r>
            <a:r>
              <a:rPr lang="en-US" dirty="0" smtClean="0"/>
              <a:t> 203: Wed 6:00 PM – 8:50 PM</a:t>
            </a:r>
            <a:endParaRPr lang="en-US" dirty="0"/>
          </a:p>
          <a:p>
            <a:r>
              <a:rPr lang="en-US" dirty="0"/>
              <a:t>Shane Murphy – </a:t>
            </a:r>
            <a:r>
              <a:rPr lang="en-US" dirty="0">
                <a:hlinkClick r:id="rId2"/>
              </a:rPr>
              <a:t>shane@uconn.edu</a:t>
            </a:r>
            <a:endParaRPr lang="en-US" dirty="0"/>
          </a:p>
          <a:p>
            <a:r>
              <a:rPr lang="en-US" dirty="0"/>
              <a:t>Office Hours: </a:t>
            </a:r>
            <a:r>
              <a:rPr lang="en-US" dirty="0" smtClean="0"/>
              <a:t>Wed 4:00 PM – 6:00 PM</a:t>
            </a:r>
            <a:endParaRPr lang="en-US" dirty="0"/>
          </a:p>
          <a:p>
            <a:endParaRPr lang="en-US" dirty="0"/>
          </a:p>
        </p:txBody>
      </p:sp>
    </p:spTree>
    <p:extLst>
      <p:ext uri="{BB962C8B-B14F-4D97-AF65-F5344CB8AC3E}">
        <p14:creationId xmlns:p14="http://schemas.microsoft.com/office/powerpoint/2010/main" val="1478512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988 and suicide prevention</a:t>
            </a:r>
            <a:endParaRPr lang="en-US" dirty="0"/>
          </a:p>
        </p:txBody>
      </p:sp>
      <p:sp>
        <p:nvSpPr>
          <p:cNvPr id="3" name="Content Placeholder 2"/>
          <p:cNvSpPr>
            <a:spLocks noGrp="1"/>
          </p:cNvSpPr>
          <p:nvPr>
            <p:ph idx="1"/>
          </p:nvPr>
        </p:nvSpPr>
        <p:spPr/>
        <p:txBody>
          <a:bodyPr/>
          <a:lstStyle/>
          <a:p>
            <a:r>
              <a:rPr lang="en-US" dirty="0"/>
              <a:t>Substance Abuse and Mental Health Services </a:t>
            </a:r>
            <a:r>
              <a:rPr lang="en-US" dirty="0" smtClean="0"/>
              <a:t>Administration</a:t>
            </a:r>
          </a:p>
          <a:p>
            <a:r>
              <a:rPr lang="en-US" dirty="0" smtClean="0"/>
              <a:t>National and local numbers, routed to local centers</a:t>
            </a:r>
          </a:p>
          <a:p>
            <a:r>
              <a:rPr lang="en-US" dirty="0" smtClean="0"/>
              <a:t>Helpers </a:t>
            </a:r>
            <a:r>
              <a:rPr lang="en-US" dirty="0"/>
              <a:t>are trained to provide emotional support, assessment, crisis intervention, and/or linkages to necessary community </a:t>
            </a:r>
            <a:r>
              <a:rPr lang="en-US" dirty="0" smtClean="0"/>
              <a:t>resources</a:t>
            </a:r>
          </a:p>
          <a:p>
            <a:r>
              <a:rPr lang="en-US" dirty="0" smtClean="0"/>
              <a:t>Imminent risk issues</a:t>
            </a:r>
          </a:p>
          <a:p>
            <a:pPr lvl="1"/>
            <a:r>
              <a:rPr lang="en-US" dirty="0" smtClean="0"/>
              <a:t>Cases where suicide attempt has just occurred, is in process, or imminent</a:t>
            </a:r>
          </a:p>
          <a:p>
            <a:pPr lvl="1"/>
            <a:endParaRPr lang="en-US" dirty="0"/>
          </a:p>
        </p:txBody>
      </p:sp>
    </p:spTree>
    <p:extLst>
      <p:ext uri="{BB962C8B-B14F-4D97-AF65-F5344CB8AC3E}">
        <p14:creationId xmlns:p14="http://schemas.microsoft.com/office/powerpoint/2010/main" val="3229867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 y="365125"/>
            <a:ext cx="12001500" cy="1325563"/>
          </a:xfrm>
        </p:spPr>
        <p:txBody>
          <a:bodyPr>
            <a:normAutofit/>
          </a:bodyPr>
          <a:lstStyle/>
          <a:p>
            <a:pPr algn="ctr"/>
            <a:r>
              <a:rPr lang="en-US" sz="3600" dirty="0" smtClean="0"/>
              <a:t>Lifeline </a:t>
            </a:r>
            <a:r>
              <a:rPr lang="en-US" sz="3600" dirty="0"/>
              <a:t>Policy for Helping Callers at Imminent Risk of Suicide</a:t>
            </a:r>
            <a:endParaRPr lang="en-US" sz="3600" dirty="0"/>
          </a:p>
        </p:txBody>
      </p:sp>
      <p:sp>
        <p:nvSpPr>
          <p:cNvPr id="3" name="Content Placeholder 2"/>
          <p:cNvSpPr>
            <a:spLocks noGrp="1"/>
          </p:cNvSpPr>
          <p:nvPr>
            <p:ph idx="1"/>
          </p:nvPr>
        </p:nvSpPr>
        <p:spPr>
          <a:xfrm>
            <a:off x="85725" y="1600200"/>
            <a:ext cx="12001500" cy="5181599"/>
          </a:xfrm>
        </p:spPr>
        <p:txBody>
          <a:bodyPr>
            <a:normAutofit fontScale="77500" lnSpcReduction="20000"/>
          </a:bodyPr>
          <a:lstStyle/>
          <a:p>
            <a:r>
              <a:rPr lang="en-US" dirty="0"/>
              <a:t>Practice </a:t>
            </a:r>
            <a:r>
              <a:rPr lang="en-US" i="1" dirty="0"/>
              <a:t>active engagement</a:t>
            </a:r>
            <a:r>
              <a:rPr lang="en-US" dirty="0"/>
              <a:t> with callers and make efforts to establish sufficient rapport so as to promote the caller's collaboration in securing his/her own safety</a:t>
            </a:r>
          </a:p>
          <a:p>
            <a:r>
              <a:rPr lang="en-US" dirty="0"/>
              <a:t>Use the </a:t>
            </a:r>
            <a:r>
              <a:rPr lang="en-US" i="1" dirty="0"/>
              <a:t>least invasive intervention</a:t>
            </a:r>
            <a:r>
              <a:rPr lang="en-US" dirty="0"/>
              <a:t> and consider involuntary emergency interventions as a last resort, except for in circumstances as described below</a:t>
            </a:r>
          </a:p>
          <a:p>
            <a:r>
              <a:rPr lang="en-US" dirty="0"/>
              <a:t>Initiate lifesaving services for attempts in progress—guidelines shall not require the individual's consent to initiate medically necessary rescue services</a:t>
            </a:r>
          </a:p>
          <a:p>
            <a:r>
              <a:rPr lang="en-US" dirty="0"/>
              <a:t>Initiate active rescue to secure the immediate safety of the individual at risk if the caller remains unwilling and/or unable to take action to prevent his/her suicide and remains at imminent risk</a:t>
            </a:r>
          </a:p>
          <a:p>
            <a:r>
              <a:rPr lang="en-US" dirty="0"/>
              <a:t>Practice active engagement with persons calling on behalf of someone else (“third-party callers”) toward determining the least invasive, most collaborative actions to best ensure the safety of the person at risk</a:t>
            </a:r>
          </a:p>
          <a:p>
            <a:r>
              <a:rPr lang="en-US" dirty="0"/>
              <a:t>Have supervisory staff available during all hours of operations for timely consultation in determining the most appropriate intervention for any individual who may be at imminent risk of suicide</a:t>
            </a:r>
          </a:p>
          <a:p>
            <a:r>
              <a:rPr lang="en-US" dirty="0"/>
              <a:t>Maintain caller ID or other method of identifying the caller's location that is readily accessible to staff</a:t>
            </a:r>
          </a:p>
          <a:p>
            <a:r>
              <a:rPr lang="en-US" dirty="0"/>
              <a:t>Staff must seek to confirm that emergency services have successfully made contact with the at-risk individual and, if not successful, take additional steps to address the safety needs of the at-risk individual</a:t>
            </a:r>
            <a:r>
              <a:rPr lang="en-US" dirty="0" smtClean="0"/>
              <a:t>.</a:t>
            </a:r>
            <a:endParaRPr lang="en-US" dirty="0"/>
          </a:p>
        </p:txBody>
      </p:sp>
    </p:spTree>
    <p:extLst>
      <p:ext uri="{BB962C8B-B14F-4D97-AF65-F5344CB8AC3E}">
        <p14:creationId xmlns:p14="http://schemas.microsoft.com/office/powerpoint/2010/main" val="1958861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Stigmas in care</a:t>
            </a:r>
            <a:endParaRPr lang="en-US" dirty="0"/>
          </a:p>
        </p:txBody>
      </p:sp>
      <p:sp>
        <p:nvSpPr>
          <p:cNvPr id="3" name="Content Placeholder 2"/>
          <p:cNvSpPr>
            <a:spLocks noGrp="1"/>
          </p:cNvSpPr>
          <p:nvPr>
            <p:ph idx="1"/>
          </p:nvPr>
        </p:nvSpPr>
        <p:spPr/>
        <p:txBody>
          <a:bodyPr/>
          <a:lstStyle/>
          <a:p>
            <a:r>
              <a:rPr lang="en-US" dirty="0" smtClean="0"/>
              <a:t>Social distance increased when sick person is stigmatized</a:t>
            </a:r>
          </a:p>
          <a:p>
            <a:r>
              <a:rPr lang="en-US" dirty="0" smtClean="0"/>
              <a:t>Social network key in healing for all disease, even more so for mental health and substance use related diseases</a:t>
            </a:r>
          </a:p>
          <a:p>
            <a:r>
              <a:rPr lang="en-US" dirty="0" smtClean="0"/>
              <a:t>Explicit bias</a:t>
            </a:r>
          </a:p>
          <a:p>
            <a:pPr lvl="1"/>
            <a:r>
              <a:rPr lang="en-US" dirty="0" smtClean="0"/>
              <a:t>Directly expressed, provider is aware of action</a:t>
            </a:r>
          </a:p>
          <a:p>
            <a:r>
              <a:rPr lang="en-US" dirty="0" smtClean="0"/>
              <a:t>Implicit bias</a:t>
            </a:r>
          </a:p>
          <a:p>
            <a:pPr lvl="1"/>
            <a:r>
              <a:rPr lang="en-US" dirty="0" smtClean="0"/>
              <a:t>Indirectly expressed, provider is unaware of action</a:t>
            </a:r>
          </a:p>
          <a:p>
            <a:r>
              <a:rPr lang="en-US" dirty="0" smtClean="0"/>
              <a:t>Navigating bias</a:t>
            </a:r>
          </a:p>
          <a:p>
            <a:r>
              <a:rPr lang="en-US" dirty="0" smtClean="0"/>
              <a:t>Public awareness campaigns</a:t>
            </a:r>
            <a:endParaRPr lang="en-US" dirty="0"/>
          </a:p>
        </p:txBody>
      </p:sp>
    </p:spTree>
    <p:extLst>
      <p:ext uri="{BB962C8B-B14F-4D97-AF65-F5344CB8AC3E}">
        <p14:creationId xmlns:p14="http://schemas.microsoft.com/office/powerpoint/2010/main" val="3429204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Neurodiversity paradigm</a:t>
            </a:r>
            <a:endParaRPr lang="en-US" dirty="0"/>
          </a:p>
        </p:txBody>
      </p:sp>
      <p:sp>
        <p:nvSpPr>
          <p:cNvPr id="3" name="Content Placeholder 2"/>
          <p:cNvSpPr>
            <a:spLocks noGrp="1"/>
          </p:cNvSpPr>
          <p:nvPr>
            <p:ph idx="1"/>
          </p:nvPr>
        </p:nvSpPr>
        <p:spPr/>
        <p:txBody>
          <a:bodyPr/>
          <a:lstStyle/>
          <a:p>
            <a:r>
              <a:rPr lang="en-US" dirty="0" smtClean="0"/>
              <a:t>Movement which started within the autistic community</a:t>
            </a:r>
          </a:p>
          <a:p>
            <a:pPr lvl="1"/>
            <a:r>
              <a:rPr lang="en-US" dirty="0" smtClean="0"/>
              <a:t>Note difference in language to represent self-perceived culture vs external diagnosis</a:t>
            </a:r>
          </a:p>
          <a:p>
            <a:pPr lvl="1"/>
            <a:r>
              <a:rPr lang="en-US" dirty="0" smtClean="0"/>
              <a:t>More common in some conditions (ADHD, dyslexia, dyspraxia, </a:t>
            </a:r>
            <a:r>
              <a:rPr lang="en-US" dirty="0" err="1" smtClean="0"/>
              <a:t>Tourettes</a:t>
            </a:r>
            <a:r>
              <a:rPr lang="en-US" dirty="0" smtClean="0"/>
              <a:t>)</a:t>
            </a:r>
          </a:p>
          <a:p>
            <a:r>
              <a:rPr lang="en-US" dirty="0" smtClean="0"/>
              <a:t>Skeptical of treatment which promotes behaviors seen as masking</a:t>
            </a:r>
          </a:p>
          <a:p>
            <a:r>
              <a:rPr lang="en-US" dirty="0" smtClean="0"/>
              <a:t>Contrast with the pathology paradigm</a:t>
            </a:r>
          </a:p>
          <a:p>
            <a:endParaRPr lang="en-US" dirty="0" smtClean="0"/>
          </a:p>
          <a:p>
            <a:r>
              <a:rPr lang="en-US" dirty="0" smtClean="0"/>
              <a:t>Activism and controversy</a:t>
            </a:r>
            <a:endParaRPr lang="en-US" dirty="0"/>
          </a:p>
        </p:txBody>
      </p:sp>
    </p:spTree>
    <p:extLst>
      <p:ext uri="{BB962C8B-B14F-4D97-AF65-F5344CB8AC3E}">
        <p14:creationId xmlns:p14="http://schemas.microsoft.com/office/powerpoint/2010/main" val="298056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in Substance Use Care</a:t>
            </a:r>
            <a:endParaRPr lang="en-US" dirty="0"/>
          </a:p>
        </p:txBody>
      </p:sp>
      <p:sp>
        <p:nvSpPr>
          <p:cNvPr id="3" name="Content Placeholder 2"/>
          <p:cNvSpPr>
            <a:spLocks noGrp="1"/>
          </p:cNvSpPr>
          <p:nvPr>
            <p:ph idx="1"/>
          </p:nvPr>
        </p:nvSpPr>
        <p:spPr/>
        <p:txBody>
          <a:bodyPr>
            <a:normAutofit lnSpcReduction="10000"/>
          </a:bodyPr>
          <a:lstStyle/>
          <a:p>
            <a:r>
              <a:rPr lang="en-US" dirty="0" smtClean="0"/>
              <a:t>General public and providers stigmatize individuals with substance use and mental health disorders</a:t>
            </a:r>
          </a:p>
          <a:p>
            <a:r>
              <a:rPr lang="en-US" dirty="0" smtClean="0"/>
              <a:t>Public support and individual behaviors impacted by language choice</a:t>
            </a:r>
          </a:p>
          <a:p>
            <a:r>
              <a:rPr lang="en-US" dirty="0" smtClean="0"/>
              <a:t>Negative terms:</a:t>
            </a:r>
          </a:p>
          <a:p>
            <a:pPr lvl="1"/>
            <a:r>
              <a:rPr lang="en-US" dirty="0" smtClean="0"/>
              <a:t>Substance abuser, addict, alcoholic, opioid addict, clean, dirty, alcoholic</a:t>
            </a:r>
          </a:p>
          <a:p>
            <a:pPr lvl="1"/>
            <a:r>
              <a:rPr lang="en-US" dirty="0" smtClean="0"/>
              <a:t>Relapse, </a:t>
            </a:r>
            <a:r>
              <a:rPr lang="en-US" dirty="0"/>
              <a:t>medication-assisted </a:t>
            </a:r>
            <a:r>
              <a:rPr lang="en-US" dirty="0" smtClean="0"/>
              <a:t>treatment, untreated</a:t>
            </a:r>
          </a:p>
          <a:p>
            <a:r>
              <a:rPr lang="en-US" dirty="0" smtClean="0"/>
              <a:t>Mixed: </a:t>
            </a:r>
            <a:r>
              <a:rPr lang="en-US" dirty="0"/>
              <a:t>Recurrence of Use</a:t>
            </a:r>
            <a:endParaRPr lang="en-US" dirty="0" smtClean="0"/>
          </a:p>
          <a:p>
            <a:r>
              <a:rPr lang="en-US" dirty="0" smtClean="0"/>
              <a:t>Positive terms</a:t>
            </a:r>
            <a:endParaRPr lang="en-US" dirty="0"/>
          </a:p>
          <a:p>
            <a:pPr lvl="1"/>
            <a:r>
              <a:rPr lang="en-US" dirty="0" smtClean="0"/>
              <a:t>Person with substance use disorder, person with opioid use disorder</a:t>
            </a:r>
          </a:p>
          <a:p>
            <a:pPr lvl="1"/>
            <a:r>
              <a:rPr lang="en-US" dirty="0" smtClean="0"/>
              <a:t>Pharmacotherapy, medication-assisted recovery, long-term recovery</a:t>
            </a:r>
          </a:p>
          <a:p>
            <a:endParaRPr lang="en-US" dirty="0"/>
          </a:p>
        </p:txBody>
      </p:sp>
    </p:spTree>
    <p:extLst>
      <p:ext uri="{BB962C8B-B14F-4D97-AF65-F5344CB8AC3E}">
        <p14:creationId xmlns:p14="http://schemas.microsoft.com/office/powerpoint/2010/main" val="2459723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language use is studied: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2312205"/>
              </p:ext>
            </p:extLst>
          </p:nvPr>
        </p:nvGraphicFramePr>
        <p:xfrm>
          <a:off x="600074" y="1485900"/>
          <a:ext cx="11010900" cy="5181601"/>
        </p:xfrm>
        <a:graphic>
          <a:graphicData uri="http://schemas.openxmlformats.org/drawingml/2006/table">
            <a:tbl>
              <a:tblPr/>
              <a:tblGrid>
                <a:gridCol w="5505450">
                  <a:extLst>
                    <a:ext uri="{9D8B030D-6E8A-4147-A177-3AD203B41FA5}">
                      <a16:colId xmlns:a16="http://schemas.microsoft.com/office/drawing/2014/main" val="3724204550"/>
                    </a:ext>
                  </a:extLst>
                </a:gridCol>
                <a:gridCol w="5505450">
                  <a:extLst>
                    <a:ext uri="{9D8B030D-6E8A-4147-A177-3AD203B41FA5}">
                      <a16:colId xmlns:a16="http://schemas.microsoft.com/office/drawing/2014/main" val="75526823"/>
                    </a:ext>
                  </a:extLst>
                </a:gridCol>
              </a:tblGrid>
              <a:tr h="298705">
                <a:tc>
                  <a:txBody>
                    <a:bodyPr/>
                    <a:lstStyle/>
                    <a:p>
                      <a:pPr algn="l"/>
                      <a:r>
                        <a:rPr lang="en-US" sz="1600" b="1">
                          <a:effectLst/>
                        </a:rPr>
                        <a:t>Group</a:t>
                      </a:r>
                    </a:p>
                  </a:txBody>
                  <a:tcPr marL="21347" marR="21347" marT="21347" marB="21347" anchor="ctr">
                    <a:lnL>
                      <a:noFill/>
                    </a:lnL>
                    <a:lnR>
                      <a:noFill/>
                    </a:lnR>
                    <a:lnT w="9525" cap="flat" cmpd="sng" algn="ctr">
                      <a:solidFill>
                        <a:srgbClr val="8E8E8E"/>
                      </a:solidFill>
                      <a:prstDash val="solid"/>
                      <a:round/>
                      <a:headEnd type="none" w="med" len="med"/>
                      <a:tailEnd type="none" w="med" len="med"/>
                    </a:lnT>
                    <a:lnB w="9525" cap="flat" cmpd="sng" algn="ctr">
                      <a:solidFill>
                        <a:srgbClr val="8E8E8E"/>
                      </a:solidFill>
                      <a:prstDash val="solid"/>
                      <a:round/>
                      <a:headEnd type="none" w="med" len="med"/>
                      <a:tailEnd type="none" w="med" len="med"/>
                    </a:lnB>
                  </a:tcPr>
                </a:tc>
                <a:tc>
                  <a:txBody>
                    <a:bodyPr/>
                    <a:lstStyle/>
                    <a:p>
                      <a:pPr algn="l"/>
                      <a:r>
                        <a:rPr lang="en-US" sz="1600" b="1">
                          <a:effectLst/>
                        </a:rPr>
                        <a:t>Vignette</a:t>
                      </a:r>
                    </a:p>
                  </a:txBody>
                  <a:tcPr marL="21347" marR="21347" marT="21347" marB="21347" anchor="ctr">
                    <a:lnL>
                      <a:noFill/>
                    </a:lnL>
                    <a:lnR>
                      <a:noFill/>
                    </a:lnR>
                    <a:lnT w="9525" cap="flat" cmpd="sng" algn="ctr">
                      <a:solidFill>
                        <a:srgbClr val="8E8E8E"/>
                      </a:solidFill>
                      <a:prstDash val="solid"/>
                      <a:round/>
                      <a:headEnd type="none" w="med" len="med"/>
                      <a:tailEnd type="none" w="med" len="med"/>
                    </a:lnT>
                    <a:lnB w="9525" cap="flat" cmpd="sng" algn="ctr">
                      <a:solidFill>
                        <a:srgbClr val="8E8E8E"/>
                      </a:solidFill>
                      <a:prstDash val="solid"/>
                      <a:round/>
                      <a:headEnd type="none" w="med" len="med"/>
                      <a:tailEnd type="none" w="med" len="med"/>
                    </a:lnB>
                  </a:tcPr>
                </a:tc>
                <a:extLst>
                  <a:ext uri="{0D108BD9-81ED-4DB2-BD59-A6C34878D82A}">
                    <a16:rowId xmlns:a16="http://schemas.microsoft.com/office/drawing/2014/main" val="1050495287"/>
                  </a:ext>
                </a:extLst>
              </a:tr>
              <a:tr h="1627632">
                <a:tc>
                  <a:txBody>
                    <a:bodyPr/>
                    <a:lstStyle/>
                    <a:p>
                      <a:pPr algn="l"/>
                      <a:r>
                        <a:rPr lang="en-US" sz="1600" b="1">
                          <a:effectLst/>
                        </a:rPr>
                        <a:t>Control</a:t>
                      </a:r>
                    </a:p>
                  </a:txBody>
                  <a:tcPr marL="21347" marR="21347" marT="21347" marB="21347" anchor="ctr">
                    <a:lnL>
                      <a:noFill/>
                    </a:lnL>
                    <a:lnR>
                      <a:noFill/>
                    </a:lnR>
                    <a:lnT w="9525" cap="flat" cmpd="sng" algn="ctr">
                      <a:solidFill>
                        <a:srgbClr val="8E8E8E"/>
                      </a:solidFill>
                      <a:prstDash val="solid"/>
                      <a:round/>
                      <a:headEnd type="none" w="med" len="med"/>
                      <a:tailEnd type="none" w="med" len="med"/>
                    </a:lnT>
                    <a:lnB w="9525" cap="flat" cmpd="sng" algn="ctr">
                      <a:solidFill>
                        <a:srgbClr val="8E8E8E"/>
                      </a:solidFill>
                      <a:prstDash val="solid"/>
                      <a:round/>
                      <a:headEnd type="none" w="med" len="med"/>
                      <a:tailEnd type="none" w="med" len="med"/>
                    </a:lnB>
                  </a:tcPr>
                </a:tc>
                <a:tc>
                  <a:txBody>
                    <a:bodyPr/>
                    <a:lstStyle/>
                    <a:p>
                      <a:pPr algn="l"/>
                      <a:r>
                        <a:rPr lang="en-US" sz="1600">
                          <a:effectLst/>
                        </a:rPr>
                        <a:t>Mary is a white woman who has completed college. She has</a:t>
                      </a:r>
                      <a:br>
                        <a:rPr lang="en-US" sz="1600">
                          <a:effectLst/>
                        </a:rPr>
                      </a:br>
                      <a:r>
                        <a:rPr lang="en-US" sz="1600">
                          <a:effectLst/>
                        </a:rPr>
                        <a:t>experienced the usual ups and downs of life, but managed to</a:t>
                      </a:r>
                      <a:br>
                        <a:rPr lang="en-US" sz="1600">
                          <a:effectLst/>
                        </a:rPr>
                      </a:br>
                      <a:r>
                        <a:rPr lang="en-US" sz="1600">
                          <a:effectLst/>
                        </a:rPr>
                        <a:t>get through the challenges she has faced. Mary lives with her</a:t>
                      </a:r>
                      <a:br>
                        <a:rPr lang="en-US" sz="1600">
                          <a:effectLst/>
                        </a:rPr>
                      </a:br>
                      <a:r>
                        <a:rPr lang="en-US" sz="1600">
                          <a:effectLst/>
                        </a:rPr>
                        <a:t>family and enjoys spending time outdoors and taking part in</a:t>
                      </a:r>
                      <a:br>
                        <a:rPr lang="en-US" sz="1600">
                          <a:effectLst/>
                        </a:rPr>
                      </a:br>
                      <a:r>
                        <a:rPr lang="en-US" sz="1600">
                          <a:effectLst/>
                        </a:rPr>
                        <a:t>various activities in her community. She works at a local store.</a:t>
                      </a:r>
                    </a:p>
                  </a:txBody>
                  <a:tcPr marL="21347" marR="21347" marT="21347" marB="21347" anchor="ctr">
                    <a:lnL>
                      <a:noFill/>
                    </a:lnL>
                    <a:lnR>
                      <a:noFill/>
                    </a:lnR>
                    <a:lnT w="9525" cap="flat" cmpd="sng" algn="ctr">
                      <a:solidFill>
                        <a:srgbClr val="8E8E8E"/>
                      </a:solidFill>
                      <a:prstDash val="solid"/>
                      <a:round/>
                      <a:headEnd type="none" w="med" len="med"/>
                      <a:tailEnd type="none" w="med" len="med"/>
                    </a:lnT>
                    <a:lnB w="9525" cap="flat" cmpd="sng" algn="ctr">
                      <a:solidFill>
                        <a:srgbClr val="8E8E8E"/>
                      </a:solidFill>
                      <a:prstDash val="solid"/>
                      <a:round/>
                      <a:headEnd type="none" w="med" len="med"/>
                      <a:tailEnd type="none" w="med" len="med"/>
                    </a:lnB>
                  </a:tcPr>
                </a:tc>
                <a:extLst>
                  <a:ext uri="{0D108BD9-81ED-4DB2-BD59-A6C34878D82A}">
                    <a16:rowId xmlns:a16="http://schemas.microsoft.com/office/drawing/2014/main" val="1741489193"/>
                  </a:ext>
                </a:extLst>
              </a:tr>
              <a:tr h="1627632">
                <a:tc>
                  <a:txBody>
                    <a:bodyPr/>
                    <a:lstStyle/>
                    <a:p>
                      <a:pPr algn="l"/>
                      <a:r>
                        <a:rPr lang="en-US" sz="1600" b="1">
                          <a:effectLst/>
                        </a:rPr>
                        <a:t>Substance Abuser</a:t>
                      </a:r>
                    </a:p>
                  </a:txBody>
                  <a:tcPr marL="21347" marR="21347" marT="21347" marB="21347" anchor="ctr">
                    <a:lnL>
                      <a:noFill/>
                    </a:lnL>
                    <a:lnR>
                      <a:noFill/>
                    </a:lnR>
                    <a:lnT w="9525" cap="flat" cmpd="sng" algn="ctr">
                      <a:solidFill>
                        <a:srgbClr val="8E8E8E"/>
                      </a:solidFill>
                      <a:prstDash val="solid"/>
                      <a:round/>
                      <a:headEnd type="none" w="med" len="med"/>
                      <a:tailEnd type="none" w="med" len="med"/>
                    </a:lnT>
                    <a:lnB w="9525" cap="flat" cmpd="sng" algn="ctr">
                      <a:solidFill>
                        <a:srgbClr val="8E8E8E"/>
                      </a:solidFill>
                      <a:prstDash val="solid"/>
                      <a:round/>
                      <a:headEnd type="none" w="med" len="med"/>
                      <a:tailEnd type="none" w="med" len="med"/>
                    </a:lnB>
                  </a:tcPr>
                </a:tc>
                <a:tc>
                  <a:txBody>
                    <a:bodyPr/>
                    <a:lstStyle/>
                    <a:p>
                      <a:pPr algn="l"/>
                      <a:r>
                        <a:rPr lang="en-US" sz="1600">
                          <a:effectLst/>
                        </a:rPr>
                        <a:t>Mary is a white woman who has completed college. She is also a substance abuser but has managed to get through the challenges she has faced. As a recovering addict, she lives with her family and enjoys spending time outdoors and taking part in various activities in her community. She also works at a local store.</a:t>
                      </a:r>
                    </a:p>
                  </a:txBody>
                  <a:tcPr marL="21347" marR="21347" marT="21347" marB="21347" anchor="ctr">
                    <a:lnL>
                      <a:noFill/>
                    </a:lnL>
                    <a:lnR>
                      <a:noFill/>
                    </a:lnR>
                    <a:lnT w="9525" cap="flat" cmpd="sng" algn="ctr">
                      <a:solidFill>
                        <a:srgbClr val="8E8E8E"/>
                      </a:solidFill>
                      <a:prstDash val="solid"/>
                      <a:round/>
                      <a:headEnd type="none" w="med" len="med"/>
                      <a:tailEnd type="none" w="med" len="med"/>
                    </a:lnT>
                    <a:lnB w="9525" cap="flat" cmpd="sng" algn="ctr">
                      <a:solidFill>
                        <a:srgbClr val="8E8E8E"/>
                      </a:solidFill>
                      <a:prstDash val="solid"/>
                      <a:round/>
                      <a:headEnd type="none" w="med" len="med"/>
                      <a:tailEnd type="none" w="med" len="med"/>
                    </a:lnB>
                  </a:tcPr>
                </a:tc>
                <a:extLst>
                  <a:ext uri="{0D108BD9-81ED-4DB2-BD59-A6C34878D82A}">
                    <a16:rowId xmlns:a16="http://schemas.microsoft.com/office/drawing/2014/main" val="2335590319"/>
                  </a:ext>
                </a:extLst>
              </a:tr>
              <a:tr h="1627632">
                <a:tc>
                  <a:txBody>
                    <a:bodyPr/>
                    <a:lstStyle/>
                    <a:p>
                      <a:pPr algn="l"/>
                      <a:r>
                        <a:rPr lang="en-US" sz="1600" b="1">
                          <a:effectLst/>
                        </a:rPr>
                        <a:t>Substance Use Disorder</a:t>
                      </a:r>
                    </a:p>
                  </a:txBody>
                  <a:tcPr marL="21347" marR="21347" marT="21347" marB="21347" anchor="ctr">
                    <a:lnL>
                      <a:noFill/>
                    </a:lnL>
                    <a:lnR>
                      <a:noFill/>
                    </a:lnR>
                    <a:lnT w="9525" cap="flat" cmpd="sng" algn="ctr">
                      <a:solidFill>
                        <a:srgbClr val="8E8E8E"/>
                      </a:solidFill>
                      <a:prstDash val="solid"/>
                      <a:round/>
                      <a:headEnd type="none" w="med" len="med"/>
                      <a:tailEnd type="none" w="med" len="med"/>
                    </a:lnT>
                    <a:lnB w="9525" cap="flat" cmpd="sng" algn="ctr">
                      <a:solidFill>
                        <a:srgbClr val="8E8E8E"/>
                      </a:solidFill>
                      <a:prstDash val="solid"/>
                      <a:round/>
                      <a:headEnd type="none" w="med" len="med"/>
                      <a:tailEnd type="none" w="med" len="med"/>
                    </a:lnB>
                  </a:tcPr>
                </a:tc>
                <a:tc>
                  <a:txBody>
                    <a:bodyPr/>
                    <a:lstStyle/>
                    <a:p>
                      <a:pPr algn="l"/>
                      <a:r>
                        <a:rPr lang="en-US" sz="1600" dirty="0">
                          <a:effectLst/>
                        </a:rPr>
                        <a:t>Mary is a white woman who has completed college. She also has a substance use disorder but has managed to get through the challenges she has faced. As a woman in recovery, she lives with her family and enjoys spending time outdoors and taking part in various activities in her community. She also works at a local store.</a:t>
                      </a:r>
                    </a:p>
                  </a:txBody>
                  <a:tcPr marL="21347" marR="21347" marT="21347" marB="21347" anchor="ctr">
                    <a:lnL>
                      <a:noFill/>
                    </a:lnL>
                    <a:lnR>
                      <a:noFill/>
                    </a:lnR>
                    <a:lnT w="9525" cap="flat" cmpd="sng" algn="ctr">
                      <a:solidFill>
                        <a:srgbClr val="8E8E8E"/>
                      </a:solidFill>
                      <a:prstDash val="solid"/>
                      <a:round/>
                      <a:headEnd type="none" w="med" len="med"/>
                      <a:tailEnd type="none" w="med" len="med"/>
                    </a:lnT>
                    <a:lnB w="9525" cap="flat" cmpd="sng" algn="ctr">
                      <a:solidFill>
                        <a:srgbClr val="8E8E8E"/>
                      </a:solidFill>
                      <a:prstDash val="solid"/>
                      <a:round/>
                      <a:headEnd type="none" w="med" len="med"/>
                      <a:tailEnd type="none" w="med" len="med"/>
                    </a:lnB>
                  </a:tcPr>
                </a:tc>
                <a:extLst>
                  <a:ext uri="{0D108BD9-81ED-4DB2-BD59-A6C34878D82A}">
                    <a16:rowId xmlns:a16="http://schemas.microsoft.com/office/drawing/2014/main" val="1174716191"/>
                  </a:ext>
                </a:extLst>
              </a:tr>
            </a:tbl>
          </a:graphicData>
        </a:graphic>
      </p:graphicFrame>
      <p:sp>
        <p:nvSpPr>
          <p:cNvPr id="5" name="Rectangle 1"/>
          <p:cNvSpPr>
            <a:spLocks noChangeArrowheads="1"/>
          </p:cNvSpPr>
          <p:nvPr/>
        </p:nvSpPr>
        <p:spPr bwMode="auto">
          <a:xfrm>
            <a:off x="-14719001" y="-323165"/>
            <a:ext cx="3437377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1F1F1F"/>
                </a:solidFill>
                <a:effectLst/>
                <a:latin typeface="ElsevierGulliver"/>
              </a:rPr>
              <a:t>Table 2</a:t>
            </a:r>
            <a:r>
              <a:rPr kumimoji="0" lang="en-US" altLang="en-US" sz="800" b="0" i="0" u="none" strike="noStrike" cap="none" normalizeH="0" baseline="0" smtClean="0">
                <a:ln>
                  <a:noFill/>
                </a:ln>
                <a:solidFill>
                  <a:srgbClr val="1F1F1F"/>
                </a:solidFill>
                <a:effectLst/>
                <a:latin typeface="ElsevierGulliver"/>
              </a:rPr>
              <a:t>.</a:t>
            </a:r>
            <a:r>
              <a:rPr kumimoji="0" lang="en-US" altLang="en-US" sz="1800" b="0" i="0" u="none" strike="noStrike" cap="none" normalizeH="0" baseline="0" smtClean="0">
                <a:ln>
                  <a:noFill/>
                </a:ln>
                <a:solidFill>
                  <a:srgbClr val="1F1F1F"/>
                </a:solidFill>
                <a:effectLst/>
                <a:latin typeface="ElsevierGulliver"/>
              </a:rPr>
              <a:t> Sample vignette randomly assigned to participants.</a:t>
            </a:r>
            <a:endParaRPr kumimoji="0" lang="en-US" altLang="en-US" sz="1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417083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Substance Use - Empathy</a:t>
            </a:r>
            <a:endParaRPr lang="en-US" dirty="0"/>
          </a:p>
        </p:txBody>
      </p:sp>
      <p:sp>
        <p:nvSpPr>
          <p:cNvPr id="3" name="Content Placeholder 2"/>
          <p:cNvSpPr>
            <a:spLocks noGrp="1"/>
          </p:cNvSpPr>
          <p:nvPr>
            <p:ph idx="1"/>
          </p:nvPr>
        </p:nvSpPr>
        <p:spPr/>
        <p:txBody>
          <a:bodyPr/>
          <a:lstStyle/>
          <a:p>
            <a:r>
              <a:rPr lang="en-US" dirty="0">
                <a:hlinkClick r:id="rId2"/>
              </a:rPr>
              <a:t>https://www.youtube.com/watch?v=5L6-O3tW4WE&amp;ab_channel=HBO</a:t>
            </a:r>
            <a:r>
              <a:rPr lang="en-US" dirty="0"/>
              <a:t> – The Wire</a:t>
            </a:r>
          </a:p>
          <a:p>
            <a:endParaRPr lang="en-US" dirty="0"/>
          </a:p>
        </p:txBody>
      </p:sp>
    </p:spTree>
    <p:extLst>
      <p:ext uri="{BB962C8B-B14F-4D97-AF65-F5344CB8AC3E}">
        <p14:creationId xmlns:p14="http://schemas.microsoft.com/office/powerpoint/2010/main" val="3433982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Addictive drugs</a:t>
            </a:r>
            <a:endParaRPr lang="en-US" dirty="0"/>
          </a:p>
        </p:txBody>
      </p:sp>
      <p:sp>
        <p:nvSpPr>
          <p:cNvPr id="3" name="Content Placeholder 2"/>
          <p:cNvSpPr>
            <a:spLocks noGrp="1"/>
          </p:cNvSpPr>
          <p:nvPr>
            <p:ph idx="1"/>
          </p:nvPr>
        </p:nvSpPr>
        <p:spPr>
          <a:xfrm>
            <a:off x="838200" y="1825625"/>
            <a:ext cx="3419475" cy="4351338"/>
          </a:xfrm>
        </p:spPr>
        <p:txBody>
          <a:bodyPr/>
          <a:lstStyle/>
          <a:p>
            <a:endParaRPr lang="en-US" dirty="0"/>
          </a:p>
        </p:txBody>
      </p:sp>
      <p:pic>
        <p:nvPicPr>
          <p:cNvPr id="4098" name="Picture 2" descr="The Opioid Epidemic and the Labor Mark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1670" y="2481046"/>
            <a:ext cx="5660330" cy="39909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a:stretch>
            <a:fillRect/>
          </a:stretch>
        </p:blipFill>
        <p:spPr>
          <a:xfrm>
            <a:off x="0" y="1530566"/>
            <a:ext cx="6415770" cy="4941455"/>
          </a:xfrm>
          <a:prstGeom prst="rect">
            <a:avLst/>
          </a:prstGeom>
        </p:spPr>
      </p:pic>
    </p:spTree>
    <p:extLst>
      <p:ext uri="{BB962C8B-B14F-4D97-AF65-F5344CB8AC3E}">
        <p14:creationId xmlns:p14="http://schemas.microsoft.com/office/powerpoint/2010/main" val="4020739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Substance use treatment</a:t>
            </a:r>
            <a:endParaRPr lang="en-US" dirty="0"/>
          </a:p>
        </p:txBody>
      </p:sp>
      <p:sp>
        <p:nvSpPr>
          <p:cNvPr id="3" name="Content Placeholder 2"/>
          <p:cNvSpPr>
            <a:spLocks noGrp="1"/>
          </p:cNvSpPr>
          <p:nvPr>
            <p:ph idx="1"/>
          </p:nvPr>
        </p:nvSpPr>
        <p:spPr>
          <a:xfrm>
            <a:off x="838200" y="1825624"/>
            <a:ext cx="10515600" cy="4727575"/>
          </a:xfrm>
        </p:spPr>
        <p:txBody>
          <a:bodyPr>
            <a:normAutofit fontScale="92500" lnSpcReduction="20000"/>
          </a:bodyPr>
          <a:lstStyle/>
          <a:p>
            <a:r>
              <a:rPr lang="en-US" dirty="0" smtClean="0"/>
              <a:t>Multiple aspects multiple sites</a:t>
            </a:r>
          </a:p>
          <a:p>
            <a:pPr lvl="1"/>
            <a:r>
              <a:rPr lang="en-US" dirty="0" smtClean="0"/>
              <a:t>Pharmacological</a:t>
            </a:r>
          </a:p>
          <a:p>
            <a:pPr lvl="2"/>
            <a:r>
              <a:rPr lang="en-US" dirty="0"/>
              <a:t>reduces cravings</a:t>
            </a:r>
          </a:p>
          <a:p>
            <a:pPr lvl="3"/>
            <a:r>
              <a:rPr lang="el-GR" dirty="0" smtClean="0"/>
              <a:t>μ-</a:t>
            </a:r>
            <a:r>
              <a:rPr lang="en-US" dirty="0"/>
              <a:t>opioid </a:t>
            </a:r>
            <a:r>
              <a:rPr lang="en-US" dirty="0" smtClean="0"/>
              <a:t>antagonist (Naltrexone – alcohol, opioids, others) </a:t>
            </a:r>
          </a:p>
          <a:p>
            <a:pPr lvl="3"/>
            <a:r>
              <a:rPr lang="en-US" dirty="0" smtClean="0"/>
              <a:t>Serotonergic agents like SSRIs (meth, alcohol, coke, nicotine, opioids)</a:t>
            </a:r>
          </a:p>
          <a:p>
            <a:pPr lvl="2"/>
            <a:r>
              <a:rPr lang="en-US" dirty="0" smtClean="0"/>
              <a:t>Block effect of drug (</a:t>
            </a:r>
            <a:r>
              <a:rPr lang="en-US" dirty="0" err="1" smtClean="0"/>
              <a:t>Gaba</a:t>
            </a:r>
            <a:r>
              <a:rPr lang="en-US" dirty="0" smtClean="0"/>
              <a:t> agents?)</a:t>
            </a:r>
          </a:p>
          <a:p>
            <a:pPr lvl="2"/>
            <a:r>
              <a:rPr lang="en-US" dirty="0" smtClean="0"/>
              <a:t>Withdrawal reducing (Dopaminergic agents)</a:t>
            </a:r>
          </a:p>
          <a:p>
            <a:pPr lvl="2"/>
            <a:r>
              <a:rPr lang="en-US" dirty="0" smtClean="0"/>
              <a:t>Induce negative physical reaction to drugs (Disulfiram for alcohol)</a:t>
            </a:r>
          </a:p>
          <a:p>
            <a:pPr lvl="1"/>
            <a:r>
              <a:rPr lang="en-US" dirty="0" smtClean="0"/>
              <a:t>Non-pharmacological</a:t>
            </a:r>
          </a:p>
          <a:p>
            <a:pPr lvl="2"/>
            <a:r>
              <a:rPr lang="en-US" dirty="0" smtClean="0"/>
              <a:t>CBT</a:t>
            </a:r>
          </a:p>
          <a:p>
            <a:pPr lvl="2"/>
            <a:r>
              <a:rPr lang="en-US" dirty="0" smtClean="0"/>
              <a:t>Motivational enhancement therapy</a:t>
            </a:r>
          </a:p>
          <a:p>
            <a:pPr lvl="2"/>
            <a:r>
              <a:rPr lang="en-US" dirty="0" smtClean="0"/>
              <a:t>Conditioning based behavioral therapy</a:t>
            </a:r>
          </a:p>
          <a:p>
            <a:pPr lvl="2"/>
            <a:r>
              <a:rPr lang="en-US" dirty="0" smtClean="0"/>
              <a:t>Group therapy</a:t>
            </a:r>
          </a:p>
          <a:p>
            <a:pPr lvl="3"/>
            <a:r>
              <a:rPr lang="en-US" dirty="0" smtClean="0"/>
              <a:t>12 step programs</a:t>
            </a:r>
          </a:p>
          <a:p>
            <a:pPr lvl="3"/>
            <a:r>
              <a:rPr lang="en-US" dirty="0" smtClean="0"/>
              <a:t>Sponsor/buddy system</a:t>
            </a:r>
            <a:endParaRPr lang="en-US" dirty="0"/>
          </a:p>
          <a:p>
            <a:r>
              <a:rPr lang="en-US" dirty="0" smtClean="0"/>
              <a:t>Co-occurring mental health and substance use</a:t>
            </a:r>
            <a:endParaRPr lang="en-US" dirty="0"/>
          </a:p>
        </p:txBody>
      </p:sp>
    </p:spTree>
    <p:extLst>
      <p:ext uri="{BB962C8B-B14F-4D97-AF65-F5344CB8AC3E}">
        <p14:creationId xmlns:p14="http://schemas.microsoft.com/office/powerpoint/2010/main" val="2737652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2050" name="Picture 2" descr="Sober Living Houses (SLH) Resear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0375" y="156914"/>
            <a:ext cx="8731250" cy="6207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3001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www.youtube.com/watch?v=xYnZ1BDWMfM&amp;ab_channel=TheUnplannedPodcast</a:t>
            </a:r>
            <a:r>
              <a:rPr lang="en-US" dirty="0" smtClean="0"/>
              <a:t> – 72:25-75:15</a:t>
            </a:r>
          </a:p>
          <a:p>
            <a:r>
              <a:rPr lang="en-US" dirty="0" smtClean="0">
                <a:hlinkClick r:id="rId3"/>
              </a:rPr>
              <a:t>https</a:t>
            </a:r>
            <a:r>
              <a:rPr lang="en-US" dirty="0">
                <a:hlinkClick r:id="rId3"/>
              </a:rPr>
              <a:t>://</a:t>
            </a:r>
            <a:r>
              <a:rPr lang="en-US" dirty="0" smtClean="0">
                <a:hlinkClick r:id="rId3"/>
              </a:rPr>
              <a:t>www.lawyersgunsmoneyblog.com/2024/03/maine-mass-killer-had-severe-brain-damage-from-routine-military-training</a:t>
            </a:r>
            <a:endParaRPr lang="en-US" dirty="0" smtClean="0"/>
          </a:p>
          <a:p>
            <a:r>
              <a:rPr lang="en-US" dirty="0">
                <a:hlinkClick r:id="rId4"/>
              </a:rPr>
              <a:t>https://www.reddit.com/r/MadeMeSmile/comments/jxlmv9/wholesome_lgbt_bookstore</a:t>
            </a:r>
            <a:r>
              <a:rPr lang="en-US" dirty="0" smtClean="0">
                <a:hlinkClick r:id="rId4"/>
              </a:rPr>
              <a:t>/</a:t>
            </a:r>
            <a:endParaRPr lang="en-US" dirty="0"/>
          </a:p>
          <a:p>
            <a:endParaRPr lang="en-US" dirty="0"/>
          </a:p>
        </p:txBody>
      </p:sp>
    </p:spTree>
    <p:extLst>
      <p:ext uri="{BB962C8B-B14F-4D97-AF65-F5344CB8AC3E}">
        <p14:creationId xmlns:p14="http://schemas.microsoft.com/office/powerpoint/2010/main" val="27323576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5"/>
            <a:ext cx="10515600" cy="1631950"/>
          </a:xfrm>
        </p:spPr>
        <p:txBody>
          <a:bodyPr/>
          <a:lstStyle/>
          <a:p>
            <a:endParaRPr lang="en-US" dirty="0"/>
          </a:p>
        </p:txBody>
      </p:sp>
      <p:pic>
        <p:nvPicPr>
          <p:cNvPr id="3074" name="Picture 2" descr="https://whitmanhansonwill.org/wp-content/uploads/2015/12/ContinuumOfCareGraphic.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7625" y="2066925"/>
            <a:ext cx="9229725" cy="3267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3084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Co-occurring mental health and substance </a:t>
            </a:r>
            <a:r>
              <a:rPr lang="en-US" dirty="0" smtClean="0"/>
              <a:t>use</a:t>
            </a:r>
            <a:endParaRPr lang="en-US" dirty="0"/>
          </a:p>
        </p:txBody>
      </p:sp>
      <p:sp>
        <p:nvSpPr>
          <p:cNvPr id="3" name="Content Placeholder 2"/>
          <p:cNvSpPr>
            <a:spLocks noGrp="1"/>
          </p:cNvSpPr>
          <p:nvPr>
            <p:ph idx="1"/>
          </p:nvPr>
        </p:nvSpPr>
        <p:spPr/>
        <p:txBody>
          <a:bodyPr/>
          <a:lstStyle/>
          <a:p>
            <a:r>
              <a:rPr lang="en-US" dirty="0" smtClean="0"/>
              <a:t>Can include depression, psychosis, stress disorders, ADHD, …</a:t>
            </a:r>
          </a:p>
          <a:p>
            <a:r>
              <a:rPr lang="en-US" dirty="0" smtClean="0"/>
              <a:t>Facilities should be equipped to manage comorbidities</a:t>
            </a:r>
          </a:p>
          <a:p>
            <a:r>
              <a:rPr lang="en-US" dirty="0" smtClean="0"/>
              <a:t>Treatment plans should have broad focus</a:t>
            </a:r>
          </a:p>
          <a:p>
            <a:r>
              <a:rPr lang="en-US" dirty="0" smtClean="0"/>
              <a:t>Practitioners should have broad skill sets</a:t>
            </a:r>
            <a:endParaRPr lang="en-US" dirty="0"/>
          </a:p>
        </p:txBody>
      </p:sp>
    </p:spTree>
    <p:extLst>
      <p:ext uri="{BB962C8B-B14F-4D97-AF65-F5344CB8AC3E}">
        <p14:creationId xmlns:p14="http://schemas.microsoft.com/office/powerpoint/2010/main" val="34765046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Substance Use Awareness</a:t>
            </a:r>
            <a:endParaRPr lang="en-US" dirty="0"/>
          </a:p>
        </p:txBody>
      </p:sp>
      <p:sp>
        <p:nvSpPr>
          <p:cNvPr id="3" name="Content Placeholder 2"/>
          <p:cNvSpPr>
            <a:spLocks noGrp="1"/>
          </p:cNvSpPr>
          <p:nvPr>
            <p:ph idx="1"/>
          </p:nvPr>
        </p:nvSpPr>
        <p:spPr/>
        <p:txBody>
          <a:bodyPr/>
          <a:lstStyle/>
          <a:p>
            <a:r>
              <a:rPr lang="en-US" dirty="0" smtClean="0"/>
              <a:t>Patient care:</a:t>
            </a:r>
          </a:p>
          <a:p>
            <a:pPr lvl="1"/>
            <a:r>
              <a:rPr lang="en-US" dirty="0">
                <a:hlinkClick r:id="rId2"/>
              </a:rPr>
              <a:t>https://</a:t>
            </a:r>
            <a:r>
              <a:rPr lang="en-US" dirty="0" smtClean="0">
                <a:hlinkClick r:id="rId2"/>
              </a:rPr>
              <a:t>www.youtube.com/watch?v=h4oDbDcKWnM&amp;ab_channel=JeffersonHealth</a:t>
            </a:r>
            <a:endParaRPr lang="en-US" dirty="0" smtClean="0"/>
          </a:p>
          <a:p>
            <a:r>
              <a:rPr lang="en-US" dirty="0" smtClean="0"/>
              <a:t>Recognizing and treating:</a:t>
            </a:r>
          </a:p>
          <a:p>
            <a:pPr lvl="1"/>
            <a:r>
              <a:rPr lang="en-US" dirty="0">
                <a:hlinkClick r:id="rId3"/>
              </a:rPr>
              <a:t>https://</a:t>
            </a:r>
            <a:r>
              <a:rPr lang="en-US" dirty="0" smtClean="0">
                <a:hlinkClick r:id="rId3"/>
              </a:rPr>
              <a:t>www.youtube.com/watch?v=u8YpPB19tl0&amp;ab_channel=WWLTV</a:t>
            </a:r>
            <a:endParaRPr lang="en-US" dirty="0" smtClean="0"/>
          </a:p>
          <a:p>
            <a:pPr lvl="1"/>
            <a:endParaRPr lang="en-US" dirty="0"/>
          </a:p>
        </p:txBody>
      </p:sp>
    </p:spTree>
    <p:extLst>
      <p:ext uri="{BB962C8B-B14F-4D97-AF65-F5344CB8AC3E}">
        <p14:creationId xmlns:p14="http://schemas.microsoft.com/office/powerpoint/2010/main" val="29180058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fentanyl</a:t>
            </a:r>
            <a:endParaRPr lang="en-US" dirty="0"/>
          </a:p>
        </p:txBody>
      </p:sp>
      <p:sp>
        <p:nvSpPr>
          <p:cNvPr id="3" name="Content Placeholder 2"/>
          <p:cNvSpPr>
            <a:spLocks noGrp="1"/>
          </p:cNvSpPr>
          <p:nvPr>
            <p:ph idx="1"/>
          </p:nvPr>
        </p:nvSpPr>
        <p:spPr/>
        <p:txBody>
          <a:bodyPr/>
          <a:lstStyle/>
          <a:p>
            <a:r>
              <a:rPr lang="en-US" dirty="0"/>
              <a:t>Fentanyl is potent, </a:t>
            </a:r>
            <a:r>
              <a:rPr lang="en-US" dirty="0" smtClean="0"/>
              <a:t>which makes it cheap</a:t>
            </a:r>
            <a:endParaRPr lang="en-US" dirty="0"/>
          </a:p>
          <a:p>
            <a:pPr lvl="1"/>
            <a:r>
              <a:rPr lang="en-US" dirty="0" smtClean="0"/>
              <a:t>Transportation is more expensive than production</a:t>
            </a:r>
          </a:p>
          <a:p>
            <a:r>
              <a:rPr lang="en-US" dirty="0" smtClean="0"/>
              <a:t>Fentanyl is a cheap opioid, so used directly as an opioid</a:t>
            </a:r>
          </a:p>
          <a:p>
            <a:r>
              <a:rPr lang="en-US" dirty="0" smtClean="0"/>
              <a:t>A dilute dose of another drug, cut with mostly an inert substance (talc?) and a tiny bit of fentanyl can give a stronger effect than an undiluted dose of the original drug</a:t>
            </a:r>
          </a:p>
          <a:p>
            <a:pPr lvl="1"/>
            <a:r>
              <a:rPr lang="en-US" dirty="0" smtClean="0"/>
              <a:t>Uppers and downers can mix</a:t>
            </a:r>
          </a:p>
        </p:txBody>
      </p:sp>
    </p:spTree>
    <p:extLst>
      <p:ext uri="{BB962C8B-B14F-4D97-AF65-F5344CB8AC3E}">
        <p14:creationId xmlns:p14="http://schemas.microsoft.com/office/powerpoint/2010/main" val="17659800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a:xfrm>
            <a:off x="85725" y="1581150"/>
            <a:ext cx="11934825" cy="5105399"/>
          </a:xfrm>
        </p:spPr>
        <p:txBody>
          <a:bodyPr>
            <a:normAutofit fontScale="85000" lnSpcReduction="20000"/>
          </a:bodyPr>
          <a:lstStyle/>
          <a:p>
            <a:r>
              <a:rPr lang="en-US" dirty="0" err="1"/>
              <a:t>Zubatsky</a:t>
            </a:r>
            <a:r>
              <a:rPr lang="en-US" dirty="0"/>
              <a:t>, Max, Jay </a:t>
            </a:r>
            <a:r>
              <a:rPr lang="en-US" dirty="0" err="1"/>
              <a:t>Brieler</a:t>
            </a:r>
            <a:r>
              <a:rPr lang="en-US" dirty="0"/>
              <a:t>, and Christine Jacobs. "Training experiences of family medicine residents on behavioral health rotations." </a:t>
            </a:r>
            <a:r>
              <a:rPr lang="en-US" i="1" dirty="0"/>
              <a:t>Fam Med</a:t>
            </a:r>
            <a:r>
              <a:rPr lang="en-US" dirty="0"/>
              <a:t> 49, no. 8 (2017): 635-639</a:t>
            </a:r>
            <a:r>
              <a:rPr lang="en-US" dirty="0" smtClean="0"/>
              <a:t>.</a:t>
            </a:r>
          </a:p>
          <a:p>
            <a:r>
              <a:rPr lang="en-US" dirty="0"/>
              <a:t>Bauer, Nerissa S., Paula D. Sullivan, Anna M. Hus, and Stephen M. Downs. "Promoting mental health competency in residency training." </a:t>
            </a:r>
            <a:r>
              <a:rPr lang="en-US" i="1" dirty="0"/>
              <a:t>Patient Education and Counseling</a:t>
            </a:r>
            <a:r>
              <a:rPr lang="en-US" dirty="0"/>
              <a:t> 85, no. 3 (2011): e260-e264</a:t>
            </a:r>
            <a:r>
              <a:rPr lang="en-US" dirty="0" smtClean="0"/>
              <a:t>.</a:t>
            </a:r>
          </a:p>
          <a:p>
            <a:r>
              <a:rPr lang="en-US" dirty="0"/>
              <a:t>Ashford, Robert D., Austin M. Brown, and Brenda Curtis. "Substance use, recovery, and linguistics: The impact of word choice on explicit and implicit bias." </a:t>
            </a:r>
            <a:r>
              <a:rPr lang="en-US" i="1" dirty="0"/>
              <a:t>Drug and alcohol dependence</a:t>
            </a:r>
            <a:r>
              <a:rPr lang="en-US" dirty="0"/>
              <a:t> 189 (2018): 131-138</a:t>
            </a:r>
            <a:r>
              <a:rPr lang="en-US" dirty="0" smtClean="0"/>
              <a:t>.</a:t>
            </a:r>
          </a:p>
          <a:p>
            <a:r>
              <a:rPr lang="en-US" dirty="0" err="1"/>
              <a:t>Forthal</a:t>
            </a:r>
            <a:r>
              <a:rPr lang="en-US" dirty="0"/>
              <a:t>, Sarah, Karolina </a:t>
            </a:r>
            <a:r>
              <a:rPr lang="en-US" dirty="0" err="1"/>
              <a:t>Sadowska</a:t>
            </a:r>
            <a:r>
              <a:rPr lang="en-US" dirty="0"/>
              <a:t>, Kathleen M. Pike, </a:t>
            </a:r>
            <a:r>
              <a:rPr lang="en-US" dirty="0" err="1"/>
              <a:t>Manya</a:t>
            </a:r>
            <a:r>
              <a:rPr lang="en-US" dirty="0"/>
              <a:t> </a:t>
            </a:r>
            <a:r>
              <a:rPr lang="en-US" dirty="0" err="1"/>
              <a:t>Balachander</a:t>
            </a:r>
            <a:r>
              <a:rPr lang="en-US" dirty="0"/>
              <a:t>, Kristina </a:t>
            </a:r>
            <a:r>
              <a:rPr lang="en-US" dirty="0" err="1"/>
              <a:t>Jacobsson</a:t>
            </a:r>
            <a:r>
              <a:rPr lang="en-US" dirty="0"/>
              <a:t>, and Sabrina </a:t>
            </a:r>
            <a:r>
              <a:rPr lang="en-US" dirty="0" err="1"/>
              <a:t>Hermosilla</a:t>
            </a:r>
            <a:r>
              <a:rPr lang="en-US" dirty="0"/>
              <a:t>. "Mental health first aid: A systematic review of trainee behavior and recipient mental health outcomes." </a:t>
            </a:r>
            <a:r>
              <a:rPr lang="en-US" i="1" dirty="0"/>
              <a:t>Psychiatric services</a:t>
            </a:r>
            <a:r>
              <a:rPr lang="en-US" dirty="0"/>
              <a:t> 73, no. 4 (2022): 439-446</a:t>
            </a:r>
            <a:r>
              <a:rPr lang="en-US" dirty="0" smtClean="0"/>
              <a:t>.</a:t>
            </a:r>
          </a:p>
          <a:p>
            <a:r>
              <a:rPr lang="en-US" dirty="0"/>
              <a:t>Draper, John, Gillian Murphy, Eduardo Vega, David W. Covington, and Richard McKeon. "Helping callers to the National Suicide Prevention Lifeline who are at imminent risk of suicide: The importance of active engagement, active rescue, and collaboration between crisis and emergency services." </a:t>
            </a:r>
            <a:r>
              <a:rPr lang="en-US" i="1" dirty="0"/>
              <a:t>Suicide and Life‐Threatening Behavior</a:t>
            </a:r>
            <a:r>
              <a:rPr lang="en-US" dirty="0"/>
              <a:t> 45, no. 3 (2015): 261-270.</a:t>
            </a:r>
            <a:endParaRPr lang="en-US" dirty="0"/>
          </a:p>
        </p:txBody>
      </p:sp>
    </p:spTree>
    <p:extLst>
      <p:ext uri="{BB962C8B-B14F-4D97-AF65-F5344CB8AC3E}">
        <p14:creationId xmlns:p14="http://schemas.microsoft.com/office/powerpoint/2010/main" val="34058984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Paper</a:t>
            </a:r>
            <a:endParaRPr lang="en-US" dirty="0"/>
          </a:p>
        </p:txBody>
      </p:sp>
      <p:sp>
        <p:nvSpPr>
          <p:cNvPr id="3" name="Content Placeholder 2"/>
          <p:cNvSpPr>
            <a:spLocks noGrp="1"/>
          </p:cNvSpPr>
          <p:nvPr>
            <p:ph idx="1"/>
          </p:nvPr>
        </p:nvSpPr>
        <p:spPr>
          <a:xfrm>
            <a:off x="838200" y="1825624"/>
            <a:ext cx="10515600" cy="5032375"/>
          </a:xfrm>
        </p:spPr>
        <p:txBody>
          <a:bodyPr>
            <a:normAutofit fontScale="77500" lnSpcReduction="20000"/>
          </a:bodyPr>
          <a:lstStyle/>
          <a:p>
            <a:r>
              <a:rPr lang="en-US" dirty="0" smtClean="0"/>
              <a:t>Topic:</a:t>
            </a:r>
          </a:p>
          <a:p>
            <a:pPr lvl="1"/>
            <a:r>
              <a:rPr lang="en-US" dirty="0" smtClean="0"/>
              <a:t>Anything related to clinical and social issues in health care management</a:t>
            </a:r>
          </a:p>
          <a:p>
            <a:r>
              <a:rPr lang="en-US" dirty="0" smtClean="0"/>
              <a:t>Length 7-12 pages, aim for 8 or 9, doubles spaced/1.5 spaced, use a normal font, just be cool ok</a:t>
            </a:r>
          </a:p>
          <a:p>
            <a:r>
              <a:rPr lang="en-US" dirty="0" smtClean="0"/>
              <a:t>Requirements:</a:t>
            </a:r>
          </a:p>
          <a:p>
            <a:pPr lvl="1"/>
            <a:r>
              <a:rPr lang="en-US" dirty="0" smtClean="0"/>
              <a:t>6 peer reviewed/academic sources (use pub med/google scholar, if you are unsure, just ask)</a:t>
            </a:r>
          </a:p>
          <a:p>
            <a:pPr lvl="2"/>
            <a:r>
              <a:rPr lang="en-US" dirty="0" smtClean="0"/>
              <a:t>Bibliography correctly formatted, any style is fine but must be consistent</a:t>
            </a:r>
          </a:p>
          <a:p>
            <a:pPr lvl="2"/>
            <a:r>
              <a:rPr lang="en-US" dirty="0" smtClean="0"/>
              <a:t>Don’t use a crappy format manager, use a good one, I recommend google scholar</a:t>
            </a:r>
          </a:p>
          <a:p>
            <a:pPr lvl="1"/>
            <a:r>
              <a:rPr lang="en-US" dirty="0" smtClean="0"/>
              <a:t>At least one chart, figure, or table</a:t>
            </a:r>
          </a:p>
          <a:p>
            <a:pPr lvl="2"/>
            <a:r>
              <a:rPr lang="en-US" dirty="0" smtClean="0"/>
              <a:t>Title and note also required, these should make information stand alone</a:t>
            </a:r>
          </a:p>
          <a:p>
            <a:r>
              <a:rPr lang="en-US" dirty="0" smtClean="0"/>
              <a:t>Organize, use section headers</a:t>
            </a:r>
          </a:p>
          <a:p>
            <a:r>
              <a:rPr lang="en-US" dirty="0" smtClean="0"/>
              <a:t>Group size: one, two, or three people per group</a:t>
            </a:r>
          </a:p>
          <a:p>
            <a:r>
              <a:rPr lang="en-US" dirty="0" smtClean="0"/>
              <a:t>Meetings </a:t>
            </a:r>
          </a:p>
          <a:p>
            <a:pPr lvl="1"/>
            <a:r>
              <a:rPr lang="en-US" smtClean="0"/>
              <a:t>Must </a:t>
            </a:r>
            <a:r>
              <a:rPr lang="en-US" dirty="0" smtClean="0"/>
              <a:t>schedule and attend an in-person or online 15 minute meeting with me to discuss, meeting schedules for week after spring break, but ad hoc early meetings are fine</a:t>
            </a:r>
          </a:p>
          <a:p>
            <a:pPr lvl="1"/>
            <a:r>
              <a:rPr lang="en-US" dirty="0" smtClean="0"/>
              <a:t>At meeting, we will discuss your topic and make sure the topic is appropriate and I’ll help find some sources to get you started.</a:t>
            </a:r>
          </a:p>
          <a:p>
            <a:endParaRPr lang="en-US" dirty="0" smtClean="0"/>
          </a:p>
          <a:p>
            <a:endParaRPr lang="en-US" dirty="0" smtClean="0"/>
          </a:p>
          <a:p>
            <a:endParaRPr lang="en-US" dirty="0"/>
          </a:p>
        </p:txBody>
      </p:sp>
    </p:spTree>
    <p:extLst>
      <p:ext uri="{BB962C8B-B14F-4D97-AF65-F5344CB8AC3E}">
        <p14:creationId xmlns:p14="http://schemas.microsoft.com/office/powerpoint/2010/main" val="1450028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Primary care serves as the de facto mental health delivery system in the US</a:t>
            </a:r>
          </a:p>
          <a:p>
            <a:pPr lvl="1"/>
            <a:r>
              <a:rPr lang="en-US" dirty="0" smtClean="0"/>
              <a:t>Most depressed patients seek treatment in primary care settings</a:t>
            </a:r>
          </a:p>
          <a:p>
            <a:pPr lvl="2"/>
            <a:r>
              <a:rPr lang="en-US" dirty="0" smtClean="0"/>
              <a:t>Under-treated</a:t>
            </a:r>
          </a:p>
          <a:p>
            <a:pPr lvl="1"/>
            <a:r>
              <a:rPr lang="en-US" dirty="0" smtClean="0"/>
              <a:t>Training focuses on diagnosis and pharmacology</a:t>
            </a:r>
          </a:p>
          <a:p>
            <a:pPr lvl="1"/>
            <a:r>
              <a:rPr lang="en-US" dirty="0" smtClean="0"/>
              <a:t>Part of primary care training – rotations and lectures</a:t>
            </a:r>
          </a:p>
          <a:p>
            <a:endParaRPr lang="en-US" dirty="0"/>
          </a:p>
        </p:txBody>
      </p:sp>
    </p:spTree>
    <p:extLst>
      <p:ext uri="{BB962C8B-B14F-4D97-AF65-F5344CB8AC3E}">
        <p14:creationId xmlns:p14="http://schemas.microsoft.com/office/powerpoint/2010/main" val="1644021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Holes in primary care training</a:t>
            </a:r>
            <a:endParaRPr lang="en-US" dirty="0"/>
          </a:p>
        </p:txBody>
      </p:sp>
      <p:sp>
        <p:nvSpPr>
          <p:cNvPr id="3" name="Content Placeholder 2"/>
          <p:cNvSpPr>
            <a:spLocks noGrp="1"/>
          </p:cNvSpPr>
          <p:nvPr>
            <p:ph idx="1"/>
          </p:nvPr>
        </p:nvSpPr>
        <p:spPr>
          <a:xfrm>
            <a:off x="838200" y="1825624"/>
            <a:ext cx="10515600" cy="5032375"/>
          </a:xfrm>
        </p:spPr>
        <p:txBody>
          <a:bodyPr/>
          <a:lstStyle/>
          <a:p>
            <a:r>
              <a:rPr lang="en-US" dirty="0" smtClean="0"/>
              <a:t>Majority </a:t>
            </a:r>
            <a:r>
              <a:rPr lang="en-US" dirty="0"/>
              <a:t>of residents (62%) received little to no exposure working with couples or </a:t>
            </a:r>
            <a:r>
              <a:rPr lang="en-US" dirty="0" smtClean="0"/>
              <a:t>families</a:t>
            </a:r>
          </a:p>
          <a:p>
            <a:r>
              <a:rPr lang="en-US" dirty="0" smtClean="0"/>
              <a:t>Psychotherapy skills like </a:t>
            </a:r>
            <a:r>
              <a:rPr lang="en-US" dirty="0"/>
              <a:t>motivational interviewing and psychoeducation </a:t>
            </a:r>
            <a:r>
              <a:rPr lang="en-US" dirty="0" smtClean="0"/>
              <a:t>less common than cognitive </a:t>
            </a:r>
            <a:r>
              <a:rPr lang="en-US" dirty="0"/>
              <a:t>behavioral or solution-focused </a:t>
            </a:r>
            <a:r>
              <a:rPr lang="en-US" dirty="0" smtClean="0"/>
              <a:t>therapy</a:t>
            </a:r>
          </a:p>
          <a:p>
            <a:r>
              <a:rPr lang="en-US" dirty="0" smtClean="0"/>
              <a:t>Almost </a:t>
            </a:r>
            <a:r>
              <a:rPr lang="en-US" dirty="0"/>
              <a:t>20% of residents </a:t>
            </a:r>
            <a:r>
              <a:rPr lang="en-US" dirty="0" smtClean="0"/>
              <a:t>reported deficits</a:t>
            </a:r>
          </a:p>
          <a:p>
            <a:r>
              <a:rPr lang="en-US" dirty="0" smtClean="0"/>
              <a:t>Medication management</a:t>
            </a:r>
          </a:p>
          <a:p>
            <a:pPr lvl="1"/>
            <a:r>
              <a:rPr lang="en-US" dirty="0" smtClean="0"/>
              <a:t>Especially beyond SSRIs and SNRIs</a:t>
            </a:r>
          </a:p>
          <a:p>
            <a:r>
              <a:rPr lang="en-US" dirty="0" smtClean="0"/>
              <a:t>Treatment of substance abuse, ADHD, schizophrenia, ASD, depression</a:t>
            </a:r>
          </a:p>
          <a:p>
            <a:r>
              <a:rPr lang="en-US" dirty="0" smtClean="0"/>
              <a:t>Lack of diversity of clinic types and modalities</a:t>
            </a:r>
            <a:endParaRPr lang="en-US" dirty="0"/>
          </a:p>
        </p:txBody>
      </p:sp>
    </p:spTree>
    <p:extLst>
      <p:ext uri="{BB962C8B-B14F-4D97-AF65-F5344CB8AC3E}">
        <p14:creationId xmlns:p14="http://schemas.microsoft.com/office/powerpoint/2010/main" val="510099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of (mental health) providers</a:t>
            </a:r>
            <a:endParaRPr lang="en-US" dirty="0"/>
          </a:p>
        </p:txBody>
      </p:sp>
      <p:sp>
        <p:nvSpPr>
          <p:cNvPr id="3" name="Content Placeholder 2"/>
          <p:cNvSpPr>
            <a:spLocks noGrp="1"/>
          </p:cNvSpPr>
          <p:nvPr>
            <p:ph idx="1"/>
          </p:nvPr>
        </p:nvSpPr>
        <p:spPr>
          <a:xfrm>
            <a:off x="838200" y="1825625"/>
            <a:ext cx="10515600" cy="4946650"/>
          </a:xfrm>
        </p:spPr>
        <p:txBody>
          <a:bodyPr>
            <a:normAutofit lnSpcReduction="10000"/>
          </a:bodyPr>
          <a:lstStyle/>
          <a:p>
            <a:r>
              <a:rPr lang="en-US" dirty="0" smtClean="0"/>
              <a:t>Be </a:t>
            </a:r>
            <a:r>
              <a:rPr lang="en-US" dirty="0"/>
              <a:t>able to express negative emotions around patients and care situations, in an accepting, validating and </a:t>
            </a:r>
            <a:r>
              <a:rPr lang="en-US" dirty="0" err="1"/>
              <a:t>non-judgemental</a:t>
            </a:r>
            <a:r>
              <a:rPr lang="en-US" dirty="0"/>
              <a:t> environment</a:t>
            </a:r>
            <a:r>
              <a:rPr lang="en-US" dirty="0" smtClean="0"/>
              <a:t>.</a:t>
            </a:r>
          </a:p>
          <a:p>
            <a:pPr lvl="1"/>
            <a:r>
              <a:rPr lang="en-US" dirty="0" smtClean="0"/>
              <a:t>‘</a:t>
            </a:r>
            <a:r>
              <a:rPr lang="en-US" dirty="0"/>
              <a:t>I liked the fact that the session felt genuinely supportive and insightful. Good to hear the acceptance of others thoughts, feelings and emotions evoked by distressing experiences</a:t>
            </a:r>
            <a:r>
              <a:rPr lang="en-US" dirty="0" smtClean="0"/>
              <a:t>’.</a:t>
            </a:r>
          </a:p>
          <a:p>
            <a:pPr lvl="1"/>
            <a:r>
              <a:rPr lang="en-US" dirty="0" smtClean="0"/>
              <a:t>‘</a:t>
            </a:r>
            <a:r>
              <a:rPr lang="en-US" dirty="0"/>
              <a:t>Recognition that we can be angry and frustrated with patients/at their situation and express it authentically, honestly and constructively to benefit them’. ‘Pat’ ‘I think it’d give you chance to vent in a safe environment...you’ve got a chance to vent your positive and your negative feelings in quite a protective place</a:t>
            </a:r>
            <a:r>
              <a:rPr lang="en-US" dirty="0" smtClean="0"/>
              <a:t>’.</a:t>
            </a:r>
          </a:p>
          <a:p>
            <a:pPr lvl="1"/>
            <a:r>
              <a:rPr lang="en-US" dirty="0"/>
              <a:t>‘Liz’ ‘When you found it useful it’s about actually speaking about the experience and what you’ve been through, as opposed to this is what I’ve done’.</a:t>
            </a:r>
          </a:p>
        </p:txBody>
      </p:sp>
    </p:spTree>
    <p:extLst>
      <p:ext uri="{BB962C8B-B14F-4D97-AF65-F5344CB8AC3E}">
        <p14:creationId xmlns:p14="http://schemas.microsoft.com/office/powerpoint/2010/main" val="442571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of (mental health) providers</a:t>
            </a:r>
            <a:endParaRPr lang="en-US" dirty="0"/>
          </a:p>
        </p:txBody>
      </p:sp>
      <p:sp>
        <p:nvSpPr>
          <p:cNvPr id="3" name="Content Placeholder 2"/>
          <p:cNvSpPr>
            <a:spLocks noGrp="1"/>
          </p:cNvSpPr>
          <p:nvPr>
            <p:ph idx="1"/>
          </p:nvPr>
        </p:nvSpPr>
        <p:spPr>
          <a:xfrm>
            <a:off x="838200" y="1825625"/>
            <a:ext cx="10515600" cy="4946650"/>
          </a:xfrm>
        </p:spPr>
        <p:txBody>
          <a:bodyPr>
            <a:normAutofit/>
          </a:bodyPr>
          <a:lstStyle/>
          <a:p>
            <a:r>
              <a:rPr lang="en-US" dirty="0" smtClean="0"/>
              <a:t>Listen to experiences of others</a:t>
            </a:r>
          </a:p>
          <a:p>
            <a:pPr lvl="1"/>
            <a:r>
              <a:rPr lang="en-US" dirty="0" smtClean="0"/>
              <a:t>‘</a:t>
            </a:r>
            <a:r>
              <a:rPr lang="en-US" dirty="0"/>
              <a:t>Enjoyed reflecting on emotions and hearing different professions very similar view points. Sharing experiences, validating emotions, talking openly’. </a:t>
            </a:r>
            <a:endParaRPr lang="en-US" dirty="0" smtClean="0"/>
          </a:p>
          <a:p>
            <a:pPr lvl="1"/>
            <a:r>
              <a:rPr lang="en-US" dirty="0" smtClean="0"/>
              <a:t>‘</a:t>
            </a:r>
            <a:r>
              <a:rPr lang="en-US" dirty="0"/>
              <a:t>The Round today brought back some memories of a similar incident I was involved in myself and helped me to reflect’. </a:t>
            </a:r>
            <a:endParaRPr lang="en-US" dirty="0" smtClean="0"/>
          </a:p>
          <a:p>
            <a:pPr lvl="1"/>
            <a:r>
              <a:rPr lang="en-US" dirty="0" smtClean="0"/>
              <a:t>‘...</a:t>
            </a:r>
            <a:r>
              <a:rPr lang="en-US" dirty="0"/>
              <a:t>the content of that Round had resonance with everybody there, having faced similar situations</a:t>
            </a:r>
            <a:r>
              <a:rPr lang="en-US" dirty="0" smtClean="0"/>
              <a:t>’.</a:t>
            </a:r>
          </a:p>
          <a:p>
            <a:pPr lvl="1"/>
            <a:r>
              <a:rPr lang="en-US" dirty="0"/>
              <a:t>‘his reflections helped us to think about if we had been in that situation how we’d sort of coped with it and things’.</a:t>
            </a:r>
          </a:p>
        </p:txBody>
      </p:sp>
    </p:spTree>
    <p:extLst>
      <p:ext uri="{BB962C8B-B14F-4D97-AF65-F5344CB8AC3E}">
        <p14:creationId xmlns:p14="http://schemas.microsoft.com/office/powerpoint/2010/main" val="294932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of (mental health) providers</a:t>
            </a:r>
            <a:endParaRPr lang="en-US" dirty="0"/>
          </a:p>
        </p:txBody>
      </p:sp>
      <p:sp>
        <p:nvSpPr>
          <p:cNvPr id="3" name="Content Placeholder 2"/>
          <p:cNvSpPr>
            <a:spLocks noGrp="1"/>
          </p:cNvSpPr>
          <p:nvPr>
            <p:ph idx="1"/>
          </p:nvPr>
        </p:nvSpPr>
        <p:spPr>
          <a:xfrm>
            <a:off x="247650" y="1800225"/>
            <a:ext cx="11849100" cy="4972050"/>
          </a:xfrm>
        </p:spPr>
        <p:txBody>
          <a:bodyPr>
            <a:normAutofit fontScale="92500" lnSpcReduction="20000"/>
          </a:bodyPr>
          <a:lstStyle/>
          <a:p>
            <a:r>
              <a:rPr lang="en-US" dirty="0" smtClean="0"/>
              <a:t>Regularity of services to providers</a:t>
            </a:r>
          </a:p>
          <a:p>
            <a:pPr lvl="1"/>
            <a:r>
              <a:rPr lang="en-US" dirty="0"/>
              <a:t>‘It’s a ventilation but it’s unstructured, it’s not frequent enough to go anywhere or to do anything other than to be an experience of itself... there’s never the same set of people there, there’s never a chance to develop cohesion, a sense of group, a sense of support</a:t>
            </a:r>
            <a:r>
              <a:rPr lang="en-US" dirty="0" smtClean="0"/>
              <a:t>’.</a:t>
            </a:r>
          </a:p>
          <a:p>
            <a:pPr lvl="1"/>
            <a:r>
              <a:rPr lang="en-US" dirty="0" smtClean="0"/>
              <a:t>‘</a:t>
            </a:r>
            <a:r>
              <a:rPr lang="en-US" dirty="0"/>
              <a:t>This is a starting point and it’s helping us to start to think about some of these issues and I think it’s good that it’s brought it to the forefront but it hasn’t massively changed what I’m doing or how I’m approaching things on a day to day basis’.</a:t>
            </a:r>
            <a:endParaRPr lang="en-US" dirty="0" smtClean="0"/>
          </a:p>
          <a:p>
            <a:r>
              <a:rPr lang="en-US" dirty="0" smtClean="0"/>
              <a:t>Lack of time to process</a:t>
            </a:r>
          </a:p>
          <a:p>
            <a:pPr lvl="1"/>
            <a:r>
              <a:rPr lang="en-US" dirty="0" smtClean="0"/>
              <a:t>‘</a:t>
            </a:r>
            <a:r>
              <a:rPr lang="en-US" dirty="0"/>
              <a:t>because of timing, I was in charge of the afternoon shift so I had to go fifteen minutes before the end so we didn’t see the end of it and a student nurse came with me and when we both left and said, ‘</a:t>
            </a:r>
            <a:r>
              <a:rPr lang="en-US" dirty="0" err="1"/>
              <a:t>whoah</a:t>
            </a:r>
            <a:r>
              <a:rPr lang="en-US" dirty="0"/>
              <a:t>, that was quite powerful and emotional’ but you had to go back to the ward and that was it, get back into the hustle and bustle of it all</a:t>
            </a:r>
            <a:r>
              <a:rPr lang="en-US" dirty="0" smtClean="0"/>
              <a:t>’.</a:t>
            </a:r>
          </a:p>
          <a:p>
            <a:r>
              <a:rPr lang="en-US" dirty="0"/>
              <a:t>Lack of time using group sessions</a:t>
            </a:r>
          </a:p>
          <a:p>
            <a:pPr lvl="1"/>
            <a:r>
              <a:rPr lang="en-US" dirty="0" smtClean="0"/>
              <a:t>‘</a:t>
            </a:r>
            <a:r>
              <a:rPr lang="en-US" dirty="0"/>
              <a:t>I think it can be quite intimidating to speak up in a room where there’s lots of people from lots of different teams. If this sort of thing was happening within the team that you worked in, you might feel more comfortable to put your point of view across but you might think “I don’t know if this is going to come across right or there’s lots of people looking at me, is it ok for me to say this?”’</a:t>
            </a:r>
          </a:p>
        </p:txBody>
      </p:sp>
    </p:spTree>
    <p:extLst>
      <p:ext uri="{BB962C8B-B14F-4D97-AF65-F5344CB8AC3E}">
        <p14:creationId xmlns:p14="http://schemas.microsoft.com/office/powerpoint/2010/main" val="1940015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Mental health of (mental health) providers</a:t>
            </a:r>
          </a:p>
        </p:txBody>
      </p:sp>
      <p:sp>
        <p:nvSpPr>
          <p:cNvPr id="3" name="Content Placeholder 2"/>
          <p:cNvSpPr>
            <a:spLocks noGrp="1"/>
          </p:cNvSpPr>
          <p:nvPr>
            <p:ph idx="1"/>
          </p:nvPr>
        </p:nvSpPr>
        <p:spPr/>
        <p:txBody>
          <a:bodyPr/>
          <a:lstStyle/>
          <a:p>
            <a:r>
              <a:rPr lang="en-US" dirty="0" smtClean="0"/>
              <a:t>Conflict between humanity and professionalism</a:t>
            </a:r>
          </a:p>
          <a:p>
            <a:pPr lvl="1"/>
            <a:r>
              <a:rPr lang="en-US" dirty="0" smtClean="0"/>
              <a:t>Need to present a veneer of calm</a:t>
            </a:r>
          </a:p>
          <a:p>
            <a:pPr lvl="1"/>
            <a:endParaRPr lang="en-US" dirty="0" smtClean="0"/>
          </a:p>
          <a:p>
            <a:r>
              <a:rPr lang="en-US" dirty="0" smtClean="0"/>
              <a:t>Guilt over negative feelings towards patients</a:t>
            </a:r>
          </a:p>
          <a:p>
            <a:pPr lvl="1"/>
            <a:endParaRPr lang="en-US" dirty="0" smtClean="0"/>
          </a:p>
          <a:p>
            <a:r>
              <a:rPr lang="en-US" dirty="0" smtClean="0"/>
              <a:t>Emotional cost of caring</a:t>
            </a:r>
          </a:p>
          <a:p>
            <a:pPr lvl="1"/>
            <a:r>
              <a:rPr lang="en-US" dirty="0"/>
              <a:t>There were many instances of staff talking about the costs of caring including self-criticism; self-blame; guilt; taking anger and worry home; loneliness and isolation; and stress</a:t>
            </a:r>
            <a:endParaRPr lang="en-US" dirty="0" smtClean="0"/>
          </a:p>
        </p:txBody>
      </p:sp>
    </p:spTree>
    <p:extLst>
      <p:ext uri="{BB962C8B-B14F-4D97-AF65-F5344CB8AC3E}">
        <p14:creationId xmlns:p14="http://schemas.microsoft.com/office/powerpoint/2010/main" val="1394711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First Aid</a:t>
            </a:r>
            <a:endParaRPr lang="en-US" dirty="0"/>
          </a:p>
        </p:txBody>
      </p:sp>
      <p:sp>
        <p:nvSpPr>
          <p:cNvPr id="3" name="Content Placeholder 2"/>
          <p:cNvSpPr>
            <a:spLocks noGrp="1"/>
          </p:cNvSpPr>
          <p:nvPr>
            <p:ph idx="1"/>
          </p:nvPr>
        </p:nvSpPr>
        <p:spPr/>
        <p:txBody>
          <a:bodyPr/>
          <a:lstStyle/>
          <a:p>
            <a:r>
              <a:rPr lang="en-US" dirty="0" smtClean="0"/>
              <a:t>ALGEE approach</a:t>
            </a:r>
          </a:p>
          <a:p>
            <a:pPr lvl="1"/>
            <a:r>
              <a:rPr lang="en-US" dirty="0" smtClean="0"/>
              <a:t>Assess </a:t>
            </a:r>
            <a:r>
              <a:rPr lang="en-US" dirty="0"/>
              <a:t>for risk for suicide or </a:t>
            </a:r>
            <a:r>
              <a:rPr lang="en-US" dirty="0" smtClean="0"/>
              <a:t>harm</a:t>
            </a:r>
          </a:p>
          <a:p>
            <a:pPr lvl="1"/>
            <a:r>
              <a:rPr lang="en-US" dirty="0" smtClean="0"/>
              <a:t>Listen nonjudgmentally</a:t>
            </a:r>
          </a:p>
          <a:p>
            <a:pPr lvl="1"/>
            <a:r>
              <a:rPr lang="en-US" dirty="0" smtClean="0"/>
              <a:t>Give </a:t>
            </a:r>
            <a:r>
              <a:rPr lang="en-US" dirty="0"/>
              <a:t>reassurance and </a:t>
            </a:r>
            <a:r>
              <a:rPr lang="en-US" dirty="0" smtClean="0"/>
              <a:t>information</a:t>
            </a:r>
          </a:p>
          <a:p>
            <a:pPr lvl="1"/>
            <a:r>
              <a:rPr lang="en-US" dirty="0" smtClean="0"/>
              <a:t>Encourage </a:t>
            </a:r>
            <a:r>
              <a:rPr lang="en-US" dirty="0"/>
              <a:t>appropriate professional </a:t>
            </a:r>
            <a:r>
              <a:rPr lang="en-US" dirty="0" smtClean="0"/>
              <a:t>help</a:t>
            </a:r>
          </a:p>
          <a:p>
            <a:pPr lvl="1"/>
            <a:r>
              <a:rPr lang="en-US" dirty="0" smtClean="0"/>
              <a:t>Encourage </a:t>
            </a:r>
            <a:r>
              <a:rPr lang="en-US" dirty="0"/>
              <a:t>self-help and other support </a:t>
            </a:r>
            <a:r>
              <a:rPr lang="en-US" dirty="0" smtClean="0"/>
              <a:t>strategies</a:t>
            </a:r>
          </a:p>
          <a:p>
            <a:r>
              <a:rPr lang="en-US" dirty="0" smtClean="0"/>
              <a:t>Modified approach</a:t>
            </a:r>
          </a:p>
          <a:p>
            <a:pPr lvl="1"/>
            <a:r>
              <a:rPr lang="en-US" dirty="0"/>
              <a:t>Look for warning </a:t>
            </a:r>
            <a:r>
              <a:rPr lang="en-US" dirty="0" smtClean="0"/>
              <a:t>signs, Ask </a:t>
            </a:r>
            <a:r>
              <a:rPr lang="en-US" dirty="0"/>
              <a:t>how they are, Listen up, Help them connect with an adult, and Your Friendship is </a:t>
            </a:r>
            <a:r>
              <a:rPr lang="en-US" dirty="0" smtClean="0"/>
              <a:t>important</a:t>
            </a:r>
          </a:p>
          <a:p>
            <a:r>
              <a:rPr lang="en-US" dirty="0" smtClean="0"/>
              <a:t>Limited effectiveness</a:t>
            </a:r>
          </a:p>
          <a:p>
            <a:endParaRPr lang="en-US" dirty="0"/>
          </a:p>
        </p:txBody>
      </p:sp>
    </p:spTree>
    <p:extLst>
      <p:ext uri="{BB962C8B-B14F-4D97-AF65-F5344CB8AC3E}">
        <p14:creationId xmlns:p14="http://schemas.microsoft.com/office/powerpoint/2010/main" val="16579896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D7DDB884101BF43AD36487F06175C6C" ma:contentTypeVersion="18" ma:contentTypeDescription="Create a new document." ma:contentTypeScope="" ma:versionID="28c171e5b1f655a64993bad87ea3a04c">
  <xsd:schema xmlns:xsd="http://www.w3.org/2001/XMLSchema" xmlns:xs="http://www.w3.org/2001/XMLSchema" xmlns:p="http://schemas.microsoft.com/office/2006/metadata/properties" xmlns:ns3="7f18ec10-a743-4c21-91d9-69d297feae23" xmlns:ns4="ce5fba22-8df0-4e59-b0bb-9a52d7395907" targetNamespace="http://schemas.microsoft.com/office/2006/metadata/properties" ma:root="true" ma:fieldsID="5aedbafebac83a9e304d02db7f2d6f6e" ns3:_="" ns4:_="">
    <xsd:import namespace="7f18ec10-a743-4c21-91d9-69d297feae23"/>
    <xsd:import namespace="ce5fba22-8df0-4e59-b0bb-9a52d739590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LengthInSeconds" minOccurs="0"/>
                <xsd:element ref="ns3:MediaServiceLocation" minOccurs="0"/>
                <xsd:element ref="ns3:MediaServiceSearchProperties"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18ec10-a743-4c21-91d9-69d297feae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_activity" ma:index="23" nillable="true" ma:displayName="_activity" ma:hidden="true" ma:internalName="_activity">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ystemTags" ma:index="25"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e5fba22-8df0-4e59-b0bb-9a52d739590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7f18ec10-a743-4c21-91d9-69d297feae23" xsi:nil="true"/>
  </documentManagement>
</p:properties>
</file>

<file path=customXml/itemProps1.xml><?xml version="1.0" encoding="utf-8"?>
<ds:datastoreItem xmlns:ds="http://schemas.openxmlformats.org/officeDocument/2006/customXml" ds:itemID="{D6622102-4099-49A6-A313-CF6715F62811}">
  <ds:schemaRefs>
    <ds:schemaRef ds:uri="http://schemas.microsoft.com/sharepoint/v3/contenttype/forms"/>
  </ds:schemaRefs>
</ds:datastoreItem>
</file>

<file path=customXml/itemProps2.xml><?xml version="1.0" encoding="utf-8"?>
<ds:datastoreItem xmlns:ds="http://schemas.openxmlformats.org/officeDocument/2006/customXml" ds:itemID="{9D566321-1373-483E-A4F5-CADC5F7DE1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18ec10-a743-4c21-91d9-69d297feae23"/>
    <ds:schemaRef ds:uri="ce5fba22-8df0-4e59-b0bb-9a52d73959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349F78B-8422-404D-AA1B-B42F1F4E7D42}">
  <ds:schemaRefs>
    <ds:schemaRef ds:uri="http://purl.org/dc/terms/"/>
    <ds:schemaRef ds:uri="http://schemas.openxmlformats.org/package/2006/metadata/core-properties"/>
    <ds:schemaRef ds:uri="http://purl.org/dc/dcmitype/"/>
    <ds:schemaRef ds:uri="7f18ec10-a743-4c21-91d9-69d297feae23"/>
    <ds:schemaRef ds:uri="http://purl.org/dc/elements/1.1/"/>
    <ds:schemaRef ds:uri="http://schemas.microsoft.com/office/2006/metadata/properties"/>
    <ds:schemaRef ds:uri="http://schemas.microsoft.com/office/2006/documentManagement/types"/>
    <ds:schemaRef ds:uri="http://schemas.microsoft.com/office/infopath/2007/PartnerControls"/>
    <ds:schemaRef ds:uri="ce5fba22-8df0-4e59-b0bb-9a52d7395907"/>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43690</TotalTime>
  <Words>2152</Words>
  <Application>Microsoft Office PowerPoint</Application>
  <PresentationFormat>Widescreen</PresentationFormat>
  <Paragraphs>168</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ElsevierGulliver</vt:lpstr>
      <vt:lpstr>Office Theme</vt:lpstr>
      <vt:lpstr>HCMI 4448: Clinical and Social Issues in Health Care</vt:lpstr>
      <vt:lpstr>Mental Health</vt:lpstr>
      <vt:lpstr>PowerPoint Presentation</vt:lpstr>
      <vt:lpstr>Holes in primary care training</vt:lpstr>
      <vt:lpstr>Mental health of (mental health) providers</vt:lpstr>
      <vt:lpstr>Mental health of (mental health) providers</vt:lpstr>
      <vt:lpstr>Mental health of (mental health) providers</vt:lpstr>
      <vt:lpstr>Mental health of (mental health) providers</vt:lpstr>
      <vt:lpstr>Mental Health First Aid</vt:lpstr>
      <vt:lpstr>988 and suicide prevention</vt:lpstr>
      <vt:lpstr>Lifeline Policy for Helping Callers at Imminent Risk of Suicide</vt:lpstr>
      <vt:lpstr>Stigmas in care</vt:lpstr>
      <vt:lpstr>Neurodiversity paradigm</vt:lpstr>
      <vt:lpstr>Language in Substance Use Care</vt:lpstr>
      <vt:lpstr>How language use is studied:</vt:lpstr>
      <vt:lpstr>Substance Use - Empathy</vt:lpstr>
      <vt:lpstr>Addictive drugs</vt:lpstr>
      <vt:lpstr>Substance use treatment</vt:lpstr>
      <vt:lpstr>PowerPoint Presentation</vt:lpstr>
      <vt:lpstr>PowerPoint Presentation</vt:lpstr>
      <vt:lpstr>Co-occurring mental health and substance use</vt:lpstr>
      <vt:lpstr>Substance Use Awareness</vt:lpstr>
      <vt:lpstr>Why fentanyl</vt:lpstr>
      <vt:lpstr>Sources</vt:lpstr>
      <vt:lpstr>Final Paper</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153</cp:revision>
  <dcterms:created xsi:type="dcterms:W3CDTF">2018-08-26T19:46:47Z</dcterms:created>
  <dcterms:modified xsi:type="dcterms:W3CDTF">2024-03-20T21:11:30Z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0x010100ED7DDB884101BF43AD36487F06175C6C</vt:lpwstr>
  </property>
</Properties>
</file>