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46" r:id="rId2"/>
    <p:sldId id="368" r:id="rId3"/>
    <p:sldId id="347" r:id="rId4"/>
    <p:sldId id="348" r:id="rId5"/>
    <p:sldId id="349" r:id="rId6"/>
    <p:sldId id="350" r:id="rId7"/>
    <p:sldId id="366" r:id="rId8"/>
    <p:sldId id="367" r:id="rId9"/>
    <p:sldId id="369" r:id="rId10"/>
    <p:sldId id="370" r:id="rId11"/>
    <p:sldId id="365" r:id="rId12"/>
    <p:sldId id="352" r:id="rId13"/>
    <p:sldId id="353" r:id="rId14"/>
    <p:sldId id="371" r:id="rId15"/>
    <p:sldId id="351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3" r:id="rId25"/>
    <p:sldId id="364" r:id="rId26"/>
    <p:sldId id="362" r:id="rId2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5217" autoAdjust="0"/>
  </p:normalViewPr>
  <p:slideViewPr>
    <p:cSldViewPr snapToGrid="0">
      <p:cViewPr varScale="1">
        <p:scale>
          <a:sx n="105" d="100"/>
          <a:sy n="105" d="100"/>
        </p:scale>
        <p:origin x="204" y="108"/>
      </p:cViewPr>
      <p:guideLst/>
    </p:cSldViewPr>
  </p:slideViewPr>
  <p:outlineViewPr>
    <p:cViewPr>
      <p:scale>
        <a:sx n="33" d="100"/>
        <a:sy n="33" d="100"/>
      </p:scale>
      <p:origin x="0" y="-93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0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9489-C552-4A13-9F32-A93EB53B9AA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85682-7A55-47CC-B040-7EBF6959C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65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C175D60-EF9F-4A47-A49B-5396FE52555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4053351-50FF-4FC9-AAD8-5F7C0C19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https://data.worldbank.org/indicator/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7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https://data.worldbank.org/indicator</a:t>
            </a:r>
          </a:p>
          <a:p>
            <a:r>
              <a:rPr lang="en-US" dirty="0" smtClean="0"/>
              <a:t>Obesity: https://www.thelancet.com/journals/lancet/article/PIIS0140-6736(17)32129-3/fulltext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https://www.youtube.com/playlist?list=PLkfBg8ML-gIngk82SUbTp6Og_KkYfJ6oF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53351-50FF-4FC9-AAD8-5F7C0C19B1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1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A0O7IVsVhY" TargetMode="External"/><Relationship Id="rId2" Type="http://schemas.openxmlformats.org/officeDocument/2006/relationships/hyperlink" Target="https://twitter.com/paulisci/status/154952774895089254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6gbHNtd4I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izhub.healthdata.org/fg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HCMI 4225: Comparing Health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Shane Murphy – </a:t>
            </a:r>
            <a:r>
              <a:rPr lang="en-US" dirty="0" smtClean="0">
                <a:hlinkClick r:id="rId2"/>
              </a:rPr>
              <a:t>shane@uconn.edu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78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health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Life Expectancy</a:t>
            </a:r>
          </a:p>
          <a:p>
            <a:pPr lvl="1"/>
            <a:r>
              <a:rPr lang="en-US" dirty="0" smtClean="0"/>
              <a:t>World – 73, US – 77</a:t>
            </a:r>
          </a:p>
          <a:p>
            <a:r>
              <a:rPr lang="en-US" dirty="0" smtClean="0"/>
              <a:t>Child Mortality</a:t>
            </a:r>
          </a:p>
          <a:p>
            <a:pPr lvl="1"/>
            <a:r>
              <a:rPr lang="en-US" dirty="0"/>
              <a:t>World – </a:t>
            </a:r>
            <a:r>
              <a:rPr lang="en-US" dirty="0" smtClean="0"/>
              <a:t>37 per 1,000, </a:t>
            </a:r>
            <a:r>
              <a:rPr lang="en-US" dirty="0"/>
              <a:t>US – </a:t>
            </a:r>
            <a:r>
              <a:rPr lang="en-US" dirty="0" smtClean="0"/>
              <a:t>6 per 1,000</a:t>
            </a:r>
            <a:endParaRPr lang="en-US" dirty="0"/>
          </a:p>
          <a:p>
            <a:r>
              <a:rPr lang="en-US" dirty="0" smtClean="0"/>
              <a:t>Maternal Mortality</a:t>
            </a:r>
          </a:p>
          <a:p>
            <a:pPr lvl="1"/>
            <a:r>
              <a:rPr lang="en-US" dirty="0"/>
              <a:t>World – </a:t>
            </a:r>
            <a:r>
              <a:rPr lang="en-US" dirty="0" smtClean="0"/>
              <a:t>211 per 100,000 births, </a:t>
            </a:r>
            <a:r>
              <a:rPr lang="en-US" dirty="0"/>
              <a:t>US – </a:t>
            </a:r>
            <a:r>
              <a:rPr lang="en-US" dirty="0" smtClean="0"/>
              <a:t>19 per 100,000 births</a:t>
            </a:r>
            <a:endParaRPr lang="en-US" dirty="0"/>
          </a:p>
          <a:p>
            <a:r>
              <a:rPr lang="en-US" dirty="0" smtClean="0"/>
              <a:t>Obesity Rate</a:t>
            </a:r>
          </a:p>
          <a:p>
            <a:pPr lvl="1"/>
            <a:r>
              <a:rPr lang="en-US" dirty="0"/>
              <a:t>World – </a:t>
            </a:r>
            <a:r>
              <a:rPr lang="en-US" dirty="0" smtClean="0"/>
              <a:t>13% of population aged over 20, </a:t>
            </a:r>
            <a:r>
              <a:rPr lang="en-US" dirty="0"/>
              <a:t>US – </a:t>
            </a:r>
            <a:r>
              <a:rPr lang="en-US" dirty="0" smtClean="0"/>
              <a:t>36.2%</a:t>
            </a:r>
            <a:endParaRPr lang="en-US" dirty="0"/>
          </a:p>
          <a:p>
            <a:r>
              <a:rPr lang="en-US" dirty="0" smtClean="0"/>
              <a:t>Diabetes Rate</a:t>
            </a:r>
          </a:p>
          <a:p>
            <a:pPr lvl="1"/>
            <a:r>
              <a:rPr lang="en-US" dirty="0"/>
              <a:t>World – 9.8% of population aged 20-79, US – </a:t>
            </a:r>
            <a:r>
              <a:rPr lang="en-US" dirty="0" smtClean="0"/>
              <a:t>10.7</a:t>
            </a:r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27959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State-level single payer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2011 Vermont passed a law that in theory would lead to single payer insurance in the state</a:t>
            </a:r>
          </a:p>
          <a:p>
            <a:r>
              <a:rPr lang="en-US" dirty="0" smtClean="0"/>
              <a:t>Cost estimated to be $2.5 billion on top of current spending</a:t>
            </a:r>
          </a:p>
          <a:p>
            <a:pPr lvl="1"/>
            <a:r>
              <a:rPr lang="en-US" dirty="0" smtClean="0"/>
              <a:t>Vermont’s total tax revenue in 2014 was $2.7 billion</a:t>
            </a:r>
          </a:p>
          <a:p>
            <a:pPr lvl="2"/>
            <a:r>
              <a:rPr lang="en-US" dirty="0" smtClean="0"/>
              <a:t>So state taxes would nearly double, payroll taxes increase 11.5%, income tax increase 9%</a:t>
            </a:r>
          </a:p>
          <a:p>
            <a:pPr lvl="1"/>
            <a:r>
              <a:rPr lang="en-US" dirty="0" smtClean="0"/>
              <a:t>Vermont’s population is about 623,900 people</a:t>
            </a:r>
          </a:p>
          <a:p>
            <a:pPr lvl="2"/>
            <a:r>
              <a:rPr lang="en-US" dirty="0" smtClean="0"/>
              <a:t>$2.5 billion / 623,900 = $4000 tax per person</a:t>
            </a:r>
          </a:p>
          <a:p>
            <a:r>
              <a:rPr lang="en-US" dirty="0" smtClean="0"/>
              <a:t>Medicare and Medicaid would reimburse Vermont for qualified individuals</a:t>
            </a:r>
          </a:p>
          <a:p>
            <a:pPr lvl="1"/>
            <a:r>
              <a:rPr lang="en-US" dirty="0" smtClean="0"/>
              <a:t>$2.5 billion needed to pay for non-reimbursed care</a:t>
            </a:r>
          </a:p>
          <a:p>
            <a:r>
              <a:rPr lang="en-US" dirty="0" smtClean="0"/>
              <a:t>Vermont’s governor </a:t>
            </a:r>
            <a:r>
              <a:rPr lang="en-US" dirty="0" err="1" smtClean="0"/>
              <a:t>Shumlin</a:t>
            </a:r>
            <a:r>
              <a:rPr lang="en-US" dirty="0" smtClean="0"/>
              <a:t> was </a:t>
            </a:r>
            <a:r>
              <a:rPr lang="en-US" smtClean="0"/>
              <a:t>politically weak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698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payer-systems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AKA State Hospital Rate Setting</a:t>
            </a:r>
          </a:p>
          <a:p>
            <a:r>
              <a:rPr lang="en-US" dirty="0" smtClean="0"/>
              <a:t>Goal (same as single payer):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efficiency and reduce insurer overhead in the health care system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Sets one </a:t>
            </a:r>
            <a:r>
              <a:rPr lang="en-US" dirty="0"/>
              <a:t>price that every health insurer pays for any given medical procedure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Removes job of billing clerk, among others</a:t>
            </a:r>
          </a:p>
          <a:p>
            <a:r>
              <a:rPr lang="en-US" dirty="0"/>
              <a:t>Currently, </a:t>
            </a:r>
            <a:r>
              <a:rPr lang="en-US" dirty="0" smtClean="0"/>
              <a:t>bigger </a:t>
            </a:r>
            <a:r>
              <a:rPr lang="en-US" dirty="0"/>
              <a:t>plans tend to negotiate deeper </a:t>
            </a:r>
            <a:r>
              <a:rPr lang="en-US" dirty="0" smtClean="0"/>
              <a:t>discounts.</a:t>
            </a:r>
          </a:p>
          <a:p>
            <a:pPr lvl="1"/>
            <a:r>
              <a:rPr lang="en-US" dirty="0" smtClean="0"/>
              <a:t>Private </a:t>
            </a:r>
            <a:r>
              <a:rPr lang="en-US" dirty="0"/>
              <a:t>insurance plans pay the most, Medicare pays slightly less, and Medicaid pays the lowest rates</a:t>
            </a:r>
            <a:r>
              <a:rPr lang="en-US" dirty="0" smtClean="0"/>
              <a:t>.</a:t>
            </a:r>
          </a:p>
          <a:p>
            <a:r>
              <a:rPr lang="en-US" dirty="0"/>
              <a:t>Con: </a:t>
            </a:r>
            <a:r>
              <a:rPr lang="en-US" dirty="0" smtClean="0"/>
              <a:t>may lower incentive for innovation and lower provider profits which could be used for </a:t>
            </a:r>
            <a:r>
              <a:rPr lang="en-US" dirty="0"/>
              <a:t>experiments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l payer rate setting cost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90" y="-1"/>
            <a:ext cx="4763709" cy="370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payer-systems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13945" cy="4351338"/>
          </a:xfrm>
        </p:spPr>
        <p:txBody>
          <a:bodyPr/>
          <a:lstStyle/>
          <a:p>
            <a:r>
              <a:rPr lang="en-US" dirty="0"/>
              <a:t>France, Germany, Japan, the Netherlands, and </a:t>
            </a:r>
            <a:r>
              <a:rPr lang="en-US" dirty="0" smtClean="0"/>
              <a:t>Switzerland</a:t>
            </a:r>
          </a:p>
          <a:p>
            <a:r>
              <a:rPr lang="en-US" dirty="0" smtClean="0"/>
              <a:t>12 States in the 1970s and 1980s</a:t>
            </a:r>
          </a:p>
          <a:p>
            <a:pPr lvl="1"/>
            <a:r>
              <a:rPr lang="en-US" dirty="0" smtClean="0"/>
              <a:t>Killed by HMOs</a:t>
            </a:r>
          </a:p>
          <a:p>
            <a:pPr lvl="1"/>
            <a:r>
              <a:rPr lang="en-US" dirty="0" smtClean="0"/>
              <a:t>Only Maryland still uses all-payer</a:t>
            </a:r>
          </a:p>
          <a:p>
            <a:r>
              <a:rPr lang="en-US" dirty="0" smtClean="0"/>
              <a:t>Maryland</a:t>
            </a:r>
          </a:p>
          <a:p>
            <a:pPr lvl="1"/>
            <a:r>
              <a:rPr lang="en-US" dirty="0" smtClean="0"/>
              <a:t>Not success story (but not a failure)</a:t>
            </a:r>
          </a:p>
          <a:p>
            <a:pPr lvl="1"/>
            <a:r>
              <a:rPr lang="en-US" dirty="0" smtClean="0"/>
              <a:t>Prices have come down substantially</a:t>
            </a:r>
          </a:p>
          <a:p>
            <a:pPr lvl="1"/>
            <a:r>
              <a:rPr lang="en-US" dirty="0" smtClean="0"/>
              <a:t>But utilization has increased</a:t>
            </a:r>
          </a:p>
          <a:p>
            <a:pPr lvl="1"/>
            <a:r>
              <a:rPr lang="en-US" dirty="0" smtClean="0"/>
              <a:t>Added spending cap in 2014</a:t>
            </a:r>
            <a:endParaRPr lang="en-US" dirty="0"/>
          </a:p>
        </p:txBody>
      </p:sp>
      <p:pic>
        <p:nvPicPr>
          <p:cNvPr id="1028" name="Picture 4" descr="all payer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35" y="3529768"/>
            <a:ext cx="4765963" cy="33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7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 and myths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Nursing Shortage/physician shortage</a:t>
            </a:r>
          </a:p>
          <a:p>
            <a:pPr lvl="1"/>
            <a:r>
              <a:rPr lang="en-US" dirty="0" smtClean="0"/>
              <a:t>Google scholar search for term</a:t>
            </a:r>
          </a:p>
          <a:p>
            <a:pPr lvl="2"/>
            <a:r>
              <a:rPr lang="en-US" dirty="0" smtClean="0"/>
              <a:t>Compare to teacher shortage, “no one wants to </a:t>
            </a:r>
            <a:r>
              <a:rPr lang="en-US" dirty="0"/>
              <a:t>work anymore”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twitter.com/paulisci/status/1549527748950892544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Nation of uninsured</a:t>
            </a:r>
          </a:p>
          <a:p>
            <a:pPr lvl="1"/>
            <a:r>
              <a:rPr lang="en-US" dirty="0" smtClean="0"/>
              <a:t>9%</a:t>
            </a:r>
          </a:p>
          <a:p>
            <a:r>
              <a:rPr lang="en-US" dirty="0" smtClean="0"/>
              <a:t>Private system</a:t>
            </a:r>
          </a:p>
          <a:p>
            <a:pPr lvl="1"/>
            <a:r>
              <a:rPr lang="en-US" dirty="0" smtClean="0"/>
              <a:t>Majority public finance, majority of hospitals non-profit or public</a:t>
            </a:r>
          </a:p>
          <a:p>
            <a:pPr lvl="2"/>
            <a:r>
              <a:rPr lang="en-US" dirty="0" smtClean="0"/>
              <a:t>Non-profit does not mean altruism first</a:t>
            </a:r>
          </a:p>
          <a:p>
            <a:r>
              <a:rPr lang="en-US" dirty="0" smtClean="0"/>
              <a:t>Socialist</a:t>
            </a:r>
          </a:p>
          <a:p>
            <a:pPr lvl="1"/>
            <a:r>
              <a:rPr lang="en-US" dirty="0" smtClean="0"/>
              <a:t>1/3 Medicare are Medicare advantage and 2/3 Medicaid are Medicaid Managed Care</a:t>
            </a:r>
          </a:p>
          <a:p>
            <a:r>
              <a:rPr lang="en-US" smtClean="0"/>
              <a:t>Republicans </a:t>
            </a:r>
            <a:r>
              <a:rPr lang="en-US" dirty="0" smtClean="0"/>
              <a:t>oppose universal coverage</a:t>
            </a:r>
          </a:p>
          <a:p>
            <a:pPr lvl="1"/>
            <a:r>
              <a:rPr lang="en-US" dirty="0"/>
              <a:t>3:30 of </a:t>
            </a:r>
            <a:r>
              <a:rPr lang="en-US" dirty="0">
                <a:hlinkClick r:id="rId3"/>
              </a:rPr>
              <a:t>https://www.youtube.com/watch?v=_</a:t>
            </a:r>
            <a:r>
              <a:rPr lang="en-US" dirty="0" smtClean="0">
                <a:hlinkClick r:id="rId3"/>
              </a:rPr>
              <a:t>A0O7IVsVhY</a:t>
            </a:r>
            <a:endParaRPr lang="en-US" dirty="0" smtClean="0"/>
          </a:p>
          <a:p>
            <a:pPr lvl="1"/>
            <a:r>
              <a:rPr lang="en-US" dirty="0"/>
              <a:t>Reagan at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www.youtube.com/watch?v=56gbHNtd4Is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22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facing any health care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 How </a:t>
            </a:r>
            <a:r>
              <a:rPr lang="en-US" dirty="0"/>
              <a:t>does one reconcile the need for regional or national coordination with the ability to respond to local needs?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How does one reconcile urban with rural needs and the problems of </a:t>
            </a:r>
            <a:r>
              <a:rPr lang="en-US" dirty="0" err="1"/>
              <a:t>maldistribution</a:t>
            </a:r>
            <a:r>
              <a:rPr lang="en-US" dirty="0"/>
              <a:t>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How does one devise a national health care system and yet honor and foster the energies, creativity, and resources of the voluntary sector?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How does one reconcile public accountability with professional autonomy and expertise?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How shall primary care be integrated with specialty and hospital care?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How shall individualistic principles and patterns of practice be reconciled with national standards and a national system?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How is a system to reconcile a focus on the patient with a focus on community and population health?</a:t>
            </a:r>
          </a:p>
        </p:txBody>
      </p:sp>
    </p:spTree>
    <p:extLst>
      <p:ext uri="{BB962C8B-B14F-4D97-AF65-F5344CB8AC3E}">
        <p14:creationId xmlns:p14="http://schemas.microsoft.com/office/powerpoint/2010/main" val="33561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single payer system – health under provincial jurisdiction</a:t>
            </a:r>
          </a:p>
          <a:p>
            <a:r>
              <a:rPr lang="en-US" dirty="0" smtClean="0"/>
              <a:t>Public administration, private provision</a:t>
            </a:r>
          </a:p>
          <a:p>
            <a:pPr lvl="1"/>
            <a:r>
              <a:rPr lang="en-US" dirty="0" smtClean="0"/>
              <a:t>Providers required to be non-profit</a:t>
            </a:r>
          </a:p>
          <a:p>
            <a:r>
              <a:rPr lang="en-US" dirty="0" smtClean="0"/>
              <a:t>Comprehensive coverage, Universal, Portable, Accessible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Financing crisis since the 1980s</a:t>
            </a:r>
          </a:p>
          <a:p>
            <a:r>
              <a:rPr lang="en-US" dirty="0" smtClean="0"/>
              <a:t>Lead to cost controls – cost of care lower in 1997 than 1989</a:t>
            </a:r>
          </a:p>
          <a:p>
            <a:r>
              <a:rPr lang="en-US" dirty="0" smtClean="0"/>
              <a:t>Some support for moving to a privatized single payer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1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National Health Services</a:t>
            </a:r>
          </a:p>
          <a:p>
            <a:r>
              <a:rPr lang="en-US" dirty="0"/>
              <a:t>Health care should be “free at the point of service,” a founding principle of the NHS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Funded through income taxes</a:t>
            </a:r>
          </a:p>
          <a:p>
            <a:r>
              <a:rPr lang="en-US" dirty="0" smtClean="0"/>
              <a:t>Focus on:</a:t>
            </a:r>
          </a:p>
          <a:p>
            <a:pPr lvl="1"/>
            <a:r>
              <a:rPr lang="en-US" dirty="0" smtClean="0"/>
              <a:t>Primary care</a:t>
            </a:r>
          </a:p>
          <a:p>
            <a:pPr lvl="1"/>
            <a:r>
              <a:rPr lang="en-US" dirty="0" smtClean="0"/>
              <a:t>Reducing inequalities</a:t>
            </a:r>
          </a:p>
          <a:p>
            <a:pPr lvl="1"/>
            <a:r>
              <a:rPr lang="en-US" dirty="0" smtClean="0"/>
              <a:t>Incentivizing prevention</a:t>
            </a:r>
          </a:p>
          <a:p>
            <a:pPr lvl="1"/>
            <a:r>
              <a:rPr lang="en-US" dirty="0" smtClean="0"/>
              <a:t>Uniform salary scale across subspecialists</a:t>
            </a:r>
          </a:p>
          <a:p>
            <a:pPr lvl="1"/>
            <a:r>
              <a:rPr lang="en-US" dirty="0" smtClean="0"/>
              <a:t>Cost control, especially for drugs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8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UK: Managed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Thatcher, the UK experimented with reducing regulations and cost controls, allowing providers to control funds, especially for elective services</a:t>
            </a:r>
          </a:p>
          <a:p>
            <a:r>
              <a:rPr lang="en-US" dirty="0" smtClean="0"/>
              <a:t>Experiment failed, largely because providers did not build up the administrative structure to successfully bargaining between providers and provider groups called GP </a:t>
            </a:r>
            <a:r>
              <a:rPr lang="en-US" dirty="0" err="1" smtClean="0"/>
              <a:t>fundholers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Ended in 1997</a:t>
            </a:r>
          </a:p>
        </p:txBody>
      </p:sp>
    </p:spTree>
    <p:extLst>
      <p:ext uri="{BB962C8B-B14F-4D97-AF65-F5344CB8AC3E}">
        <p14:creationId xmlns:p14="http://schemas.microsoft.com/office/powerpoint/2010/main" val="3738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major health systems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Beds per capita</a:t>
            </a:r>
          </a:p>
          <a:p>
            <a:pPr lvl="1"/>
            <a:r>
              <a:rPr lang="en-US" dirty="0" smtClean="0"/>
              <a:t>World average – 2.9 per 1000</a:t>
            </a:r>
          </a:p>
          <a:p>
            <a:pPr lvl="1"/>
            <a:r>
              <a:rPr lang="en-US" dirty="0" smtClean="0"/>
              <a:t>US average – 2.9 per 1000</a:t>
            </a:r>
          </a:p>
          <a:p>
            <a:r>
              <a:rPr lang="en-US" dirty="0" smtClean="0"/>
              <a:t>Physicians per capita</a:t>
            </a:r>
          </a:p>
          <a:p>
            <a:pPr lvl="1"/>
            <a:r>
              <a:rPr lang="en-US" dirty="0" smtClean="0"/>
              <a:t>World average – 1.8 per 1000</a:t>
            </a:r>
          </a:p>
          <a:p>
            <a:pPr lvl="1"/>
            <a:r>
              <a:rPr lang="en-US" dirty="0" smtClean="0"/>
              <a:t>US average – 2.6 per 1000</a:t>
            </a:r>
          </a:p>
          <a:p>
            <a:r>
              <a:rPr lang="en-US" dirty="0" smtClean="0"/>
              <a:t>Nurses per capita</a:t>
            </a:r>
          </a:p>
          <a:p>
            <a:pPr lvl="1"/>
            <a:r>
              <a:rPr lang="en-US" dirty="0" smtClean="0"/>
              <a:t>World average – 4 per 1000</a:t>
            </a:r>
          </a:p>
          <a:p>
            <a:pPr lvl="1"/>
            <a:r>
              <a:rPr lang="en-US" dirty="0" smtClean="0"/>
              <a:t>US average – 15.7 per 1000</a:t>
            </a:r>
          </a:p>
          <a:p>
            <a:r>
              <a:rPr lang="en-US" dirty="0" smtClean="0"/>
              <a:t>Universal Health Coverage</a:t>
            </a:r>
          </a:p>
          <a:p>
            <a:pPr lvl="1"/>
            <a:r>
              <a:rPr lang="en-US" dirty="0"/>
              <a:t>The proportion of a population that can access essential quality health </a:t>
            </a:r>
            <a:r>
              <a:rPr lang="en-US" dirty="0" smtClean="0"/>
              <a:t>services</a:t>
            </a:r>
          </a:p>
          <a:p>
            <a:pPr lvl="2"/>
            <a:r>
              <a:rPr lang="en-US" dirty="0" smtClean="0"/>
              <a:t>Measures?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proportion of the population that spends a large amount of household income on </a:t>
            </a:r>
            <a:r>
              <a:rPr lang="en-US" dirty="0" smtClean="0"/>
              <a:t>health</a:t>
            </a:r>
          </a:p>
          <a:p>
            <a:pPr lvl="2"/>
            <a:r>
              <a:rPr lang="en-US" dirty="0" smtClean="0"/>
              <a:t>Measures?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68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Fee-for-service private provision reimbursed by the NHI (liberalism)</a:t>
            </a:r>
          </a:p>
          <a:p>
            <a:r>
              <a:rPr lang="en-US" dirty="0" smtClean="0"/>
              <a:t>Famously #1 in 2000 WHO ra</a:t>
            </a:r>
            <a:r>
              <a:rPr lang="en-US" dirty="0"/>
              <a:t>nking</a:t>
            </a:r>
          </a:p>
          <a:p>
            <a:r>
              <a:rPr lang="en-US" dirty="0" smtClean="0"/>
              <a:t>Slightly over half funded by payroll taxes</a:t>
            </a:r>
          </a:p>
          <a:p>
            <a:r>
              <a:rPr lang="en-US" dirty="0" smtClean="0"/>
              <a:t>Funding system is complex</a:t>
            </a:r>
          </a:p>
          <a:p>
            <a:pPr lvl="1"/>
            <a:r>
              <a:rPr lang="en-US" dirty="0" smtClean="0"/>
              <a:t>Some care is paid out of pocket and then reimbursed</a:t>
            </a:r>
          </a:p>
          <a:p>
            <a:pPr lvl="1"/>
            <a:r>
              <a:rPr lang="en-US" dirty="0" smtClean="0"/>
              <a:t>Some is fee-for-service</a:t>
            </a:r>
          </a:p>
          <a:p>
            <a:pPr lvl="1"/>
            <a:r>
              <a:rPr lang="en-US" dirty="0" smtClean="0"/>
              <a:t>Some is based on estimated annual budgets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00" y="893112"/>
            <a:ext cx="10637500" cy="1056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Significant inequalities of resources, outcomes, and quality</a:t>
            </a:r>
          </a:p>
          <a:p>
            <a:r>
              <a:rPr lang="en-US" dirty="0" smtClean="0"/>
              <a:t>Relatively high spending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5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Statutory Health Insurance – 92% coverage, rest private or wealthy</a:t>
            </a:r>
          </a:p>
          <a:p>
            <a:r>
              <a:rPr lang="en-US" dirty="0" smtClean="0"/>
              <a:t>Professional autonomy for providers with self-governing bodies</a:t>
            </a:r>
          </a:p>
          <a:p>
            <a:r>
              <a:rPr lang="en-US" dirty="0" smtClean="0"/>
              <a:t>Financed with payroll taxes and regional or occupation based funds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Beveridge</a:t>
            </a:r>
          </a:p>
          <a:p>
            <a:pPr lvl="1"/>
            <a:r>
              <a:rPr lang="en-US" dirty="0" smtClean="0"/>
              <a:t>Socialized Medicine</a:t>
            </a:r>
          </a:p>
          <a:p>
            <a:pPr lvl="1"/>
            <a:r>
              <a:rPr lang="en-US" dirty="0" smtClean="0"/>
              <a:t>UK, Italy, Spain, Norway, Denmark, Finland, Sweden, New Zealand, Cuba</a:t>
            </a:r>
          </a:p>
          <a:p>
            <a:r>
              <a:rPr lang="en-US" dirty="0" smtClean="0"/>
              <a:t>Bismarck</a:t>
            </a:r>
          </a:p>
          <a:p>
            <a:pPr lvl="1"/>
            <a:r>
              <a:rPr lang="en-US" dirty="0" smtClean="0"/>
              <a:t>Employer based universal mandated heavily regulated or government controlled insurance</a:t>
            </a:r>
          </a:p>
          <a:p>
            <a:pPr lvl="1"/>
            <a:r>
              <a:rPr lang="en-US" dirty="0" smtClean="0"/>
              <a:t>Germany, France, Switzerland, the Netherlands, Japan</a:t>
            </a:r>
          </a:p>
          <a:p>
            <a:r>
              <a:rPr lang="en-US" dirty="0" smtClean="0"/>
              <a:t>National Health Insurance</a:t>
            </a:r>
          </a:p>
          <a:p>
            <a:pPr lvl="1"/>
            <a:r>
              <a:rPr lang="en-US" dirty="0" smtClean="0"/>
              <a:t>Public financing, private provision</a:t>
            </a:r>
          </a:p>
          <a:p>
            <a:pPr lvl="1"/>
            <a:r>
              <a:rPr lang="en-US" dirty="0" smtClean="0"/>
              <a:t>Canada, Taiwan, South Korea</a:t>
            </a:r>
          </a:p>
          <a:p>
            <a:r>
              <a:rPr lang="en-US" dirty="0" smtClean="0"/>
              <a:t>Other: Out of Pocket, Private Insurance, Mixed Models</a:t>
            </a:r>
          </a:p>
          <a:p>
            <a:pPr lvl="1"/>
            <a:r>
              <a:rPr lang="en-US" dirty="0" smtClean="0"/>
              <a:t>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66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pays?</a:t>
            </a:r>
          </a:p>
          <a:p>
            <a:pPr lvl="1"/>
            <a:r>
              <a:rPr lang="en-US" dirty="0">
                <a:hlinkClick r:id="rId3"/>
              </a:rPr>
              <a:t>https://vizhub.healthdata.org/fgh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Videos:</a:t>
            </a:r>
          </a:p>
          <a:p>
            <a:pPr lvl="1"/>
            <a:r>
              <a:rPr lang="en-US" dirty="0"/>
              <a:t>Taiwan - https://www.youtube.com/watch?v=MCDiFIyW0tQ</a:t>
            </a:r>
            <a:endParaRPr lang="en-US" dirty="0" smtClean="0"/>
          </a:p>
          <a:p>
            <a:pPr lvl="1"/>
            <a:r>
              <a:rPr lang="en-US" dirty="0"/>
              <a:t>France - https://www.youtube.com/watch?v=_yF69KVbUaQ</a:t>
            </a:r>
            <a:endParaRPr lang="en-US" dirty="0" smtClean="0"/>
          </a:p>
          <a:p>
            <a:pPr lvl="1"/>
            <a:r>
              <a:rPr lang="en-US" dirty="0"/>
              <a:t>UK - https://www.youtube.com/watch?v=qMNuxPByEW0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77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and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January 2003 edition of the American Journal of Public Health</a:t>
            </a:r>
          </a:p>
          <a:p>
            <a:r>
              <a:rPr lang="en-US" dirty="0" err="1"/>
              <a:t>Burau</a:t>
            </a:r>
            <a:r>
              <a:rPr lang="en-US" dirty="0"/>
              <a:t>, Viola, and Robert H. Blank. "Comparing health policy: an assessment of typologies of health systems." </a:t>
            </a:r>
            <a:r>
              <a:rPr lang="en-US" i="1" dirty="0"/>
              <a:t>Journal of comparative policy analysis</a:t>
            </a:r>
            <a:r>
              <a:rPr lang="en-US" dirty="0"/>
              <a:t> 8, no. 01 (2006): 63-76</a:t>
            </a:r>
            <a:r>
              <a:rPr lang="en-US" dirty="0" smtClean="0"/>
              <a:t>.</a:t>
            </a:r>
          </a:p>
          <a:p>
            <a:r>
              <a:rPr lang="en-US" dirty="0"/>
              <a:t>McDonough, John E. "Tracking the demise of state hospital rate setting." </a:t>
            </a:r>
            <a:r>
              <a:rPr lang="en-US" i="1" dirty="0"/>
              <a:t>Health Affairs</a:t>
            </a:r>
            <a:r>
              <a:rPr lang="en-US" dirty="0"/>
              <a:t> 16, no. 1 (1997): 142-149</a:t>
            </a:r>
            <a:r>
              <a:rPr lang="en-US" dirty="0" smtClean="0"/>
              <a:t>.</a:t>
            </a:r>
          </a:p>
          <a:p>
            <a:r>
              <a:rPr lang="en-US" dirty="0" err="1"/>
              <a:t>Pauly</a:t>
            </a:r>
            <a:r>
              <a:rPr lang="en-US" dirty="0"/>
              <a:t>, Mark, and Robert Town. "Maryland exceptionalism? All-payers regulation and health care system efficiency." </a:t>
            </a:r>
            <a:r>
              <a:rPr lang="en-US" i="1" dirty="0"/>
              <a:t>Journal of health politics, policy and law</a:t>
            </a:r>
            <a:r>
              <a:rPr lang="en-US" dirty="0"/>
              <a:t> 37, no. 4 (2012): 697-707.</a:t>
            </a:r>
          </a:p>
        </p:txBody>
      </p:sp>
    </p:spTree>
    <p:extLst>
      <p:ext uri="{BB962C8B-B14F-4D97-AF65-F5344CB8AC3E}">
        <p14:creationId xmlns:p14="http://schemas.microsoft.com/office/powerpoint/2010/main" val="41566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issues: Financing and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is often on financing</a:t>
            </a:r>
          </a:p>
          <a:p>
            <a:r>
              <a:rPr lang="en-US" dirty="0" smtClean="0"/>
              <a:t>Provision depends on both financing and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6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health care systems by provision and funding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50" y="2947596"/>
            <a:ext cx="11603940" cy="19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Governance of Consumption</a:t>
            </a:r>
          </a:p>
          <a:p>
            <a:pPr lvl="1"/>
            <a:r>
              <a:rPr lang="en-US" dirty="0" smtClean="0"/>
              <a:t>Extent of public access to care</a:t>
            </a:r>
          </a:p>
          <a:p>
            <a:pPr lvl="1"/>
            <a:r>
              <a:rPr lang="en-US" dirty="0" smtClean="0"/>
              <a:t>Extent of public control of costs</a:t>
            </a:r>
          </a:p>
          <a:p>
            <a:r>
              <a:rPr lang="en-US" dirty="0" smtClean="0"/>
              <a:t>Governance of provision</a:t>
            </a:r>
          </a:p>
          <a:p>
            <a:pPr lvl="1"/>
            <a:r>
              <a:rPr lang="en-US" dirty="0" smtClean="0"/>
              <a:t>Extent of control of hospitals</a:t>
            </a:r>
          </a:p>
          <a:p>
            <a:pPr lvl="1"/>
            <a:r>
              <a:rPr lang="en-US" dirty="0" smtClean="0"/>
              <a:t>Extent of constraints on private interests and doctors</a:t>
            </a:r>
          </a:p>
          <a:p>
            <a:r>
              <a:rPr lang="en-US" dirty="0" smtClean="0"/>
              <a:t>Governance of Production</a:t>
            </a:r>
          </a:p>
          <a:p>
            <a:pPr lvl="1"/>
            <a:r>
              <a:rPr lang="en-US" dirty="0" smtClean="0"/>
              <a:t>Extent of public constraints on medical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4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885"/>
            <a:ext cx="10198250" cy="670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Health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16" y="1508754"/>
            <a:ext cx="2991416" cy="5263332"/>
          </a:xfrm>
        </p:spPr>
        <p:txBody>
          <a:bodyPr/>
          <a:lstStyle/>
          <a:p>
            <a:r>
              <a:rPr lang="en-US" dirty="0" smtClean="0"/>
              <a:t>Approximate coverage (2016)</a:t>
            </a:r>
          </a:p>
          <a:p>
            <a:pPr lvl="1"/>
            <a:r>
              <a:rPr lang="en-US" dirty="0" smtClean="0"/>
              <a:t>47% employer</a:t>
            </a:r>
          </a:p>
          <a:p>
            <a:pPr lvl="1"/>
            <a:r>
              <a:rPr lang="en-US" dirty="0" smtClean="0"/>
              <a:t>17% Medicare</a:t>
            </a:r>
          </a:p>
          <a:p>
            <a:pPr lvl="1"/>
            <a:r>
              <a:rPr lang="en-US" dirty="0" smtClean="0"/>
              <a:t>23% Medicaid</a:t>
            </a:r>
          </a:p>
          <a:p>
            <a:pPr lvl="1"/>
            <a:r>
              <a:rPr lang="en-US" dirty="0" smtClean="0"/>
              <a:t>3% Self</a:t>
            </a:r>
          </a:p>
          <a:p>
            <a:pPr lvl="1"/>
            <a:r>
              <a:rPr lang="en-US" dirty="0" smtClean="0"/>
              <a:t>1% Other</a:t>
            </a:r>
          </a:p>
          <a:p>
            <a:pPr lvl="1"/>
            <a:r>
              <a:rPr lang="en-US" dirty="0" smtClean="0"/>
              <a:t>9% Uninsured</a:t>
            </a:r>
          </a:p>
        </p:txBody>
      </p:sp>
      <p:pic>
        <p:nvPicPr>
          <p:cNvPr id="1026" name="Picture 2" descr="https://images.squarespace-cdn.com/content/v1/5605b825e4b0054d16fec43c/1459711081179-8C4A8N9MWMUJIN2JA8L6/image-asset.jpeg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164" y="1394340"/>
            <a:ext cx="8888836" cy="53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1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85650" cy="4351338"/>
          </a:xfrm>
        </p:spPr>
        <p:txBody>
          <a:bodyPr/>
          <a:lstStyle/>
          <a:p>
            <a:r>
              <a:rPr lang="en-US" dirty="0" smtClean="0"/>
              <a:t>Essential Health Benefits</a:t>
            </a:r>
          </a:p>
          <a:p>
            <a:pPr lvl="1"/>
            <a:r>
              <a:rPr lang="en-US" dirty="0" smtClean="0"/>
              <a:t>Conflict over cost to plans and religious objections</a:t>
            </a:r>
          </a:p>
          <a:p>
            <a:endParaRPr lang="en-US" dirty="0"/>
          </a:p>
          <a:p>
            <a:r>
              <a:rPr lang="en-US" dirty="0" smtClean="0"/>
              <a:t>Major holes include: pharmaceutical coverage, dental, and vision care</a:t>
            </a:r>
            <a:endParaRPr lang="en-US" dirty="0"/>
          </a:p>
        </p:txBody>
      </p:sp>
      <p:pic>
        <p:nvPicPr>
          <p:cNvPr id="2050" name="Picture 2" descr="https://images.squarespace-cdn.com/content/v1/54f8769ee4b004830688d688/1494361314106-0E6GSA50KBWUNHOXSL2B/image-asset.jpeg?format=10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2" y="2080034"/>
            <a:ext cx="64389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70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provider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Care mostly private, registration not required</a:t>
            </a:r>
          </a:p>
          <a:p>
            <a:r>
              <a:rPr lang="en-US" dirty="0" smtClean="0"/>
              <a:t>56% of hospitals are private non-profit, rest are mixed public and for profit</a:t>
            </a:r>
          </a:p>
          <a:p>
            <a:pPr lvl="1"/>
            <a:r>
              <a:rPr lang="en-US" dirty="0" smtClean="0"/>
              <a:t>Non-profit vs profit</a:t>
            </a:r>
          </a:p>
          <a:p>
            <a:pPr lvl="1"/>
            <a:r>
              <a:rPr lang="en-US" dirty="0" smtClean="0"/>
              <a:t>Consortiums</a:t>
            </a:r>
          </a:p>
          <a:p>
            <a:r>
              <a:rPr lang="en-US" dirty="0" smtClean="0"/>
              <a:t>Medical education is through mostly public institutions but high tuition (average about $40,000 per year)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53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77812</TotalTime>
  <Words>1301</Words>
  <Application>Microsoft Office PowerPoint</Application>
  <PresentationFormat>Widescreen</PresentationFormat>
  <Paragraphs>181</Paragraphs>
  <Slides>26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HCMI 4225: Comparing Health Systems</vt:lpstr>
      <vt:lpstr>Understanding major health systems indicators</vt:lpstr>
      <vt:lpstr>Two issues: Financing and Governance</vt:lpstr>
      <vt:lpstr>Types of health care systems by provision and funding</vt:lpstr>
      <vt:lpstr>Governance issues</vt:lpstr>
      <vt:lpstr>PowerPoint Presentation</vt:lpstr>
      <vt:lpstr>United States Health System</vt:lpstr>
      <vt:lpstr>Essential benefits</vt:lpstr>
      <vt:lpstr>Health provider management</vt:lpstr>
      <vt:lpstr>Major health indicators</vt:lpstr>
      <vt:lpstr>State-level single payer</vt:lpstr>
      <vt:lpstr>All payer-systems</vt:lpstr>
      <vt:lpstr>All payer-systems</vt:lpstr>
      <vt:lpstr>Stories and myths in the US</vt:lpstr>
      <vt:lpstr>Problems facing any health care system</vt:lpstr>
      <vt:lpstr>Canada</vt:lpstr>
      <vt:lpstr>Canada: Issues</vt:lpstr>
      <vt:lpstr>United Kingdom</vt:lpstr>
      <vt:lpstr>UK: Managed Competition</vt:lpstr>
      <vt:lpstr>France</vt:lpstr>
      <vt:lpstr>PowerPoint Presentation</vt:lpstr>
      <vt:lpstr>France: Issues</vt:lpstr>
      <vt:lpstr>Germany</vt:lpstr>
      <vt:lpstr>Four Models</vt:lpstr>
      <vt:lpstr>Visualization</vt:lpstr>
      <vt:lpstr>Readings and Sources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198</cp:revision>
  <cp:lastPrinted>2018-11-07T15:31:38Z</cp:lastPrinted>
  <dcterms:created xsi:type="dcterms:W3CDTF">2018-08-26T19:46:47Z</dcterms:created>
  <dcterms:modified xsi:type="dcterms:W3CDTF">2024-04-09T13:03:17Z</dcterms:modified>
</cp:coreProperties>
</file>