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handoutMasterIdLst>
    <p:handoutMasterId r:id="rId38"/>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35" autoAdjust="0"/>
    <p:restoredTop sz="95217" autoAdjust="0"/>
  </p:normalViewPr>
  <p:slideViewPr>
    <p:cSldViewPr snapToGrid="0">
      <p:cViewPr varScale="1">
        <p:scale>
          <a:sx n="105" d="100"/>
          <a:sy n="105" d="100"/>
        </p:scale>
        <p:origin x="204" y="108"/>
      </p:cViewPr>
      <p:guideLst/>
    </p:cSldViewPr>
  </p:slideViewPr>
  <p:outlineViewPr>
    <p:cViewPr>
      <p:scale>
        <a:sx n="33" d="100"/>
        <a:sy n="33" d="100"/>
      </p:scale>
      <p:origin x="0" y="-9354"/>
    </p:cViewPr>
  </p:outlineViewPr>
  <p:notesTextViewPr>
    <p:cViewPr>
      <p:scale>
        <a:sx n="1" d="1"/>
        <a:sy n="1" d="1"/>
      </p:scale>
      <p:origin x="0" y="0"/>
    </p:cViewPr>
  </p:notesTextViewPr>
  <p:notesViewPr>
    <p:cSldViewPr snapToGrid="0">
      <p:cViewPr varScale="1">
        <p:scale>
          <a:sx n="96" d="100"/>
          <a:sy n="96" d="100"/>
        </p:scale>
        <p:origin x="4022" y="6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8275" y="0"/>
            <a:ext cx="3043238" cy="466725"/>
          </a:xfrm>
          <a:prstGeom prst="rect">
            <a:avLst/>
          </a:prstGeom>
        </p:spPr>
        <p:txBody>
          <a:bodyPr vert="horz" lIns="91440" tIns="45720" rIns="91440" bIns="45720" rtlCol="0"/>
          <a:lstStyle>
            <a:lvl1pPr algn="r">
              <a:defRPr sz="1200"/>
            </a:lvl1pPr>
          </a:lstStyle>
          <a:p>
            <a:fld id="{B2D79489-C552-4A13-9F32-A93EB53B9AAE}" type="datetimeFigureOut">
              <a:rPr lang="en-US" smtClean="0"/>
              <a:t>4/9/2024</a:t>
            </a:fld>
            <a:endParaRPr lang="en-US"/>
          </a:p>
        </p:txBody>
      </p:sp>
      <p:sp>
        <p:nvSpPr>
          <p:cNvPr id="4" name="Footer Placeholder 3"/>
          <p:cNvSpPr>
            <a:spLocks noGrp="1"/>
          </p:cNvSpPr>
          <p:nvPr>
            <p:ph type="ftr" sz="quarter" idx="2"/>
          </p:nvPr>
        </p:nvSpPr>
        <p:spPr>
          <a:xfrm>
            <a:off x="0" y="8842375"/>
            <a:ext cx="3043238"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8275" y="8842375"/>
            <a:ext cx="3043238" cy="466725"/>
          </a:xfrm>
          <a:prstGeom prst="rect">
            <a:avLst/>
          </a:prstGeom>
        </p:spPr>
        <p:txBody>
          <a:bodyPr vert="horz" lIns="91440" tIns="45720" rIns="91440" bIns="45720" rtlCol="0" anchor="b"/>
          <a:lstStyle>
            <a:lvl1pPr algn="r">
              <a:defRPr sz="1200"/>
            </a:lvl1pPr>
          </a:lstStyle>
          <a:p>
            <a:fld id="{20985682-7A55-47CC-B040-7EBF6959C529}" type="slidenum">
              <a:rPr lang="en-US" smtClean="0"/>
              <a:t>‹#›</a:t>
            </a:fld>
            <a:endParaRPr lang="en-US"/>
          </a:p>
        </p:txBody>
      </p:sp>
    </p:spTree>
    <p:extLst>
      <p:ext uri="{BB962C8B-B14F-4D97-AF65-F5344CB8AC3E}">
        <p14:creationId xmlns:p14="http://schemas.microsoft.com/office/powerpoint/2010/main" val="27308650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BC175D60-EF9F-4A47-A49B-5396FE52555C}" type="datetimeFigureOut">
              <a:rPr lang="en-US" smtClean="0"/>
              <a:t>4/9/2024</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54053351-50FF-4FC9-AAD8-5F7C0C19B1C5}" type="slidenum">
              <a:rPr lang="en-US" smtClean="0"/>
              <a:t>‹#›</a:t>
            </a:fld>
            <a:endParaRPr lang="en-US"/>
          </a:p>
        </p:txBody>
      </p:sp>
    </p:spTree>
    <p:extLst>
      <p:ext uri="{BB962C8B-B14F-4D97-AF65-F5344CB8AC3E}">
        <p14:creationId xmlns:p14="http://schemas.microsoft.com/office/powerpoint/2010/main" val="23589836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catalyst.nejm.org/aco-bundled-payment-coexist/"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search.proquest.com/indexingvolumeissuelinkhandler/36027/Health+Affairs/02017Y09Y01$23Sep+2017$3b++Vol.+36+$289$29/36/9?accountid=14963"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courant.com/business/hc-biz-danbury-hospital-network-merger-20180328-story.html" TargetMode="External"/><Relationship Id="rId2" Type="http://schemas.openxmlformats.org/officeDocument/2006/relationships/slide" Target="../slides/slide21.xml"/><Relationship Id="rId1" Type="http://schemas.openxmlformats.org/officeDocument/2006/relationships/notesMaster" Target="../notesMasters/notesMaster1.xml"/><Relationship Id="rId4" Type="http://schemas.openxmlformats.org/officeDocument/2006/relationships/hyperlink" Target="http://www.hartfordbusiness.com/article/20180802/NEWS01/180809973/ct-childrens-med-center-to-purchase-shelton-concussion-clinic"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webmd.com/health-insurance/insurance-basics/terms/high-deductible-health-plan"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www.webmd.com/health-insurance/insurance-costs/affordable-care-act-and-health-savings-plans"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healthaffairs.org/do/10.1377/hblog20180430.387981/full/"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www.healthaffairs.org/do/10.1377/hblog20180430.510086/full/"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catalyst.nejm.org/aco-bundled-payment-coexist/"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catalyst.nejm.org/aco-bundled-payment-coexist/"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Key idea in economics – incentives matter</a:t>
            </a:r>
          </a:p>
        </p:txBody>
      </p:sp>
      <p:sp>
        <p:nvSpPr>
          <p:cNvPr id="4" name="Slide Number Placeholder 3"/>
          <p:cNvSpPr>
            <a:spLocks noGrp="1"/>
          </p:cNvSpPr>
          <p:nvPr>
            <p:ph type="sldNum" sz="quarter" idx="5"/>
          </p:nvPr>
        </p:nvSpPr>
        <p:spPr/>
        <p:txBody>
          <a:bodyPr/>
          <a:lstStyle/>
          <a:p>
            <a:fld id="{C650322F-5B1D-4A44-A3B2-8D90B03910C1}" type="slidenum">
              <a:rPr lang="en-US" smtClean="0"/>
              <a:t>2</a:t>
            </a:fld>
            <a:endParaRPr lang="en-US"/>
          </a:p>
        </p:txBody>
      </p:sp>
    </p:spTree>
    <p:extLst>
      <p:ext uri="{BB962C8B-B14F-4D97-AF65-F5344CB8AC3E}">
        <p14:creationId xmlns:p14="http://schemas.microsoft.com/office/powerpoint/2010/main" val="36407181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https://catalyst.nejm.org/aco-bundled-payment-coexist/</a:t>
            </a:r>
            <a:endParaRPr lang="en-US" dirty="0"/>
          </a:p>
        </p:txBody>
      </p:sp>
      <p:sp>
        <p:nvSpPr>
          <p:cNvPr id="4" name="Slide Number Placeholder 3"/>
          <p:cNvSpPr>
            <a:spLocks noGrp="1"/>
          </p:cNvSpPr>
          <p:nvPr>
            <p:ph type="sldNum" sz="quarter" idx="5"/>
          </p:nvPr>
        </p:nvSpPr>
        <p:spPr/>
        <p:txBody>
          <a:bodyPr/>
          <a:lstStyle/>
          <a:p>
            <a:fld id="{9731012E-E306-4582-873C-D276CF76703D}" type="slidenum">
              <a:rPr lang="en-US" smtClean="0"/>
              <a:t>14</a:t>
            </a:fld>
            <a:endParaRPr lang="en-US"/>
          </a:p>
        </p:txBody>
      </p:sp>
    </p:spTree>
    <p:extLst>
      <p:ext uri="{BB962C8B-B14F-4D97-AF65-F5344CB8AC3E}">
        <p14:creationId xmlns:p14="http://schemas.microsoft.com/office/powerpoint/2010/main" val="13420710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physicians, VI means there is often a tradeoff between physician autonomy and support from a healthcare system. </a:t>
            </a:r>
          </a:p>
        </p:txBody>
      </p:sp>
      <p:sp>
        <p:nvSpPr>
          <p:cNvPr id="4" name="Slide Number Placeholder 3"/>
          <p:cNvSpPr>
            <a:spLocks noGrp="1"/>
          </p:cNvSpPr>
          <p:nvPr>
            <p:ph type="sldNum" sz="quarter" idx="5"/>
          </p:nvPr>
        </p:nvSpPr>
        <p:spPr/>
        <p:txBody>
          <a:bodyPr/>
          <a:lstStyle/>
          <a:p>
            <a:fld id="{9731012E-E306-4582-873C-D276CF76703D}" type="slidenum">
              <a:rPr lang="en-US" smtClean="0"/>
              <a:t>18</a:t>
            </a:fld>
            <a:endParaRPr lang="en-US"/>
          </a:p>
        </p:txBody>
      </p:sp>
    </p:spTree>
    <p:extLst>
      <p:ext uri="{BB962C8B-B14F-4D97-AF65-F5344CB8AC3E}">
        <p14:creationId xmlns:p14="http://schemas.microsoft.com/office/powerpoint/2010/main" val="35957068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Berenson, Robert A. “A Physician's Perspective On Vertical Integration.” Health Affairs.</a:t>
            </a:r>
            <a:r>
              <a:rPr lang="en-US" sz="1200" b="0" i="0" u="none" strike="noStrike" kern="1200" dirty="0">
                <a:solidFill>
                  <a:schemeClr val="tx1"/>
                </a:solidFill>
                <a:effectLst/>
                <a:latin typeface="+mn-lt"/>
                <a:ea typeface="+mn-ea"/>
                <a:cs typeface="+mn-cs"/>
                <a:hlinkClick r:id="rId3" tooltip="Click to search for more items from this issue"/>
              </a:rPr>
              <a:t> Vol. 36, </a:t>
            </a:r>
            <a:r>
              <a:rPr lang="en-US" sz="1200" b="0" i="0" u="none" strike="noStrike" kern="1200" dirty="0" err="1">
                <a:solidFill>
                  <a:schemeClr val="tx1"/>
                </a:solidFill>
                <a:effectLst/>
                <a:latin typeface="+mn-lt"/>
                <a:ea typeface="+mn-ea"/>
                <a:cs typeface="+mn-cs"/>
                <a:hlinkClick r:id="rId3" tooltip="Click to search for more items from this issue"/>
              </a:rPr>
              <a:t>Iss</a:t>
            </a:r>
            <a:r>
              <a:rPr lang="en-US" sz="1200" b="0" i="0" u="none" strike="noStrike" kern="1200" dirty="0">
                <a:solidFill>
                  <a:schemeClr val="tx1"/>
                </a:solidFill>
                <a:effectLst/>
                <a:latin typeface="+mn-lt"/>
                <a:ea typeface="+mn-ea"/>
                <a:cs typeface="+mn-cs"/>
                <a:hlinkClick r:id="rId3" tooltip="Click to search for more items from this issue"/>
              </a:rPr>
              <a:t>. 9,</a:t>
            </a:r>
            <a:r>
              <a:rPr lang="en-US" sz="1200" b="0" i="0" u="none" strike="noStrike"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(Sep 2017): 1585-1590.</a:t>
            </a:r>
          </a:p>
          <a:p>
            <a:endParaRPr lang="en-US" dirty="0"/>
          </a:p>
        </p:txBody>
      </p:sp>
      <p:sp>
        <p:nvSpPr>
          <p:cNvPr id="4" name="Slide Number Placeholder 3"/>
          <p:cNvSpPr>
            <a:spLocks noGrp="1"/>
          </p:cNvSpPr>
          <p:nvPr>
            <p:ph type="sldNum" sz="quarter" idx="5"/>
          </p:nvPr>
        </p:nvSpPr>
        <p:spPr/>
        <p:txBody>
          <a:bodyPr/>
          <a:lstStyle/>
          <a:p>
            <a:fld id="{9731012E-E306-4582-873C-D276CF76703D}" type="slidenum">
              <a:rPr lang="en-US" smtClean="0"/>
              <a:t>20</a:t>
            </a:fld>
            <a:endParaRPr lang="en-US"/>
          </a:p>
        </p:txBody>
      </p:sp>
    </p:spTree>
    <p:extLst>
      <p:ext uri="{BB962C8B-B14F-4D97-AF65-F5344CB8AC3E}">
        <p14:creationId xmlns:p14="http://schemas.microsoft.com/office/powerpoint/2010/main" val="5573731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https://www.courant.com/business/hc-biz-danbury-hospital-network-merger-20180328-story.html</a:t>
            </a:r>
            <a:endParaRPr lang="en-US" dirty="0"/>
          </a:p>
          <a:p>
            <a:r>
              <a:rPr lang="en-US" dirty="0">
                <a:hlinkClick r:id="rId4"/>
              </a:rPr>
              <a:t>http://www.hartfordbusiness.com/article/20180802/NEWS01/180809973/ct-childrens-med-center-to-purchase-shelton-concussion-clinic</a:t>
            </a:r>
            <a:endParaRPr lang="en-US" dirty="0"/>
          </a:p>
        </p:txBody>
      </p:sp>
      <p:sp>
        <p:nvSpPr>
          <p:cNvPr id="4" name="Slide Number Placeholder 3"/>
          <p:cNvSpPr>
            <a:spLocks noGrp="1"/>
          </p:cNvSpPr>
          <p:nvPr>
            <p:ph type="sldNum" sz="quarter" idx="5"/>
          </p:nvPr>
        </p:nvSpPr>
        <p:spPr/>
        <p:txBody>
          <a:bodyPr/>
          <a:lstStyle/>
          <a:p>
            <a:fld id="{9731012E-E306-4582-873C-D276CF76703D}" type="slidenum">
              <a:rPr lang="en-US" smtClean="0"/>
              <a:t>21</a:t>
            </a:fld>
            <a:endParaRPr lang="en-US"/>
          </a:p>
        </p:txBody>
      </p:sp>
    </p:spTree>
    <p:extLst>
      <p:ext uri="{BB962C8B-B14F-4D97-AF65-F5344CB8AC3E}">
        <p14:creationId xmlns:p14="http://schemas.microsoft.com/office/powerpoint/2010/main" val="41027164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MCO’s were designed with the problem of moral hazard in mind, and focused in changing patient and provider incentives to reduce wasteful/unnecessary medical care. However if we think about what incentives MCO’s are facing -- Perhaps there is moral hazard involved there as well?</a:t>
            </a:r>
          </a:p>
          <a:p>
            <a:endParaRPr lang="en-US"/>
          </a:p>
          <a:p>
            <a:r>
              <a:rPr lang="en-US"/>
              <a:t>We have been debating the effect of MCOs on the cost and quality of medical care for some time now.</a:t>
            </a:r>
            <a:endParaRPr lang="en-US" dirty="0"/>
          </a:p>
        </p:txBody>
      </p:sp>
      <p:sp>
        <p:nvSpPr>
          <p:cNvPr id="4" name="Slide Number Placeholder 3"/>
          <p:cNvSpPr>
            <a:spLocks noGrp="1"/>
          </p:cNvSpPr>
          <p:nvPr>
            <p:ph type="sldNum" sz="quarter" idx="5"/>
          </p:nvPr>
        </p:nvSpPr>
        <p:spPr/>
        <p:txBody>
          <a:bodyPr/>
          <a:lstStyle/>
          <a:p>
            <a:fld id="{C650322F-5B1D-4A44-A3B2-8D90B03910C1}" type="slidenum">
              <a:rPr lang="en-US" smtClean="0"/>
              <a:t>22</a:t>
            </a:fld>
            <a:endParaRPr lang="en-US"/>
          </a:p>
        </p:txBody>
      </p:sp>
    </p:spTree>
    <p:extLst>
      <p:ext uri="{BB962C8B-B14F-4D97-AF65-F5344CB8AC3E}">
        <p14:creationId xmlns:p14="http://schemas.microsoft.com/office/powerpoint/2010/main" val="35845493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 1980’s – HI easy to define b/c consumer, insurer, health care provider relationships were easier to define.</a:t>
            </a:r>
          </a:p>
          <a:p>
            <a:r>
              <a:rPr lang="en-US" dirty="0"/>
              <a:t>Community rating – premium based on risk characteristics of the entire membership. </a:t>
            </a:r>
          </a:p>
          <a:p>
            <a:r>
              <a:rPr lang="en-US" dirty="0"/>
              <a:t>Experience rating – individuals/groups into different risk categories (risk pools) based on identifiable characteristics (age, gender, industry, prior illness)</a:t>
            </a:r>
          </a:p>
          <a:p>
            <a:r>
              <a:rPr lang="en-US" dirty="0"/>
              <a:t>UCR – lowest of: Usual = actual charge of the Dr. – Customary charge of the Dr. – or the Prevailing charge in the local area.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Traditional fee-for-service gives physicians incentive to “overutilize” medical services.</a:t>
            </a:r>
          </a:p>
          <a:p>
            <a:endParaRPr lang="en-US" dirty="0"/>
          </a:p>
        </p:txBody>
      </p:sp>
      <p:sp>
        <p:nvSpPr>
          <p:cNvPr id="4" name="Slide Number Placeholder 3"/>
          <p:cNvSpPr>
            <a:spLocks noGrp="1"/>
          </p:cNvSpPr>
          <p:nvPr>
            <p:ph type="sldNum" sz="quarter" idx="5"/>
          </p:nvPr>
        </p:nvSpPr>
        <p:spPr/>
        <p:txBody>
          <a:bodyPr/>
          <a:lstStyle/>
          <a:p>
            <a:fld id="{C650322F-5B1D-4A44-A3B2-8D90B03910C1}" type="slidenum">
              <a:rPr lang="en-US" smtClean="0"/>
              <a:t>4</a:t>
            </a:fld>
            <a:endParaRPr lang="en-US"/>
          </a:p>
        </p:txBody>
      </p:sp>
    </p:spTree>
    <p:extLst>
      <p:ext uri="{BB962C8B-B14F-4D97-AF65-F5344CB8AC3E}">
        <p14:creationId xmlns:p14="http://schemas.microsoft.com/office/powerpoint/2010/main" val="34993839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Capitation</a:t>
            </a:r>
            <a:r>
              <a:rPr lang="en-US" sz="1200" b="0" i="0" kern="1200" dirty="0">
                <a:solidFill>
                  <a:schemeClr val="tx1"/>
                </a:solidFill>
                <a:effectLst/>
                <a:latin typeface="+mn-lt"/>
                <a:ea typeface="+mn-ea"/>
                <a:cs typeface="+mn-cs"/>
              </a:rPr>
              <a:t> pays a set amount for each enrolled person assigned to them, per period of time, whether or not that person seeks care. The amount of remuneration is based on the average expected health care utilization of that patient, with payment for patients generally varying by age and health status.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Under capitation there is an incentive to consider the cost of treatment. Pure capitation pays a set fee per patient, regardless of their degree of infirmity, giving physicians an incentive to avoid the most costly patients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Providers who work under such plans focus on preventive health care, as there is a greater financial reward in the prevention of illness than in the treatment of the ill. Such plans divert providers from the use of expensive treatment options.</a:t>
            </a:r>
            <a:endParaRPr lang="en-US" dirty="0"/>
          </a:p>
          <a:p>
            <a:endParaRPr lang="en-US" dirty="0"/>
          </a:p>
          <a:p>
            <a:r>
              <a:rPr lang="en-US" sz="1200" b="0" i="0" kern="1200" dirty="0">
                <a:solidFill>
                  <a:schemeClr val="tx1"/>
                </a:solidFill>
                <a:effectLst/>
                <a:latin typeface="+mn-lt"/>
                <a:ea typeface="+mn-ea"/>
                <a:cs typeface="+mn-cs"/>
              </a:rPr>
              <a:t>Because their risks are a function of portfolio size, providers can reduce their risks only by increasing the numbers of patients they carry on their rosters, but their inefficiency relative to that of the insurers' is far greater than can be mitigated by these increases.</a:t>
            </a:r>
            <a:endParaRPr lang="en-US" dirty="0"/>
          </a:p>
        </p:txBody>
      </p:sp>
      <p:sp>
        <p:nvSpPr>
          <p:cNvPr id="4" name="Slide Number Placeholder 3"/>
          <p:cNvSpPr>
            <a:spLocks noGrp="1"/>
          </p:cNvSpPr>
          <p:nvPr>
            <p:ph type="sldNum" sz="quarter" idx="5"/>
          </p:nvPr>
        </p:nvSpPr>
        <p:spPr/>
        <p:txBody>
          <a:bodyPr/>
          <a:lstStyle/>
          <a:p>
            <a:fld id="{C650322F-5B1D-4A44-A3B2-8D90B03910C1}" type="slidenum">
              <a:rPr lang="en-US" smtClean="0"/>
              <a:t>5</a:t>
            </a:fld>
            <a:endParaRPr lang="en-US"/>
          </a:p>
        </p:txBody>
      </p:sp>
    </p:spTree>
    <p:extLst>
      <p:ext uri="{BB962C8B-B14F-4D97-AF65-F5344CB8AC3E}">
        <p14:creationId xmlns:p14="http://schemas.microsoft.com/office/powerpoint/2010/main" val="42559741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original goals of MCO’s were to eliminate the high-cost, low-benefit medicine associated with traditional fee-for-service indemnity insurance (the moral hazard problem). Proponents thought MCO’s would reduce the need for more expensive specialty and inpatient care. </a:t>
            </a:r>
          </a:p>
          <a:p>
            <a:endParaRPr lang="en-US" dirty="0"/>
          </a:p>
          <a:p>
            <a:r>
              <a:rPr lang="en-US" dirty="0"/>
              <a:t>Experience rating – individuals/groups into different risk categories (risk pools) based on identifiable characteristics (age, gender, industry, prior illness)</a:t>
            </a:r>
          </a:p>
          <a:p>
            <a:r>
              <a:rPr lang="en-US" dirty="0"/>
              <a:t>delivery of health care – this includes Maintaining networks of providers and reviewing providers</a:t>
            </a:r>
          </a:p>
          <a:p>
            <a:endParaRPr lang="en-US" dirty="0"/>
          </a:p>
          <a:p>
            <a:r>
              <a:rPr lang="en-US" altLang="en-US" dirty="0"/>
              <a:t>Traditional fee-for-service gives physicians incentive to “overutilize” medical services.</a:t>
            </a:r>
          </a:p>
          <a:p>
            <a:endParaRPr lang="en-US" dirty="0"/>
          </a:p>
          <a:p>
            <a:endParaRPr lang="en-US" dirty="0"/>
          </a:p>
        </p:txBody>
      </p:sp>
      <p:sp>
        <p:nvSpPr>
          <p:cNvPr id="4" name="Slide Number Placeholder 3"/>
          <p:cNvSpPr>
            <a:spLocks noGrp="1"/>
          </p:cNvSpPr>
          <p:nvPr>
            <p:ph type="sldNum" sz="quarter" idx="5"/>
          </p:nvPr>
        </p:nvSpPr>
        <p:spPr/>
        <p:txBody>
          <a:bodyPr/>
          <a:lstStyle/>
          <a:p>
            <a:fld id="{C650322F-5B1D-4A44-A3B2-8D90B03910C1}" type="slidenum">
              <a:rPr lang="en-US" smtClean="0"/>
              <a:t>8</a:t>
            </a:fld>
            <a:endParaRPr lang="en-US"/>
          </a:p>
        </p:txBody>
      </p:sp>
    </p:spTree>
    <p:extLst>
      <p:ext uri="{BB962C8B-B14F-4D97-AF65-F5344CB8AC3E}">
        <p14:creationId xmlns:p14="http://schemas.microsoft.com/office/powerpoint/2010/main" val="6708037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Capitation</a:t>
            </a:r>
            <a:r>
              <a:rPr lang="en-US" sz="1200" b="0" i="0" kern="1200" dirty="0">
                <a:solidFill>
                  <a:schemeClr val="tx1"/>
                </a:solidFill>
                <a:effectLst/>
                <a:latin typeface="+mn-lt"/>
                <a:ea typeface="+mn-ea"/>
                <a:cs typeface="+mn-cs"/>
              </a:rPr>
              <a:t> pays a set amount for each enrolled person assigned to them, per period of time, whether or not that person seeks care. The amount of remuneration is based on the average expected health care utilization of that patient, with payment for patients generally varying by age and health status.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Under capitation there is an incentive to consider the cost of treatment. Pure capitation pays a set fee per patient, regardless of their degree of infirmity, giving physicians an incentive to avoid the most costly patients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Providers who work under such plans focus on preventive health care, as there is a greater financial reward in the prevention of illness than in the treatment of the ill. Such plans divert providers from the use of expensive treatment options.</a:t>
            </a:r>
            <a:endParaRPr lang="en-US" dirty="0"/>
          </a:p>
        </p:txBody>
      </p:sp>
      <p:sp>
        <p:nvSpPr>
          <p:cNvPr id="4" name="Slide Number Placeholder 3"/>
          <p:cNvSpPr>
            <a:spLocks noGrp="1"/>
          </p:cNvSpPr>
          <p:nvPr>
            <p:ph type="sldNum" sz="quarter" idx="5"/>
          </p:nvPr>
        </p:nvSpPr>
        <p:spPr/>
        <p:txBody>
          <a:bodyPr/>
          <a:lstStyle/>
          <a:p>
            <a:fld id="{C650322F-5B1D-4A44-A3B2-8D90B03910C1}" type="slidenum">
              <a:rPr lang="en-US" smtClean="0"/>
              <a:t>9</a:t>
            </a:fld>
            <a:endParaRPr lang="en-US"/>
          </a:p>
        </p:txBody>
      </p:sp>
    </p:spTree>
    <p:extLst>
      <p:ext uri="{BB962C8B-B14F-4D97-AF65-F5344CB8AC3E}">
        <p14:creationId xmlns:p14="http://schemas.microsoft.com/office/powerpoint/2010/main" val="27765249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Some of these distinctions have become blurred in practice/over time; for example:</a:t>
            </a:r>
          </a:p>
          <a:p>
            <a:r>
              <a:rPr lang="en-US" dirty="0"/>
              <a:t>	-- Now conventional insurance plans usually involve some type of utilization review program</a:t>
            </a:r>
          </a:p>
          <a:p>
            <a:r>
              <a:rPr lang="en-US" dirty="0"/>
              <a:t>	-- </a:t>
            </a:r>
          </a:p>
          <a:p>
            <a:endParaRPr lang="en-US" dirty="0"/>
          </a:p>
          <a:p>
            <a:r>
              <a:rPr lang="en-US" dirty="0"/>
              <a:t>Note: Now we have a few more types of plans –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 Exclusive provider organizations (EPOs) – no coverage at all for out-of-network providers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Consumer-driven healthcare plans (CDHPs) – in contrast with patient-driven healthcare of the traditional models and payer-driven healthcare of the HMO’s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 Catastrophic coverage plans – eligible if under age 30 – lower premium but very high deductibles, 1</a:t>
            </a:r>
            <a:r>
              <a:rPr lang="en-US" sz="1200" b="0" i="0" kern="1200" baseline="30000" dirty="0">
                <a:solidFill>
                  <a:schemeClr val="tx1"/>
                </a:solidFill>
                <a:effectLst/>
                <a:latin typeface="+mn-lt"/>
                <a:ea typeface="+mn-ea"/>
                <a:cs typeface="+mn-cs"/>
              </a:rPr>
              <a:t>st</a:t>
            </a:r>
            <a:r>
              <a:rPr lang="en-US" sz="1200" b="0" i="0" kern="1200" dirty="0">
                <a:solidFill>
                  <a:schemeClr val="tx1"/>
                </a:solidFill>
                <a:effectLst/>
                <a:latin typeface="+mn-lt"/>
                <a:ea typeface="+mn-ea"/>
                <a:cs typeface="+mn-cs"/>
              </a:rPr>
              <a:t> 3 primary care visits do not count towards deductible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r>
              <a:rPr lang="en-US" sz="1200" b="0" i="0" u="sng" kern="1200" dirty="0">
                <a:solidFill>
                  <a:schemeClr val="tx1"/>
                </a:solidFill>
                <a:effectLst/>
                <a:latin typeface="+mn-lt"/>
                <a:ea typeface="+mn-ea"/>
                <a:cs typeface="+mn-cs"/>
                <a:hlinkClick r:id="rId3"/>
              </a:rPr>
              <a:t>High-deductible health plans</a:t>
            </a:r>
            <a:r>
              <a:rPr lang="en-US" sz="1200" b="0" i="0" kern="1200" dirty="0">
                <a:solidFill>
                  <a:schemeClr val="tx1"/>
                </a:solidFill>
                <a:effectLst/>
                <a:latin typeface="+mn-lt"/>
                <a:ea typeface="+mn-ea"/>
                <a:cs typeface="+mn-cs"/>
              </a:rPr>
              <a:t> (HDHPs), which may be linked to </a:t>
            </a:r>
            <a:r>
              <a:rPr lang="en-US" sz="1200" b="0" i="0" u="none" strike="noStrike" kern="1200" dirty="0">
                <a:solidFill>
                  <a:schemeClr val="tx1"/>
                </a:solidFill>
                <a:effectLst/>
                <a:latin typeface="+mn-lt"/>
                <a:ea typeface="+mn-ea"/>
                <a:cs typeface="+mn-cs"/>
                <a:hlinkClick r:id="rId4"/>
              </a:rPr>
              <a:t>health savings accounts</a:t>
            </a:r>
            <a:r>
              <a:rPr lang="en-US" sz="1200" b="0" i="0" kern="1200" dirty="0">
                <a:solidFill>
                  <a:schemeClr val="tx1"/>
                </a:solidFill>
                <a:effectLst/>
                <a:latin typeface="+mn-lt"/>
                <a:ea typeface="+mn-ea"/>
                <a:cs typeface="+mn-cs"/>
              </a:rPr>
              <a:t> (HSAs) -- lower premium but much higher deductibles and out of pocket costs</a:t>
            </a:r>
          </a:p>
          <a:p>
            <a:endParaRPr lang="en-US" dirty="0"/>
          </a:p>
          <a:p>
            <a:r>
              <a:rPr lang="en-US" dirty="0"/>
              <a:t>Note: Following the ACA, we also classify plans based on levels of coverage – Bronze, Silver, Gold, Platinum (this is a separate classification from the plan types/structures we are talking about here).</a:t>
            </a:r>
          </a:p>
        </p:txBody>
      </p:sp>
      <p:sp>
        <p:nvSpPr>
          <p:cNvPr id="4" name="Slide Number Placeholder 3"/>
          <p:cNvSpPr>
            <a:spLocks noGrp="1"/>
          </p:cNvSpPr>
          <p:nvPr>
            <p:ph type="sldNum" sz="quarter" idx="5"/>
          </p:nvPr>
        </p:nvSpPr>
        <p:spPr/>
        <p:txBody>
          <a:bodyPr/>
          <a:lstStyle/>
          <a:p>
            <a:fld id="{C650322F-5B1D-4A44-A3B2-8D90B03910C1}" type="slidenum">
              <a:rPr lang="en-US" smtClean="0"/>
              <a:t>10</a:t>
            </a:fld>
            <a:endParaRPr lang="en-US"/>
          </a:p>
        </p:txBody>
      </p:sp>
    </p:spTree>
    <p:extLst>
      <p:ext uri="{BB962C8B-B14F-4D97-AF65-F5344CB8AC3E}">
        <p14:creationId xmlns:p14="http://schemas.microsoft.com/office/powerpoint/2010/main" val="12464686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hlinkClick r:id="rId3"/>
              </a:rPr>
              <a:t>https://www.healthaffairs.org/do/10.1377/hblog20180430.387981/full/</a:t>
            </a:r>
            <a:endParaRPr lang="en-US" dirty="0" smtClean="0"/>
          </a:p>
          <a:p>
            <a:r>
              <a:rPr lang="en-US" dirty="0" smtClean="0">
                <a:hlinkClick r:id="rId4"/>
              </a:rPr>
              <a:t>https://www.healthaffairs.org/do/10.1377/hblog20180430.510086/full/</a:t>
            </a:r>
            <a:endParaRPr lang="en-US" dirty="0"/>
          </a:p>
        </p:txBody>
      </p:sp>
      <p:sp>
        <p:nvSpPr>
          <p:cNvPr id="4" name="Slide Number Placeholder 3"/>
          <p:cNvSpPr>
            <a:spLocks noGrp="1"/>
          </p:cNvSpPr>
          <p:nvPr>
            <p:ph type="sldNum" sz="quarter" idx="10"/>
          </p:nvPr>
        </p:nvSpPr>
        <p:spPr/>
        <p:txBody>
          <a:bodyPr/>
          <a:lstStyle/>
          <a:p>
            <a:fld id="{54053351-50FF-4FC9-AAD8-5F7C0C19B1C5}" type="slidenum">
              <a:rPr lang="en-US" smtClean="0"/>
              <a:t>11</a:t>
            </a:fld>
            <a:endParaRPr lang="en-US"/>
          </a:p>
        </p:txBody>
      </p:sp>
    </p:spTree>
    <p:extLst>
      <p:ext uri="{BB962C8B-B14F-4D97-AF65-F5344CB8AC3E}">
        <p14:creationId xmlns:p14="http://schemas.microsoft.com/office/powerpoint/2010/main" val="29381888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3"/>
              </a:rPr>
              <a:t>https://catalyst.nejm.org/aco-bundled-payment-coexist/</a:t>
            </a:r>
            <a:endParaRPr lang="en-US" dirty="0"/>
          </a:p>
          <a:p>
            <a:endParaRPr lang="en-US" dirty="0"/>
          </a:p>
        </p:txBody>
      </p:sp>
      <p:sp>
        <p:nvSpPr>
          <p:cNvPr id="4" name="Slide Number Placeholder 3"/>
          <p:cNvSpPr>
            <a:spLocks noGrp="1"/>
          </p:cNvSpPr>
          <p:nvPr>
            <p:ph type="sldNum" sz="quarter" idx="5"/>
          </p:nvPr>
        </p:nvSpPr>
        <p:spPr/>
        <p:txBody>
          <a:bodyPr/>
          <a:lstStyle/>
          <a:p>
            <a:fld id="{9731012E-E306-4582-873C-D276CF76703D}" type="slidenum">
              <a:rPr lang="en-US" smtClean="0"/>
              <a:t>12</a:t>
            </a:fld>
            <a:endParaRPr lang="en-US"/>
          </a:p>
        </p:txBody>
      </p:sp>
    </p:spTree>
    <p:extLst>
      <p:ext uri="{BB962C8B-B14F-4D97-AF65-F5344CB8AC3E}">
        <p14:creationId xmlns:p14="http://schemas.microsoft.com/office/powerpoint/2010/main" val="39740468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https://catalyst.nejm.org/aco-bundled-payment-coexist/</a:t>
            </a:r>
            <a:endParaRPr lang="en-US" dirty="0"/>
          </a:p>
        </p:txBody>
      </p:sp>
      <p:sp>
        <p:nvSpPr>
          <p:cNvPr id="4" name="Slide Number Placeholder 3"/>
          <p:cNvSpPr>
            <a:spLocks noGrp="1"/>
          </p:cNvSpPr>
          <p:nvPr>
            <p:ph type="sldNum" sz="quarter" idx="5"/>
          </p:nvPr>
        </p:nvSpPr>
        <p:spPr/>
        <p:txBody>
          <a:bodyPr/>
          <a:lstStyle/>
          <a:p>
            <a:fld id="{9731012E-E306-4582-873C-D276CF76703D}" type="slidenum">
              <a:rPr lang="en-US" smtClean="0"/>
              <a:t>13</a:t>
            </a:fld>
            <a:endParaRPr lang="en-US"/>
          </a:p>
        </p:txBody>
      </p:sp>
    </p:spTree>
    <p:extLst>
      <p:ext uri="{BB962C8B-B14F-4D97-AF65-F5344CB8AC3E}">
        <p14:creationId xmlns:p14="http://schemas.microsoft.com/office/powerpoint/2010/main" val="15644803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9549735-988B-45E5-827E-09C983918F5F}" type="datetimeFigureOut">
              <a:rPr lang="en-US" smtClean="0"/>
              <a:t>4/9/2024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26435C-A113-48B9-8703-DEF8FE17A6AF}" type="slidenum">
              <a:rPr lang="en-US" smtClean="0"/>
              <a:t>‹#›</a:t>
            </a:fld>
            <a:endParaRPr lang="en-US"/>
          </a:p>
        </p:txBody>
      </p:sp>
    </p:spTree>
    <p:extLst>
      <p:ext uri="{BB962C8B-B14F-4D97-AF65-F5344CB8AC3E}">
        <p14:creationId xmlns:p14="http://schemas.microsoft.com/office/powerpoint/2010/main" val="7766242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549735-988B-45E5-827E-09C983918F5F}" type="datetimeFigureOut">
              <a:rPr lang="en-US" smtClean="0"/>
              <a:t>4/9/2024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26435C-A113-48B9-8703-DEF8FE17A6AF}" type="slidenum">
              <a:rPr lang="en-US" smtClean="0"/>
              <a:t>‹#›</a:t>
            </a:fld>
            <a:endParaRPr lang="en-US"/>
          </a:p>
        </p:txBody>
      </p:sp>
    </p:spTree>
    <p:extLst>
      <p:ext uri="{BB962C8B-B14F-4D97-AF65-F5344CB8AC3E}">
        <p14:creationId xmlns:p14="http://schemas.microsoft.com/office/powerpoint/2010/main" val="26973008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549735-988B-45E5-827E-09C983918F5F}" type="datetimeFigureOut">
              <a:rPr lang="en-US" smtClean="0"/>
              <a:t>4/9/2024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26435C-A113-48B9-8703-DEF8FE17A6AF}" type="slidenum">
              <a:rPr lang="en-US" smtClean="0"/>
              <a:t>‹#›</a:t>
            </a:fld>
            <a:endParaRPr lang="en-US"/>
          </a:p>
        </p:txBody>
      </p:sp>
    </p:spTree>
    <p:extLst>
      <p:ext uri="{BB962C8B-B14F-4D97-AF65-F5344CB8AC3E}">
        <p14:creationId xmlns:p14="http://schemas.microsoft.com/office/powerpoint/2010/main" val="28055742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549735-988B-45E5-827E-09C983918F5F}" type="datetimeFigureOut">
              <a:rPr lang="en-US" smtClean="0"/>
              <a:t>4/9/2024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26435C-A113-48B9-8703-DEF8FE17A6AF}" type="slidenum">
              <a:rPr lang="en-US" smtClean="0"/>
              <a:t>‹#›</a:t>
            </a:fld>
            <a:endParaRPr lang="en-US"/>
          </a:p>
        </p:txBody>
      </p:sp>
    </p:spTree>
    <p:extLst>
      <p:ext uri="{BB962C8B-B14F-4D97-AF65-F5344CB8AC3E}">
        <p14:creationId xmlns:p14="http://schemas.microsoft.com/office/powerpoint/2010/main" val="35009510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9549735-988B-45E5-827E-09C983918F5F}" type="datetimeFigureOut">
              <a:rPr lang="en-US" smtClean="0"/>
              <a:t>4/9/2024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26435C-A113-48B9-8703-DEF8FE17A6AF}" type="slidenum">
              <a:rPr lang="en-US" smtClean="0"/>
              <a:t>‹#›</a:t>
            </a:fld>
            <a:endParaRPr lang="en-US"/>
          </a:p>
        </p:txBody>
      </p:sp>
    </p:spTree>
    <p:extLst>
      <p:ext uri="{BB962C8B-B14F-4D97-AF65-F5344CB8AC3E}">
        <p14:creationId xmlns:p14="http://schemas.microsoft.com/office/powerpoint/2010/main" val="5293846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9549735-988B-45E5-827E-09C983918F5F}" type="datetimeFigureOut">
              <a:rPr lang="en-US" smtClean="0"/>
              <a:t>4/9/2024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26435C-A113-48B9-8703-DEF8FE17A6AF}" type="slidenum">
              <a:rPr lang="en-US" smtClean="0"/>
              <a:t>‹#›</a:t>
            </a:fld>
            <a:endParaRPr lang="en-US"/>
          </a:p>
        </p:txBody>
      </p:sp>
    </p:spTree>
    <p:extLst>
      <p:ext uri="{BB962C8B-B14F-4D97-AF65-F5344CB8AC3E}">
        <p14:creationId xmlns:p14="http://schemas.microsoft.com/office/powerpoint/2010/main" val="39453713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9549735-988B-45E5-827E-09C983918F5F}" type="datetimeFigureOut">
              <a:rPr lang="en-US" smtClean="0"/>
              <a:t>4/9/2024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26435C-A113-48B9-8703-DEF8FE17A6AF}" type="slidenum">
              <a:rPr lang="en-US" smtClean="0"/>
              <a:t>‹#›</a:t>
            </a:fld>
            <a:endParaRPr lang="en-US"/>
          </a:p>
        </p:txBody>
      </p:sp>
    </p:spTree>
    <p:extLst>
      <p:ext uri="{BB962C8B-B14F-4D97-AF65-F5344CB8AC3E}">
        <p14:creationId xmlns:p14="http://schemas.microsoft.com/office/powerpoint/2010/main" val="18146607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9549735-988B-45E5-827E-09C983918F5F}" type="datetimeFigureOut">
              <a:rPr lang="en-US" smtClean="0"/>
              <a:t>4/9/2024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26435C-A113-48B9-8703-DEF8FE17A6AF}" type="slidenum">
              <a:rPr lang="en-US" smtClean="0"/>
              <a:t>‹#›</a:t>
            </a:fld>
            <a:endParaRPr lang="en-US"/>
          </a:p>
        </p:txBody>
      </p:sp>
    </p:spTree>
    <p:extLst>
      <p:ext uri="{BB962C8B-B14F-4D97-AF65-F5344CB8AC3E}">
        <p14:creationId xmlns:p14="http://schemas.microsoft.com/office/powerpoint/2010/main" val="14827534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549735-988B-45E5-827E-09C983918F5F}" type="datetimeFigureOut">
              <a:rPr lang="en-US" smtClean="0"/>
              <a:t>4/9/2024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826435C-A113-48B9-8703-DEF8FE17A6AF}" type="slidenum">
              <a:rPr lang="en-US" smtClean="0"/>
              <a:t>‹#›</a:t>
            </a:fld>
            <a:endParaRPr lang="en-US"/>
          </a:p>
        </p:txBody>
      </p:sp>
    </p:spTree>
    <p:extLst>
      <p:ext uri="{BB962C8B-B14F-4D97-AF65-F5344CB8AC3E}">
        <p14:creationId xmlns:p14="http://schemas.microsoft.com/office/powerpoint/2010/main" val="30350819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9549735-988B-45E5-827E-09C983918F5F}" type="datetimeFigureOut">
              <a:rPr lang="en-US" smtClean="0"/>
              <a:t>4/9/2024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26435C-A113-48B9-8703-DEF8FE17A6AF}" type="slidenum">
              <a:rPr lang="en-US" smtClean="0"/>
              <a:t>‹#›</a:t>
            </a:fld>
            <a:endParaRPr lang="en-US"/>
          </a:p>
        </p:txBody>
      </p:sp>
    </p:spTree>
    <p:extLst>
      <p:ext uri="{BB962C8B-B14F-4D97-AF65-F5344CB8AC3E}">
        <p14:creationId xmlns:p14="http://schemas.microsoft.com/office/powerpoint/2010/main" val="18073801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9549735-988B-45E5-827E-09C983918F5F}" type="datetimeFigureOut">
              <a:rPr lang="en-US" smtClean="0"/>
              <a:t>4/9/2024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26435C-A113-48B9-8703-DEF8FE17A6AF}" type="slidenum">
              <a:rPr lang="en-US" smtClean="0"/>
              <a:t>‹#›</a:t>
            </a:fld>
            <a:endParaRPr lang="en-US"/>
          </a:p>
        </p:txBody>
      </p:sp>
    </p:spTree>
    <p:extLst>
      <p:ext uri="{BB962C8B-B14F-4D97-AF65-F5344CB8AC3E}">
        <p14:creationId xmlns:p14="http://schemas.microsoft.com/office/powerpoint/2010/main" val="28765280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549735-988B-45E5-827E-09C983918F5F}" type="datetimeFigureOut">
              <a:rPr lang="en-US" smtClean="0"/>
              <a:t>4/9/2024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26435C-A113-48B9-8703-DEF8FE17A6AF}" type="slidenum">
              <a:rPr lang="en-US" smtClean="0"/>
              <a:t>‹#›</a:t>
            </a:fld>
            <a:endParaRPr lang="en-US"/>
          </a:p>
        </p:txBody>
      </p:sp>
    </p:spTree>
    <p:extLst>
      <p:ext uri="{BB962C8B-B14F-4D97-AF65-F5344CB8AC3E}">
        <p14:creationId xmlns:p14="http://schemas.microsoft.com/office/powerpoint/2010/main" val="5273433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shane@uconn.edu"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mailto:shane@uconn.edu"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HCMI 4225: Payments</a:t>
            </a:r>
            <a:endParaRPr lang="en-US" dirty="0"/>
          </a:p>
        </p:txBody>
      </p:sp>
      <p:sp>
        <p:nvSpPr>
          <p:cNvPr id="3" name="Subtitle 2"/>
          <p:cNvSpPr>
            <a:spLocks noGrp="1"/>
          </p:cNvSpPr>
          <p:nvPr>
            <p:ph type="subTitle" idx="1"/>
          </p:nvPr>
        </p:nvSpPr>
        <p:spPr/>
        <p:txBody>
          <a:bodyPr/>
          <a:lstStyle/>
          <a:p>
            <a:r>
              <a:rPr lang="en-US" dirty="0" smtClean="0"/>
              <a:t>Shane Murphy – </a:t>
            </a:r>
            <a:r>
              <a:rPr lang="en-US" dirty="0" smtClean="0">
                <a:hlinkClick r:id="rId2"/>
              </a:rPr>
              <a:t>shane@uconn.edu</a:t>
            </a:r>
            <a:endParaRPr lang="en-US" dirty="0" smtClean="0"/>
          </a:p>
          <a:p>
            <a:endParaRPr lang="en-US" dirty="0" smtClean="0"/>
          </a:p>
          <a:p>
            <a:endParaRPr lang="en-US" dirty="0" smtClean="0"/>
          </a:p>
        </p:txBody>
      </p:sp>
    </p:spTree>
    <p:extLst>
      <p:ext uri="{BB962C8B-B14F-4D97-AF65-F5344CB8AC3E}">
        <p14:creationId xmlns:p14="http://schemas.microsoft.com/office/powerpoint/2010/main" val="11350548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18B8D4-050F-4259-AECC-D82A89A87572}"/>
              </a:ext>
            </a:extLst>
          </p:cNvPr>
          <p:cNvSpPr>
            <a:spLocks noGrp="1"/>
          </p:cNvSpPr>
          <p:nvPr>
            <p:ph type="title"/>
          </p:nvPr>
        </p:nvSpPr>
        <p:spPr>
          <a:xfrm>
            <a:off x="838200" y="0"/>
            <a:ext cx="10515600" cy="1325563"/>
          </a:xfrm>
        </p:spPr>
        <p:txBody>
          <a:bodyPr/>
          <a:lstStyle/>
          <a:p>
            <a:r>
              <a:rPr lang="en-US" dirty="0"/>
              <a:t>Managed Care and Physician Incentives, </a:t>
            </a:r>
            <a:r>
              <a:rPr lang="en-US" dirty="0" err="1"/>
              <a:t>ctd</a:t>
            </a:r>
            <a:r>
              <a:rPr lang="en-US" dirty="0"/>
              <a:t>.</a:t>
            </a:r>
          </a:p>
        </p:txBody>
      </p:sp>
      <p:sp>
        <p:nvSpPr>
          <p:cNvPr id="3" name="Content Placeholder 2">
            <a:extLst>
              <a:ext uri="{FF2B5EF4-FFF2-40B4-BE49-F238E27FC236}">
                <a16:creationId xmlns:a16="http://schemas.microsoft.com/office/drawing/2014/main" id="{21B137AB-4273-43DE-A32F-1692D4534F0B}"/>
              </a:ext>
            </a:extLst>
          </p:cNvPr>
          <p:cNvSpPr>
            <a:spLocks noGrp="1"/>
          </p:cNvSpPr>
          <p:nvPr>
            <p:ph idx="1"/>
          </p:nvPr>
        </p:nvSpPr>
        <p:spPr>
          <a:xfrm>
            <a:off x="838200" y="1034386"/>
            <a:ext cx="10541000" cy="5112414"/>
          </a:xfrm>
        </p:spPr>
        <p:txBody>
          <a:bodyPr>
            <a:normAutofit/>
          </a:bodyPr>
          <a:lstStyle/>
          <a:p>
            <a:r>
              <a:rPr lang="en-US" dirty="0"/>
              <a:t>Preferred Provider Organization (PPO)</a:t>
            </a:r>
          </a:p>
          <a:p>
            <a:pPr lvl="1"/>
            <a:r>
              <a:rPr lang="en-US" dirty="0"/>
              <a:t>Insurer contracts w/ multiple physicians, pays by discounted FFS</a:t>
            </a:r>
          </a:p>
          <a:p>
            <a:pPr lvl="1">
              <a:buFont typeface="Wingdings" panose="05000000000000000000" pitchFamily="2" charset="2"/>
              <a:buChar char="à"/>
            </a:pPr>
            <a:r>
              <a:rPr lang="en-US" dirty="0">
                <a:sym typeface="Wingdings" panose="05000000000000000000" pitchFamily="2" charset="2"/>
              </a:rPr>
              <a:t>Some incentive for over-utilization exists</a:t>
            </a:r>
          </a:p>
          <a:p>
            <a:pPr lvl="1"/>
            <a:r>
              <a:rPr lang="en-US" dirty="0"/>
              <a:t>Enrollees pay higher deductible or copay to see physicians outside of network</a:t>
            </a:r>
          </a:p>
          <a:p>
            <a:r>
              <a:rPr lang="en-US" dirty="0"/>
              <a:t>Point-of-Service (POS) plans</a:t>
            </a:r>
          </a:p>
          <a:p>
            <a:pPr lvl="1"/>
            <a:r>
              <a:rPr lang="en-US" dirty="0"/>
              <a:t>Like a PPO: Insurer contracts w/ multiple physicians &amp; Enrollees pay higher deductible or copay to see physicians outside of network</a:t>
            </a:r>
          </a:p>
          <a:p>
            <a:pPr lvl="1"/>
            <a:r>
              <a:rPr lang="en-US" dirty="0"/>
              <a:t>Like an HMO: </a:t>
            </a:r>
            <a:r>
              <a:rPr lang="en-US" altLang="en-US" dirty="0"/>
              <a:t>Enrollees also assigned a primary caregiver to act as gatekeeper for specialists and inpatient care.</a:t>
            </a:r>
            <a:endParaRPr lang="en-US" dirty="0"/>
          </a:p>
          <a:p>
            <a:endParaRPr lang="en-US" dirty="0"/>
          </a:p>
          <a:p>
            <a:r>
              <a:rPr lang="en-US" dirty="0"/>
              <a:t>Note: Some of these distinctions have become blurred in practice/over time</a:t>
            </a:r>
          </a:p>
        </p:txBody>
      </p:sp>
    </p:spTree>
    <p:extLst>
      <p:ext uri="{BB962C8B-B14F-4D97-AF65-F5344CB8AC3E}">
        <p14:creationId xmlns:p14="http://schemas.microsoft.com/office/powerpoint/2010/main" val="39072147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Medicaid Managed Care</a:t>
            </a:r>
            <a:endParaRPr lang="en-US" dirty="0"/>
          </a:p>
        </p:txBody>
      </p:sp>
      <p:sp>
        <p:nvSpPr>
          <p:cNvPr id="3" name="Content Placeholder 2"/>
          <p:cNvSpPr>
            <a:spLocks noGrp="1"/>
          </p:cNvSpPr>
          <p:nvPr>
            <p:ph idx="1"/>
          </p:nvPr>
        </p:nvSpPr>
        <p:spPr/>
        <p:txBody>
          <a:bodyPr>
            <a:normAutofit fontScale="85000" lnSpcReduction="10000"/>
          </a:bodyPr>
          <a:lstStyle/>
          <a:p>
            <a:r>
              <a:rPr lang="en-US" dirty="0"/>
              <a:t>Over 70 percent of Medicaid recipients were receiving their care via private health plans</a:t>
            </a:r>
          </a:p>
          <a:p>
            <a:r>
              <a:rPr lang="en-US" dirty="0"/>
              <a:t>Managed care plans can do things that state Medicaid agencies </a:t>
            </a:r>
            <a:r>
              <a:rPr lang="en-US" dirty="0" smtClean="0"/>
              <a:t>cannot:</a:t>
            </a:r>
          </a:p>
          <a:p>
            <a:pPr lvl="1"/>
            <a:r>
              <a:rPr lang="en-US" dirty="0" smtClean="0"/>
              <a:t>Use </a:t>
            </a:r>
            <a:r>
              <a:rPr lang="en-US" dirty="0"/>
              <a:t>sophisticated network contracting, information technology, and utilization management systems to squeeze out low-value care and improve the health of beneficiaries</a:t>
            </a:r>
            <a:r>
              <a:rPr lang="en-US" dirty="0" smtClean="0"/>
              <a:t>.</a:t>
            </a:r>
            <a:endParaRPr lang="en-US" dirty="0"/>
          </a:p>
          <a:p>
            <a:r>
              <a:rPr lang="en-US" dirty="0"/>
              <a:t>States with Medicaid MCOs often have to administer Medicaid in geographic areas the MCOs don't </a:t>
            </a:r>
            <a:r>
              <a:rPr lang="en-US" dirty="0" smtClean="0"/>
              <a:t>operate</a:t>
            </a:r>
          </a:p>
          <a:p>
            <a:pPr lvl="1"/>
            <a:r>
              <a:rPr lang="en-US" dirty="0" smtClean="0"/>
              <a:t>So </a:t>
            </a:r>
            <a:r>
              <a:rPr lang="en-US" dirty="0"/>
              <a:t>while MCOs reduce state administrative overhead, this can be </a:t>
            </a:r>
            <a:r>
              <a:rPr lang="en-US" dirty="0" smtClean="0"/>
              <a:t>limited</a:t>
            </a:r>
            <a:endParaRPr lang="en-US" dirty="0"/>
          </a:p>
          <a:p>
            <a:r>
              <a:rPr lang="en-US" dirty="0"/>
              <a:t>States seeking budget predictability may set per-member-per-month before MCO contracts are created</a:t>
            </a:r>
          </a:p>
          <a:p>
            <a:pPr lvl="1"/>
            <a:r>
              <a:rPr lang="en-US" dirty="0" smtClean="0"/>
              <a:t>CMS </a:t>
            </a:r>
            <a:r>
              <a:rPr lang="en-US" dirty="0"/>
              <a:t>requirement that rates be "actuarially sound" provides limited protection</a:t>
            </a:r>
          </a:p>
          <a:p>
            <a:pPr lvl="1"/>
            <a:r>
              <a:rPr lang="en-US" dirty="0" smtClean="0"/>
              <a:t>Managed </a:t>
            </a:r>
            <a:r>
              <a:rPr lang="en-US" dirty="0"/>
              <a:t>care can reduce utilization</a:t>
            </a:r>
          </a:p>
          <a:p>
            <a:pPr lvl="1"/>
            <a:r>
              <a:rPr lang="en-US" dirty="0" smtClean="0"/>
              <a:t>but </a:t>
            </a:r>
            <a:r>
              <a:rPr lang="en-US" dirty="0"/>
              <a:t>state Medicaid single payer pays lower per-unit costs</a:t>
            </a:r>
          </a:p>
        </p:txBody>
      </p:sp>
    </p:spTree>
    <p:extLst>
      <p:ext uri="{BB962C8B-B14F-4D97-AF65-F5344CB8AC3E}">
        <p14:creationId xmlns:p14="http://schemas.microsoft.com/office/powerpoint/2010/main" val="26716632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A8D3A-BCD7-4C91-AD57-300DEC289CD6}"/>
              </a:ext>
            </a:extLst>
          </p:cNvPr>
          <p:cNvSpPr>
            <a:spLocks noGrp="1"/>
          </p:cNvSpPr>
          <p:nvPr>
            <p:ph type="title"/>
          </p:nvPr>
        </p:nvSpPr>
        <p:spPr/>
        <p:txBody>
          <a:bodyPr/>
          <a:lstStyle/>
          <a:p>
            <a:r>
              <a:rPr lang="en-US" dirty="0"/>
              <a:t>Bundled Payments and ACOs</a:t>
            </a:r>
          </a:p>
        </p:txBody>
      </p:sp>
      <p:sp>
        <p:nvSpPr>
          <p:cNvPr id="3" name="Content Placeholder 2">
            <a:extLst>
              <a:ext uri="{FF2B5EF4-FFF2-40B4-BE49-F238E27FC236}">
                <a16:creationId xmlns:a16="http://schemas.microsoft.com/office/drawing/2014/main" id="{C3BC0165-9C6E-4AD1-B16B-AA7BE3C5979B}"/>
              </a:ext>
            </a:extLst>
          </p:cNvPr>
          <p:cNvSpPr>
            <a:spLocks noGrp="1"/>
          </p:cNvSpPr>
          <p:nvPr>
            <p:ph idx="1"/>
          </p:nvPr>
        </p:nvSpPr>
        <p:spPr/>
        <p:txBody>
          <a:bodyPr/>
          <a:lstStyle/>
          <a:p>
            <a:r>
              <a:rPr lang="en-US" dirty="0"/>
              <a:t>Bundled payment</a:t>
            </a:r>
          </a:p>
          <a:p>
            <a:pPr lvl="1"/>
            <a:r>
              <a:rPr lang="en-US" dirty="0"/>
              <a:t>An accountable provider is established for each episode of care</a:t>
            </a:r>
          </a:p>
          <a:p>
            <a:pPr lvl="1"/>
            <a:r>
              <a:rPr lang="en-US" dirty="0"/>
              <a:t>A price is established which should account for all payments involved in the episode</a:t>
            </a:r>
          </a:p>
          <a:p>
            <a:pPr lvl="1"/>
            <a:r>
              <a:rPr lang="en-US" dirty="0"/>
              <a:t>Providers, including the accountable provider and other possible providers such as clinics, therapists, etc. are reimbursed during the episode.</a:t>
            </a:r>
          </a:p>
          <a:p>
            <a:pPr lvl="1"/>
            <a:r>
              <a:rPr lang="en-US" dirty="0"/>
              <a:t>The total cost of the episode of care is compared to the established price</a:t>
            </a:r>
          </a:p>
          <a:p>
            <a:pPr lvl="2"/>
            <a:r>
              <a:rPr lang="en-US" dirty="0"/>
              <a:t>If the total cost is greater than the price, the accountable provider reimburses the insurance company/Medicare</a:t>
            </a:r>
          </a:p>
          <a:p>
            <a:pPr lvl="2"/>
            <a:r>
              <a:rPr lang="en-US" dirty="0"/>
              <a:t>If the total cost is less than the price, the accountable provider receives the difference</a:t>
            </a:r>
          </a:p>
          <a:p>
            <a:pPr lvl="3"/>
            <a:r>
              <a:rPr lang="en-US" dirty="0"/>
              <a:t>The accountable provider may reimburse other providers involved in care a share of the total savings</a:t>
            </a:r>
          </a:p>
        </p:txBody>
      </p:sp>
    </p:spTree>
    <p:extLst>
      <p:ext uri="{BB962C8B-B14F-4D97-AF65-F5344CB8AC3E}">
        <p14:creationId xmlns:p14="http://schemas.microsoft.com/office/powerpoint/2010/main" val="19240276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F9BBB1-9B0E-4390-AF7C-5302C5D12DC3}"/>
              </a:ext>
            </a:extLst>
          </p:cNvPr>
          <p:cNvSpPr>
            <a:spLocks noGrp="1"/>
          </p:cNvSpPr>
          <p:nvPr>
            <p:ph type="title"/>
          </p:nvPr>
        </p:nvSpPr>
        <p:spPr/>
        <p:txBody>
          <a:bodyPr/>
          <a:lstStyle/>
          <a:p>
            <a:r>
              <a:rPr lang="en-US" dirty="0"/>
              <a:t>Bundled Payments and ACOs</a:t>
            </a:r>
          </a:p>
        </p:txBody>
      </p:sp>
      <p:sp>
        <p:nvSpPr>
          <p:cNvPr id="3" name="Content Placeholder 2">
            <a:extLst>
              <a:ext uri="{FF2B5EF4-FFF2-40B4-BE49-F238E27FC236}">
                <a16:creationId xmlns:a16="http://schemas.microsoft.com/office/drawing/2014/main" id="{57BB4C67-34B3-4A1D-B198-1BDFEC1D8A6F}"/>
              </a:ext>
            </a:extLst>
          </p:cNvPr>
          <p:cNvSpPr>
            <a:spLocks noGrp="1"/>
          </p:cNvSpPr>
          <p:nvPr>
            <p:ph idx="1"/>
          </p:nvPr>
        </p:nvSpPr>
        <p:spPr/>
        <p:txBody>
          <a:bodyPr>
            <a:normAutofit/>
          </a:bodyPr>
          <a:lstStyle/>
          <a:p>
            <a:r>
              <a:rPr lang="en-US" dirty="0"/>
              <a:t>Accountable Care Organizations</a:t>
            </a:r>
          </a:p>
          <a:p>
            <a:pPr lvl="1"/>
            <a:r>
              <a:rPr lang="en-US" dirty="0"/>
              <a:t>“An organization of health care practitioners that agrees to be accountable for the quality, cost, and overall care of Medicare beneficiaries who are enrolled in the traditional fee-for-service program who are assigned to it“ –CMS definition</a:t>
            </a:r>
          </a:p>
          <a:p>
            <a:pPr lvl="1"/>
            <a:r>
              <a:rPr lang="en-US" dirty="0"/>
              <a:t>Similar to an HMO but provider led rather than payer led</a:t>
            </a:r>
          </a:p>
          <a:p>
            <a:pPr lvl="1"/>
            <a:r>
              <a:rPr lang="en-US" dirty="0"/>
              <a:t>ACOs are composed mostly of hospitals, physicians and other healthcare professionals, but may include health departments, social security departments, safety net clinics and home care services</a:t>
            </a:r>
          </a:p>
          <a:p>
            <a:pPr lvl="1"/>
            <a:endParaRPr lang="en-US" dirty="0"/>
          </a:p>
        </p:txBody>
      </p:sp>
    </p:spTree>
    <p:extLst>
      <p:ext uri="{BB962C8B-B14F-4D97-AF65-F5344CB8AC3E}">
        <p14:creationId xmlns:p14="http://schemas.microsoft.com/office/powerpoint/2010/main" val="19364466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F9BBB1-9B0E-4390-AF7C-5302C5D12DC3}"/>
              </a:ext>
            </a:extLst>
          </p:cNvPr>
          <p:cNvSpPr>
            <a:spLocks noGrp="1"/>
          </p:cNvSpPr>
          <p:nvPr>
            <p:ph type="title"/>
          </p:nvPr>
        </p:nvSpPr>
        <p:spPr/>
        <p:txBody>
          <a:bodyPr/>
          <a:lstStyle/>
          <a:p>
            <a:r>
              <a:rPr lang="en-US" dirty="0"/>
              <a:t>Bundled Payments and ACOs</a:t>
            </a:r>
          </a:p>
        </p:txBody>
      </p:sp>
      <p:sp>
        <p:nvSpPr>
          <p:cNvPr id="3" name="Content Placeholder 2">
            <a:extLst>
              <a:ext uri="{FF2B5EF4-FFF2-40B4-BE49-F238E27FC236}">
                <a16:creationId xmlns:a16="http://schemas.microsoft.com/office/drawing/2014/main" id="{57BB4C67-34B3-4A1D-B198-1BDFEC1D8A6F}"/>
              </a:ext>
            </a:extLst>
          </p:cNvPr>
          <p:cNvSpPr>
            <a:spLocks noGrp="1"/>
          </p:cNvSpPr>
          <p:nvPr>
            <p:ph idx="1"/>
          </p:nvPr>
        </p:nvSpPr>
        <p:spPr/>
        <p:txBody>
          <a:bodyPr>
            <a:normAutofit/>
          </a:bodyPr>
          <a:lstStyle/>
          <a:p>
            <a:r>
              <a:rPr lang="en-US" dirty="0"/>
              <a:t>Coexistence is based on separate lanes for the two models</a:t>
            </a:r>
          </a:p>
          <a:p>
            <a:r>
              <a:rPr lang="en-US" dirty="0"/>
              <a:t>ACO to enhance primary care</a:t>
            </a:r>
          </a:p>
          <a:p>
            <a:pPr lvl="1"/>
            <a:r>
              <a:rPr lang="en-US" dirty="0"/>
              <a:t>Grown from 27 in 2012 to more than 550 in 2018</a:t>
            </a:r>
          </a:p>
          <a:p>
            <a:r>
              <a:rPr lang="en-US" dirty="0"/>
              <a:t>Bundled payment model to improve specialty care.</a:t>
            </a:r>
          </a:p>
          <a:p>
            <a:pPr lvl="1"/>
            <a:r>
              <a:rPr lang="en-US" dirty="0"/>
              <a:t>Bundled payments currently mostly used for joint replacement care</a:t>
            </a:r>
          </a:p>
          <a:p>
            <a:r>
              <a:rPr lang="en-US" dirty="0"/>
              <a:t>The Affordable Care Act includes provisions that encourage bundled payments and ACOs</a:t>
            </a:r>
          </a:p>
          <a:p>
            <a:pPr lvl="1"/>
            <a:r>
              <a:rPr lang="en-US" dirty="0"/>
              <a:t>Some concern this will catalyze </a:t>
            </a:r>
            <a:r>
              <a:rPr lang="en-US" dirty="0" smtClean="0"/>
              <a:t>mergers and vertical integration</a:t>
            </a:r>
          </a:p>
          <a:p>
            <a:pPr lvl="1"/>
            <a:r>
              <a:rPr lang="en-US" dirty="0"/>
              <a:t>M</a:t>
            </a:r>
            <a:r>
              <a:rPr lang="en-US" dirty="0" smtClean="0"/>
              <a:t>ixed </a:t>
            </a:r>
            <a:r>
              <a:rPr lang="en-US" dirty="0"/>
              <a:t>evidence </a:t>
            </a:r>
            <a:r>
              <a:rPr lang="en-US" dirty="0" smtClean="0"/>
              <a:t>for reduced cost and improved quality so far</a:t>
            </a:r>
            <a:endParaRPr lang="en-US" dirty="0"/>
          </a:p>
        </p:txBody>
      </p:sp>
    </p:spTree>
    <p:extLst>
      <p:ext uri="{BB962C8B-B14F-4D97-AF65-F5344CB8AC3E}">
        <p14:creationId xmlns:p14="http://schemas.microsoft.com/office/powerpoint/2010/main" val="40877736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Accountable Care Organizations</a:t>
            </a:r>
            <a:endParaRPr lang="en-US" dirty="0"/>
          </a:p>
        </p:txBody>
      </p:sp>
      <p:sp>
        <p:nvSpPr>
          <p:cNvPr id="3" name="Content Placeholder 2"/>
          <p:cNvSpPr>
            <a:spLocks noGrp="1"/>
          </p:cNvSpPr>
          <p:nvPr>
            <p:ph idx="1"/>
          </p:nvPr>
        </p:nvSpPr>
        <p:spPr/>
        <p:txBody>
          <a:bodyPr/>
          <a:lstStyle/>
          <a:p>
            <a:r>
              <a:rPr lang="en-US" dirty="0" smtClean="0"/>
              <a:t>Definition: A group of physicians (possibly including a hospital) that assumes responsibility for annual Medicare spending for a defined patient population. (defined by the Medicare Payment Advisory Commission – </a:t>
            </a:r>
            <a:r>
              <a:rPr lang="en-US" dirty="0" err="1" smtClean="0"/>
              <a:t>MedPAC</a:t>
            </a:r>
            <a:r>
              <a:rPr lang="en-US" dirty="0" smtClean="0"/>
              <a:t>)</a:t>
            </a:r>
          </a:p>
          <a:p>
            <a:r>
              <a:rPr lang="en-US" dirty="0" err="1" smtClean="0"/>
              <a:t>MedPAC</a:t>
            </a:r>
            <a:r>
              <a:rPr lang="en-US" dirty="0" smtClean="0"/>
              <a:t> reimbursements to ACOs combines Fee-for-service and P4P.</a:t>
            </a:r>
          </a:p>
          <a:p>
            <a:r>
              <a:rPr lang="en-US" dirty="0" smtClean="0"/>
              <a:t>The idea of ACOs existed prior to the ACA, but the ACA is now seen as creating ACOs through this reimbursement strategy</a:t>
            </a:r>
          </a:p>
          <a:p>
            <a:pPr lvl="1"/>
            <a:r>
              <a:rPr lang="en-US" dirty="0" smtClean="0"/>
              <a:t>Idea originated with Pete Welch in 1989</a:t>
            </a:r>
          </a:p>
          <a:p>
            <a:endParaRPr lang="en-US" dirty="0"/>
          </a:p>
        </p:txBody>
      </p:sp>
    </p:spTree>
    <p:extLst>
      <p:ext uri="{BB962C8B-B14F-4D97-AF65-F5344CB8AC3E}">
        <p14:creationId xmlns:p14="http://schemas.microsoft.com/office/powerpoint/2010/main" val="42041886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Growth in ACOs</a:t>
            </a:r>
            <a:endParaRPr lang="en-US" dirty="0"/>
          </a:p>
        </p:txBody>
      </p:sp>
      <p:sp>
        <p:nvSpPr>
          <p:cNvPr id="3" name="Content Placeholder 2"/>
          <p:cNvSpPr>
            <a:spLocks noGrp="1"/>
          </p:cNvSpPr>
          <p:nvPr>
            <p:ph idx="1"/>
          </p:nvPr>
        </p:nvSpPr>
        <p:spPr>
          <a:xfrm>
            <a:off x="838200" y="1428751"/>
            <a:ext cx="10261600" cy="2914650"/>
          </a:xfrm>
        </p:spPr>
        <p:txBody>
          <a:bodyPr/>
          <a:lstStyle/>
          <a:p>
            <a:r>
              <a:rPr lang="en-US" dirty="0" smtClean="0"/>
              <a:t>As of 2021, ~950 ACO contracts cover 36 million people (&gt;10% of the US population)</a:t>
            </a:r>
          </a:p>
          <a:p>
            <a:r>
              <a:rPr lang="en-US" dirty="0" smtClean="0"/>
              <a:t>Commercial and Medicare contracts both significant</a:t>
            </a:r>
          </a:p>
          <a:p>
            <a:endParaRPr lang="en-US" dirty="0" smtClean="0"/>
          </a:p>
          <a:p>
            <a:endParaRPr lang="en-US" dirty="0"/>
          </a:p>
        </p:txBody>
      </p:sp>
      <p:pic>
        <p:nvPicPr>
          <p:cNvPr id="6" name="Picture 5"/>
          <p:cNvPicPr>
            <a:picLocks noChangeAspect="1"/>
          </p:cNvPicPr>
          <p:nvPr/>
        </p:nvPicPr>
        <p:blipFill>
          <a:blip r:embed="rId2"/>
          <a:stretch>
            <a:fillRect/>
          </a:stretch>
        </p:blipFill>
        <p:spPr>
          <a:xfrm>
            <a:off x="388357" y="2994870"/>
            <a:ext cx="4843520" cy="3558586"/>
          </a:xfrm>
          <a:prstGeom prst="rect">
            <a:avLst/>
          </a:prstGeom>
        </p:spPr>
      </p:pic>
      <p:pic>
        <p:nvPicPr>
          <p:cNvPr id="8" name="Picture 7"/>
          <p:cNvPicPr>
            <a:picLocks noChangeAspect="1"/>
          </p:cNvPicPr>
          <p:nvPr/>
        </p:nvPicPr>
        <p:blipFill>
          <a:blip r:embed="rId3"/>
          <a:stretch>
            <a:fillRect/>
          </a:stretch>
        </p:blipFill>
        <p:spPr>
          <a:xfrm>
            <a:off x="5461233" y="3048456"/>
            <a:ext cx="6379143" cy="3824312"/>
          </a:xfrm>
          <a:prstGeom prst="rect">
            <a:avLst/>
          </a:prstGeom>
        </p:spPr>
      </p:pic>
    </p:spTree>
    <p:extLst>
      <p:ext uri="{BB962C8B-B14F-4D97-AF65-F5344CB8AC3E}">
        <p14:creationId xmlns:p14="http://schemas.microsoft.com/office/powerpoint/2010/main" val="18504235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Growth in ACOs</a:t>
            </a:r>
          </a:p>
        </p:txBody>
      </p:sp>
      <p:sp>
        <p:nvSpPr>
          <p:cNvPr id="3" name="Content Placeholder 2"/>
          <p:cNvSpPr>
            <a:spLocks noGrp="1"/>
          </p:cNvSpPr>
          <p:nvPr>
            <p:ph idx="1"/>
          </p:nvPr>
        </p:nvSpPr>
        <p:spPr/>
        <p:txBody>
          <a:bodyPr/>
          <a:lstStyle/>
          <a:p>
            <a:r>
              <a:rPr lang="en-US" dirty="0" smtClean="0"/>
              <a:t>Regional patterns:</a:t>
            </a:r>
          </a:p>
          <a:p>
            <a:pPr lvl="1"/>
            <a:r>
              <a:rPr lang="en-US" dirty="0" smtClean="0"/>
              <a:t>ACOs strong in New England, Northern  Prairie States, Western Great Lake States</a:t>
            </a:r>
          </a:p>
          <a:p>
            <a:pPr lvl="1"/>
            <a:r>
              <a:rPr lang="en-US" dirty="0" smtClean="0"/>
              <a:t>Growing fast in the West</a:t>
            </a:r>
          </a:p>
          <a:p>
            <a:pPr lvl="1"/>
            <a:r>
              <a:rPr lang="en-US" dirty="0" smtClean="0"/>
              <a:t>Lagging in the South</a:t>
            </a:r>
            <a:endParaRPr lang="en-US" dirty="0"/>
          </a:p>
        </p:txBody>
      </p:sp>
      <p:pic>
        <p:nvPicPr>
          <p:cNvPr id="6" name="Picture 2" descr="Change in Accountable Care Organization (ACO) Enrollment in Hospital Referral Regions (HR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04471" y="4794250"/>
            <a:ext cx="3887529" cy="206375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3"/>
          <a:stretch>
            <a:fillRect/>
          </a:stretch>
        </p:blipFill>
        <p:spPr>
          <a:xfrm>
            <a:off x="-1118" y="4089400"/>
            <a:ext cx="4231681" cy="2768600"/>
          </a:xfrm>
          <a:prstGeom prst="rect">
            <a:avLst/>
          </a:prstGeom>
        </p:spPr>
      </p:pic>
      <p:pic>
        <p:nvPicPr>
          <p:cNvPr id="8" name="Picture 7"/>
          <p:cNvPicPr>
            <a:picLocks noChangeAspect="1"/>
          </p:cNvPicPr>
          <p:nvPr/>
        </p:nvPicPr>
        <p:blipFill>
          <a:blip r:embed="rId4"/>
          <a:stretch>
            <a:fillRect/>
          </a:stretch>
        </p:blipFill>
        <p:spPr>
          <a:xfrm>
            <a:off x="4326876" y="4089400"/>
            <a:ext cx="3736295" cy="2717800"/>
          </a:xfrm>
          <a:prstGeom prst="rect">
            <a:avLst/>
          </a:prstGeom>
        </p:spPr>
      </p:pic>
    </p:spTree>
    <p:extLst>
      <p:ext uri="{BB962C8B-B14F-4D97-AF65-F5344CB8AC3E}">
        <p14:creationId xmlns:p14="http://schemas.microsoft.com/office/powerpoint/2010/main" val="40620860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E1F44D-FC4F-43C1-B987-701ED5FEB516}"/>
              </a:ext>
            </a:extLst>
          </p:cNvPr>
          <p:cNvSpPr>
            <a:spLocks noGrp="1"/>
          </p:cNvSpPr>
          <p:nvPr>
            <p:ph type="title"/>
          </p:nvPr>
        </p:nvSpPr>
        <p:spPr>
          <a:xfrm>
            <a:off x="838200" y="131209"/>
            <a:ext cx="10515600" cy="1325563"/>
          </a:xfrm>
        </p:spPr>
        <p:txBody>
          <a:bodyPr/>
          <a:lstStyle/>
          <a:p>
            <a:r>
              <a:rPr lang="en-US" dirty="0"/>
              <a:t>Theoretical Pros &amp; Cons of VI</a:t>
            </a:r>
          </a:p>
        </p:txBody>
      </p:sp>
      <p:sp>
        <p:nvSpPr>
          <p:cNvPr id="3" name="Content Placeholder 2">
            <a:extLst>
              <a:ext uri="{FF2B5EF4-FFF2-40B4-BE49-F238E27FC236}">
                <a16:creationId xmlns:a16="http://schemas.microsoft.com/office/drawing/2014/main" id="{12E0AE43-2350-482F-B487-6C544D334E05}"/>
              </a:ext>
            </a:extLst>
          </p:cNvPr>
          <p:cNvSpPr>
            <a:spLocks noGrp="1"/>
          </p:cNvSpPr>
          <p:nvPr>
            <p:ph idx="1"/>
          </p:nvPr>
        </p:nvSpPr>
        <p:spPr>
          <a:xfrm>
            <a:off x="838200" y="1198302"/>
            <a:ext cx="10515600" cy="5213129"/>
          </a:xfrm>
        </p:spPr>
        <p:txBody>
          <a:bodyPr>
            <a:normAutofit fontScale="62500" lnSpcReduction="20000"/>
          </a:bodyPr>
          <a:lstStyle/>
          <a:p>
            <a:pPr marL="0" indent="0">
              <a:buNone/>
            </a:pPr>
            <a:r>
              <a:rPr lang="en-US" dirty="0"/>
              <a:t>Pros – consolidation and VI could increase efficiency </a:t>
            </a:r>
          </a:p>
          <a:p>
            <a:r>
              <a:rPr lang="en-US" dirty="0"/>
              <a:t>Economies of scale </a:t>
            </a:r>
          </a:p>
          <a:p>
            <a:r>
              <a:rPr lang="en-US" dirty="0"/>
              <a:t>Ease of access to capital</a:t>
            </a:r>
          </a:p>
          <a:p>
            <a:r>
              <a:rPr lang="en-US" dirty="0"/>
              <a:t>Decreased management/regulatory duties for physicians</a:t>
            </a:r>
          </a:p>
          <a:p>
            <a:r>
              <a:rPr lang="en-US" dirty="0"/>
              <a:t>Eliminate duplicative services – through electronic medical records (EMR)</a:t>
            </a:r>
          </a:p>
          <a:p>
            <a:r>
              <a:rPr lang="en-US" dirty="0"/>
              <a:t>Improved coordination of care – all caregivers are under one roof, EMRs</a:t>
            </a:r>
          </a:p>
          <a:p>
            <a:r>
              <a:rPr lang="en-US" dirty="0"/>
              <a:t>Physicians receiving salary do not face the lower cost paid by Medicare/Medicaid patients – this could increase patient access to physicians </a:t>
            </a:r>
          </a:p>
          <a:p>
            <a:r>
              <a:rPr lang="en-US" dirty="0"/>
              <a:t>Increased financial stability and work-life balance, reduced risk for physicians</a:t>
            </a:r>
          </a:p>
          <a:p>
            <a:endParaRPr lang="en-US" dirty="0"/>
          </a:p>
          <a:p>
            <a:pPr marL="0" indent="0">
              <a:buNone/>
            </a:pPr>
            <a:r>
              <a:rPr lang="en-US" dirty="0"/>
              <a:t>Cons – consolidation and VI could also decrease efficiency</a:t>
            </a:r>
          </a:p>
          <a:p>
            <a:r>
              <a:rPr lang="en-US" dirty="0"/>
              <a:t>Reduced organizational flexibility</a:t>
            </a:r>
          </a:p>
          <a:p>
            <a:r>
              <a:rPr lang="en-US" dirty="0"/>
              <a:t>Loss of focus on the core business</a:t>
            </a:r>
          </a:p>
          <a:p>
            <a:r>
              <a:rPr lang="en-US" dirty="0"/>
              <a:t>Diffusion of expertise</a:t>
            </a:r>
          </a:p>
          <a:p>
            <a:r>
              <a:rPr lang="en-US" dirty="0"/>
              <a:t>More complex management challenges</a:t>
            </a:r>
          </a:p>
          <a:p>
            <a:r>
              <a:rPr lang="en-US" dirty="0"/>
              <a:t>Adverse effects of reduced compensation</a:t>
            </a:r>
          </a:p>
        </p:txBody>
      </p:sp>
    </p:spTree>
    <p:extLst>
      <p:ext uri="{BB962C8B-B14F-4D97-AF65-F5344CB8AC3E}">
        <p14:creationId xmlns:p14="http://schemas.microsoft.com/office/powerpoint/2010/main" val="18220664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2E692-FE7E-44E4-84D8-6ED2F5094AEB}"/>
              </a:ext>
            </a:extLst>
          </p:cNvPr>
          <p:cNvSpPr>
            <a:spLocks noGrp="1"/>
          </p:cNvSpPr>
          <p:nvPr>
            <p:ph type="title"/>
          </p:nvPr>
        </p:nvSpPr>
        <p:spPr/>
        <p:txBody>
          <a:bodyPr/>
          <a:lstStyle/>
          <a:p>
            <a:r>
              <a:rPr lang="en-US" dirty="0"/>
              <a:t>VI vs Horizontal mergers: Market power and the HHI</a:t>
            </a:r>
          </a:p>
        </p:txBody>
      </p:sp>
      <p:sp>
        <p:nvSpPr>
          <p:cNvPr id="3" name="Content Placeholder 2">
            <a:extLst>
              <a:ext uri="{FF2B5EF4-FFF2-40B4-BE49-F238E27FC236}">
                <a16:creationId xmlns:a16="http://schemas.microsoft.com/office/drawing/2014/main" id="{F8139C71-4C32-4209-BB0F-D8BDB7420D07}"/>
              </a:ext>
            </a:extLst>
          </p:cNvPr>
          <p:cNvSpPr>
            <a:spLocks noGrp="1"/>
          </p:cNvSpPr>
          <p:nvPr>
            <p:ph idx="1"/>
          </p:nvPr>
        </p:nvSpPr>
        <p:spPr/>
        <p:txBody>
          <a:bodyPr>
            <a:normAutofit fontScale="85000" lnSpcReduction="20000"/>
          </a:bodyPr>
          <a:lstStyle/>
          <a:p>
            <a:r>
              <a:rPr lang="en-US" dirty="0"/>
              <a:t>Herfindahl-Hirschman Index (HHI), a measure used by the DOJ and Federal Trade Commission (FTC) as an indicator of market competition. </a:t>
            </a:r>
          </a:p>
          <a:p>
            <a:r>
              <a:rPr lang="en-US" dirty="0"/>
              <a:t>HHI is the sum of the squared market shares of all firms in a market.</a:t>
            </a:r>
          </a:p>
          <a:p>
            <a:pPr lvl="1"/>
            <a:r>
              <a:rPr lang="en-US" dirty="0"/>
              <a:t>So, if a market has four companies and each has a 25 percent market share, the HHI would be 2,500 or 252 + 252 + 252 + 252.</a:t>
            </a:r>
          </a:p>
          <a:p>
            <a:pPr lvl="1"/>
            <a:r>
              <a:rPr lang="en-US" dirty="0"/>
              <a:t>If a market has four companies and 3 have 10 percent market share and the forth has 70, the HHI would be 5,200 or 100 + 100 + 100 + 4900.</a:t>
            </a:r>
          </a:p>
          <a:p>
            <a:pPr lvl="1"/>
            <a:r>
              <a:rPr lang="en-US" dirty="0"/>
              <a:t>Smaller numbers indicate greater competition.</a:t>
            </a:r>
          </a:p>
          <a:p>
            <a:pPr lvl="1"/>
            <a:r>
              <a:rPr lang="en-US" dirty="0"/>
              <a:t>A monopoly market with one firm has an HHI of 10,000</a:t>
            </a:r>
          </a:p>
          <a:p>
            <a:r>
              <a:rPr lang="en-US" dirty="0"/>
              <a:t>What will happen to the HHI after a horizontal merger?</a:t>
            </a:r>
          </a:p>
          <a:p>
            <a:pPr lvl="1"/>
            <a:r>
              <a:rPr lang="en-US" dirty="0"/>
              <a:t>HHI will increase – change in HHI is a good measure of the effect of a horizontal merger on market competitiveness</a:t>
            </a:r>
          </a:p>
          <a:p>
            <a:r>
              <a:rPr lang="en-US" dirty="0"/>
              <a:t>What will happen to the HHI after a vertical integration?</a:t>
            </a:r>
          </a:p>
          <a:p>
            <a:pPr lvl="1"/>
            <a:r>
              <a:rPr lang="en-US" dirty="0"/>
              <a:t>HHI may not change – HHI is less useful to understand the effect of vertical integration on market competitiveness</a:t>
            </a:r>
          </a:p>
        </p:txBody>
      </p:sp>
    </p:spTree>
    <p:extLst>
      <p:ext uri="{BB962C8B-B14F-4D97-AF65-F5344CB8AC3E}">
        <p14:creationId xmlns:p14="http://schemas.microsoft.com/office/powerpoint/2010/main" val="22984069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F3024A-8DE8-4E0D-BBC8-E2782429B73E}"/>
              </a:ext>
            </a:extLst>
          </p:cNvPr>
          <p:cNvSpPr>
            <a:spLocks noGrp="1"/>
          </p:cNvSpPr>
          <p:nvPr>
            <p:ph type="title"/>
          </p:nvPr>
        </p:nvSpPr>
        <p:spPr/>
        <p:txBody>
          <a:bodyPr/>
          <a:lstStyle/>
          <a:p>
            <a:r>
              <a:rPr lang="en-US" dirty="0"/>
              <a:t>Incentives Matter</a:t>
            </a:r>
          </a:p>
        </p:txBody>
      </p:sp>
      <p:sp>
        <p:nvSpPr>
          <p:cNvPr id="3" name="Content Placeholder 2">
            <a:extLst>
              <a:ext uri="{FF2B5EF4-FFF2-40B4-BE49-F238E27FC236}">
                <a16:creationId xmlns:a16="http://schemas.microsoft.com/office/drawing/2014/main" id="{9DE5DDE1-E17F-44D2-A05E-F2447636F57C}"/>
              </a:ext>
            </a:extLst>
          </p:cNvPr>
          <p:cNvSpPr>
            <a:spLocks noGrp="1"/>
          </p:cNvSpPr>
          <p:nvPr>
            <p:ph idx="1"/>
          </p:nvPr>
        </p:nvSpPr>
        <p:spPr/>
        <p:txBody>
          <a:bodyPr/>
          <a:lstStyle/>
          <a:p>
            <a:r>
              <a:rPr lang="en-US" dirty="0"/>
              <a:t>Incentives – things that motivate people to take certain actions</a:t>
            </a:r>
          </a:p>
          <a:p>
            <a:pPr lvl="1"/>
            <a:r>
              <a:rPr lang="en-US" dirty="0"/>
              <a:t>Extrinsic – the motivation is some outside demand or reward </a:t>
            </a:r>
          </a:p>
          <a:p>
            <a:pPr lvl="2"/>
            <a:r>
              <a:rPr lang="en-US" dirty="0"/>
              <a:t>i.e. a reward or monetary payment, avoiding a penalty/fine, etc.</a:t>
            </a:r>
          </a:p>
          <a:p>
            <a:pPr lvl="1"/>
            <a:r>
              <a:rPr lang="en-US" dirty="0"/>
              <a:t>Intrinsic – the motivation is internal, or for its own sake</a:t>
            </a:r>
          </a:p>
          <a:p>
            <a:pPr lvl="2"/>
            <a:r>
              <a:rPr lang="en-US" dirty="0"/>
              <a:t>i.e. feelings of personal fulfillment or personal satisfaction</a:t>
            </a:r>
          </a:p>
          <a:p>
            <a:endParaRPr lang="en-US" dirty="0"/>
          </a:p>
          <a:p>
            <a:r>
              <a:rPr lang="en-US" dirty="0"/>
              <a:t>What role do incentives play in understanding how health insurance affects people’s behaviors?</a:t>
            </a:r>
          </a:p>
        </p:txBody>
      </p:sp>
    </p:spTree>
    <p:extLst>
      <p:ext uri="{BB962C8B-B14F-4D97-AF65-F5344CB8AC3E}">
        <p14:creationId xmlns:p14="http://schemas.microsoft.com/office/powerpoint/2010/main" val="33534031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B4104-6975-4201-A493-A792ADCEB962}"/>
              </a:ext>
            </a:extLst>
          </p:cNvPr>
          <p:cNvSpPr>
            <a:spLocks noGrp="1"/>
          </p:cNvSpPr>
          <p:nvPr>
            <p:ph type="title"/>
          </p:nvPr>
        </p:nvSpPr>
        <p:spPr>
          <a:xfrm>
            <a:off x="838200" y="109944"/>
            <a:ext cx="10515600" cy="1325563"/>
          </a:xfrm>
        </p:spPr>
        <p:txBody>
          <a:bodyPr>
            <a:normAutofit/>
          </a:bodyPr>
          <a:lstStyle/>
          <a:p>
            <a:r>
              <a:rPr lang="en-US" dirty="0"/>
              <a:t>Hospital and Physician Vertical Integration (VI)</a:t>
            </a:r>
          </a:p>
        </p:txBody>
      </p:sp>
      <p:sp>
        <p:nvSpPr>
          <p:cNvPr id="3" name="Content Placeholder 2">
            <a:extLst>
              <a:ext uri="{FF2B5EF4-FFF2-40B4-BE49-F238E27FC236}">
                <a16:creationId xmlns:a16="http://schemas.microsoft.com/office/drawing/2014/main" id="{2799F8A0-1303-4781-A28B-D852A023C0FE}"/>
              </a:ext>
            </a:extLst>
          </p:cNvPr>
          <p:cNvSpPr>
            <a:spLocks noGrp="1"/>
          </p:cNvSpPr>
          <p:nvPr>
            <p:ph idx="1"/>
          </p:nvPr>
        </p:nvSpPr>
        <p:spPr>
          <a:xfrm>
            <a:off x="838200" y="1435507"/>
            <a:ext cx="10515600" cy="4741456"/>
          </a:xfrm>
        </p:spPr>
        <p:txBody>
          <a:bodyPr/>
          <a:lstStyle/>
          <a:p>
            <a:r>
              <a:rPr lang="en-US" dirty="0"/>
              <a:t>Mid-1990’s Clinton Healthcare Reforms</a:t>
            </a:r>
          </a:p>
          <a:p>
            <a:r>
              <a:rPr lang="en-US" dirty="0"/>
              <a:t>HMO &amp; MCO growth in 1990’s incentivized hospitals to purchase PCP’s to build a referral base -- “captured lives”</a:t>
            </a:r>
          </a:p>
          <a:p>
            <a:r>
              <a:rPr lang="en-US" dirty="0"/>
              <a:t>Early evidence of reductions in hospital revenues led to decline in VI in early 2000’s </a:t>
            </a:r>
          </a:p>
          <a:p>
            <a:pPr lvl="1"/>
            <a:r>
              <a:rPr lang="en-US" dirty="0"/>
              <a:t>Evidence that salaried physicians worked less hard than those who owned their practices</a:t>
            </a:r>
          </a:p>
          <a:p>
            <a:r>
              <a:rPr lang="en-US" dirty="0"/>
              <a:t>Another push towards VI in the 2010’s following the ACA</a:t>
            </a:r>
          </a:p>
          <a:p>
            <a:pPr lvl="1"/>
            <a:r>
              <a:rPr lang="en-US" dirty="0"/>
              <a:t>Accountable Care Organizations incentivize VI.</a:t>
            </a:r>
          </a:p>
          <a:p>
            <a:pPr marL="457200" lvl="1" indent="0">
              <a:buNone/>
            </a:pPr>
            <a:endParaRPr lang="en-US" dirty="0"/>
          </a:p>
          <a:p>
            <a:endParaRPr lang="en-US" dirty="0"/>
          </a:p>
        </p:txBody>
      </p:sp>
    </p:spTree>
    <p:extLst>
      <p:ext uri="{BB962C8B-B14F-4D97-AF65-F5344CB8AC3E}">
        <p14:creationId xmlns:p14="http://schemas.microsoft.com/office/powerpoint/2010/main" val="8284190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B4104-6975-4201-A493-A792ADCEB962}"/>
              </a:ext>
            </a:extLst>
          </p:cNvPr>
          <p:cNvSpPr>
            <a:spLocks noGrp="1"/>
          </p:cNvSpPr>
          <p:nvPr>
            <p:ph type="title"/>
          </p:nvPr>
        </p:nvSpPr>
        <p:spPr>
          <a:xfrm>
            <a:off x="838200" y="109944"/>
            <a:ext cx="10515600" cy="1325563"/>
          </a:xfrm>
        </p:spPr>
        <p:txBody>
          <a:bodyPr>
            <a:normAutofit/>
          </a:bodyPr>
          <a:lstStyle/>
          <a:p>
            <a:r>
              <a:rPr lang="en-US" dirty="0"/>
              <a:t>Examples of Hospitals and Physician VI</a:t>
            </a:r>
          </a:p>
        </p:txBody>
      </p:sp>
      <p:sp>
        <p:nvSpPr>
          <p:cNvPr id="3" name="Content Placeholder 2">
            <a:extLst>
              <a:ext uri="{FF2B5EF4-FFF2-40B4-BE49-F238E27FC236}">
                <a16:creationId xmlns:a16="http://schemas.microsoft.com/office/drawing/2014/main" id="{2799F8A0-1303-4781-A28B-D852A023C0FE}"/>
              </a:ext>
            </a:extLst>
          </p:cNvPr>
          <p:cNvSpPr>
            <a:spLocks noGrp="1"/>
          </p:cNvSpPr>
          <p:nvPr>
            <p:ph idx="1"/>
          </p:nvPr>
        </p:nvSpPr>
        <p:spPr>
          <a:xfrm>
            <a:off x="838200" y="1435507"/>
            <a:ext cx="10515600" cy="4741456"/>
          </a:xfrm>
        </p:spPr>
        <p:txBody>
          <a:bodyPr>
            <a:normAutofit fontScale="92500"/>
          </a:bodyPr>
          <a:lstStyle/>
          <a:p>
            <a:r>
              <a:rPr lang="en-US" dirty="0"/>
              <a:t>Kaiser Permanente and Sutter Health, both in California</a:t>
            </a:r>
          </a:p>
          <a:p>
            <a:r>
              <a:rPr lang="en-US" dirty="0"/>
              <a:t>University of Pittsburgh Medical Center</a:t>
            </a:r>
          </a:p>
          <a:p>
            <a:r>
              <a:rPr lang="en-US" dirty="0"/>
              <a:t>Partners Healthcare Massachusetts</a:t>
            </a:r>
          </a:p>
          <a:p>
            <a:pPr marL="0" indent="0">
              <a:buNone/>
            </a:pPr>
            <a:r>
              <a:rPr lang="en-US" dirty="0"/>
              <a:t>Closer to home</a:t>
            </a:r>
            <a:r>
              <a:rPr lang="en-US" dirty="0" smtClean="0"/>
              <a:t>:</a:t>
            </a:r>
            <a:endParaRPr lang="en-US" dirty="0">
              <a:highlight>
                <a:srgbClr val="FFFF00"/>
              </a:highlight>
            </a:endParaRPr>
          </a:p>
          <a:p>
            <a:r>
              <a:rPr lang="en-US" dirty="0" smtClean="0"/>
              <a:t>Vertical Integration</a:t>
            </a:r>
          </a:p>
          <a:p>
            <a:pPr lvl="1"/>
            <a:r>
              <a:rPr lang="en-US" dirty="0" smtClean="0"/>
              <a:t>Connecticut </a:t>
            </a:r>
            <a:r>
              <a:rPr lang="en-US" dirty="0"/>
              <a:t>Children’s Medical Center to purchase </a:t>
            </a:r>
            <a:r>
              <a:rPr lang="en-US" dirty="0" err="1"/>
              <a:t>HeadZone</a:t>
            </a:r>
            <a:r>
              <a:rPr lang="en-US" dirty="0"/>
              <a:t>, a concussion center in Shelton serving ages up to </a:t>
            </a:r>
            <a:r>
              <a:rPr lang="en-US" dirty="0" smtClean="0"/>
              <a:t>22</a:t>
            </a:r>
          </a:p>
          <a:p>
            <a:pPr lvl="1"/>
            <a:r>
              <a:rPr lang="en-US" dirty="0" smtClean="0"/>
              <a:t>Aetna-CVS-Caremark-</a:t>
            </a:r>
            <a:r>
              <a:rPr lang="en-US" dirty="0" err="1" smtClean="0"/>
              <a:t>MinuteClinics</a:t>
            </a:r>
            <a:endParaRPr lang="en-US" dirty="0"/>
          </a:p>
          <a:p>
            <a:r>
              <a:rPr lang="en-US" dirty="0" smtClean="0"/>
              <a:t>Horizontal mergers also common</a:t>
            </a:r>
          </a:p>
          <a:p>
            <a:pPr lvl="1"/>
            <a:r>
              <a:rPr lang="en-US" dirty="0" smtClean="0"/>
              <a:t>Yale </a:t>
            </a:r>
            <a:r>
              <a:rPr lang="en-US" dirty="0"/>
              <a:t>New Haven Hospital acquired the assets of the Hospital of Saint Raphael in 2012</a:t>
            </a:r>
          </a:p>
          <a:p>
            <a:pPr lvl="1"/>
            <a:r>
              <a:rPr lang="en-US" dirty="0" smtClean="0"/>
              <a:t>Western </a:t>
            </a:r>
            <a:r>
              <a:rPr lang="en-US" dirty="0"/>
              <a:t>CT Health system and Hudson Valley Hospital System merged in 2018</a:t>
            </a:r>
          </a:p>
          <a:p>
            <a:pPr marL="0" indent="0">
              <a:buNone/>
            </a:pPr>
            <a:endParaRPr lang="en-US" dirty="0"/>
          </a:p>
        </p:txBody>
      </p:sp>
    </p:spTree>
    <p:extLst>
      <p:ext uri="{BB962C8B-B14F-4D97-AF65-F5344CB8AC3E}">
        <p14:creationId xmlns:p14="http://schemas.microsoft.com/office/powerpoint/2010/main" val="8789857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51703-55AF-4ACE-A893-9F9C2595EC6D}"/>
              </a:ext>
            </a:extLst>
          </p:cNvPr>
          <p:cNvSpPr>
            <a:spLocks noGrp="1"/>
          </p:cNvSpPr>
          <p:nvPr>
            <p:ph type="title"/>
          </p:nvPr>
        </p:nvSpPr>
        <p:spPr>
          <a:xfrm>
            <a:off x="838200" y="200025"/>
            <a:ext cx="10515600" cy="1006475"/>
          </a:xfrm>
        </p:spPr>
        <p:txBody>
          <a:bodyPr/>
          <a:lstStyle/>
          <a:p>
            <a:r>
              <a:rPr lang="en-US" dirty="0"/>
              <a:t>So, Are MCO’s “good” or not?</a:t>
            </a:r>
          </a:p>
        </p:txBody>
      </p:sp>
      <p:sp>
        <p:nvSpPr>
          <p:cNvPr id="3" name="Content Placeholder 2">
            <a:extLst>
              <a:ext uri="{FF2B5EF4-FFF2-40B4-BE49-F238E27FC236}">
                <a16:creationId xmlns:a16="http://schemas.microsoft.com/office/drawing/2014/main" id="{BF205896-B53B-4D27-B01D-76FCE6287A73}"/>
              </a:ext>
            </a:extLst>
          </p:cNvPr>
          <p:cNvSpPr>
            <a:spLocks noGrp="1"/>
          </p:cNvSpPr>
          <p:nvPr>
            <p:ph idx="1"/>
          </p:nvPr>
        </p:nvSpPr>
        <p:spPr>
          <a:xfrm>
            <a:off x="838200" y="1206500"/>
            <a:ext cx="10515600" cy="5346700"/>
          </a:xfrm>
        </p:spPr>
        <p:txBody>
          <a:bodyPr>
            <a:normAutofit lnSpcReduction="10000"/>
          </a:bodyPr>
          <a:lstStyle/>
          <a:p>
            <a:r>
              <a:rPr lang="en-US" altLang="en-US" dirty="0"/>
              <a:t>Ideally, MCOs should encourage preventive and coordinated primary care, which reduces the need for more expensive specialty/inpatient care.</a:t>
            </a:r>
          </a:p>
          <a:p>
            <a:endParaRPr lang="en-US" altLang="en-US" dirty="0"/>
          </a:p>
          <a:p>
            <a:r>
              <a:rPr lang="en-US" altLang="en-US" dirty="0"/>
              <a:t>But often most MCOs are concerned with short-term profitability.</a:t>
            </a:r>
          </a:p>
          <a:p>
            <a:pPr lvl="1"/>
            <a:r>
              <a:rPr lang="en-US" altLang="en-US" dirty="0"/>
              <a:t>Why pay for cholesterol-lowering pills when the enrollee is likely to leave your HMO years before he has a heart attack?</a:t>
            </a:r>
          </a:p>
          <a:p>
            <a:pPr lvl="1"/>
            <a:endParaRPr lang="en-US" altLang="en-US" dirty="0"/>
          </a:p>
          <a:p>
            <a:r>
              <a:rPr lang="en-US" altLang="en-US" dirty="0"/>
              <a:t>In general, studies show that HMOs provide medical cost savings of 15-20%, mostly through reduced hospital care.</a:t>
            </a:r>
          </a:p>
          <a:p>
            <a:endParaRPr lang="en-US" altLang="en-US" dirty="0"/>
          </a:p>
          <a:p>
            <a:r>
              <a:rPr lang="en-US" altLang="en-US" dirty="0"/>
              <a:t>The impact of HMOs on quality of care is less definite.</a:t>
            </a:r>
          </a:p>
          <a:p>
            <a:pPr lvl="1"/>
            <a:r>
              <a:rPr lang="en-US" altLang="en-US" dirty="0"/>
              <a:t>Health care providers treat patients belonging to a variety of plans.</a:t>
            </a:r>
          </a:p>
          <a:p>
            <a:endParaRPr lang="en-US" dirty="0"/>
          </a:p>
        </p:txBody>
      </p:sp>
    </p:spTree>
    <p:extLst>
      <p:ext uri="{BB962C8B-B14F-4D97-AF65-F5344CB8AC3E}">
        <p14:creationId xmlns:p14="http://schemas.microsoft.com/office/powerpoint/2010/main" val="408518560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 Methods: Pay for Performance </a:t>
            </a:r>
          </a:p>
        </p:txBody>
      </p:sp>
      <p:sp>
        <p:nvSpPr>
          <p:cNvPr id="3" name="Content Placeholder 2"/>
          <p:cNvSpPr>
            <a:spLocks noGrp="1"/>
          </p:cNvSpPr>
          <p:nvPr>
            <p:ph idx="1"/>
          </p:nvPr>
        </p:nvSpPr>
        <p:spPr/>
        <p:txBody>
          <a:bodyPr>
            <a:normAutofit lnSpcReduction="10000"/>
          </a:bodyPr>
          <a:lstStyle/>
          <a:p>
            <a:r>
              <a:rPr lang="en-US" sz="2400" dirty="0"/>
              <a:t>A pay-for-performance (P4P) model provides a financial incentive to providers who meet defined performance goals </a:t>
            </a:r>
          </a:p>
          <a:p>
            <a:pPr lvl="1"/>
            <a:r>
              <a:rPr lang="en-US" sz="2000" dirty="0"/>
              <a:t>Often used as a first step in transitioning toward  more value-based care; easily combines with current fee-for-service methodology  </a:t>
            </a:r>
          </a:p>
          <a:p>
            <a:pPr lvl="1"/>
            <a:r>
              <a:rPr lang="en-US" sz="2000" dirty="0"/>
              <a:t>Traditionally has been implemented as an “upside only”  (bonus) approach to promote increased quality; more recently,  the developing trend is to add a downside (penalty) component for poor performance on defined </a:t>
            </a:r>
            <a:r>
              <a:rPr lang="en-US" sz="2000" dirty="0" smtClean="0"/>
              <a:t>measures</a:t>
            </a:r>
          </a:p>
          <a:p>
            <a:r>
              <a:rPr lang="en-US" sz="2400" dirty="0" smtClean="0"/>
              <a:t>Value-based purchasing ties payment to quality</a:t>
            </a:r>
          </a:p>
          <a:p>
            <a:r>
              <a:rPr lang="en-US" sz="2400" dirty="0" smtClean="0"/>
              <a:t>Focus on specific conditions</a:t>
            </a:r>
          </a:p>
          <a:p>
            <a:pPr lvl="1"/>
            <a:r>
              <a:rPr lang="en-US" sz="2000" dirty="0">
                <a:solidFill>
                  <a:schemeClr val="tx1">
                    <a:lumMod val="90000"/>
                    <a:lumOff val="10000"/>
                  </a:schemeClr>
                </a:solidFill>
              </a:rPr>
              <a:t>Acute Myocardial Infarction (AMI), Heart Failure, </a:t>
            </a:r>
            <a:r>
              <a:rPr lang="en-US" sz="2000" dirty="0" smtClean="0">
                <a:solidFill>
                  <a:schemeClr val="tx1">
                    <a:lumMod val="90000"/>
                    <a:lumOff val="10000"/>
                  </a:schemeClr>
                </a:solidFill>
              </a:rPr>
              <a:t>Pneumonia</a:t>
            </a:r>
          </a:p>
          <a:p>
            <a:pPr lvl="1"/>
            <a:r>
              <a:rPr lang="en-US" sz="2000" dirty="0" smtClean="0">
                <a:solidFill>
                  <a:schemeClr val="tx1">
                    <a:lumMod val="90000"/>
                    <a:lumOff val="10000"/>
                  </a:schemeClr>
                </a:solidFill>
              </a:rPr>
              <a:t>Coronary Artery Bypass Graft (CABG), Total Hip and Knee Replacement (THKR), Chronic Obstructive Pulmonary Disease (COPD)</a:t>
            </a:r>
          </a:p>
          <a:p>
            <a:pPr lvl="1"/>
            <a:r>
              <a:rPr lang="en-US" sz="2000" dirty="0" smtClean="0">
                <a:solidFill>
                  <a:schemeClr val="tx1">
                    <a:lumMod val="90000"/>
                    <a:lumOff val="10000"/>
                  </a:schemeClr>
                </a:solidFill>
              </a:rPr>
              <a:t>Surgeries </a:t>
            </a:r>
            <a:r>
              <a:rPr lang="en-US" sz="2000" dirty="0">
                <a:solidFill>
                  <a:schemeClr val="tx1">
                    <a:lumMod val="90000"/>
                    <a:lumOff val="10000"/>
                  </a:schemeClr>
                </a:solidFill>
              </a:rPr>
              <a:t>(as measured by SCIP), Healthcare-associated infections</a:t>
            </a:r>
          </a:p>
          <a:p>
            <a:pPr lvl="1"/>
            <a:endParaRPr lang="en-US" sz="2000" dirty="0" smtClean="0"/>
          </a:p>
        </p:txBody>
      </p:sp>
    </p:spTree>
    <p:extLst>
      <p:ext uri="{BB962C8B-B14F-4D97-AF65-F5344CB8AC3E}">
        <p14:creationId xmlns:p14="http://schemas.microsoft.com/office/powerpoint/2010/main" val="242840722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 Methods: Pay for Performance</a:t>
            </a:r>
          </a:p>
        </p:txBody>
      </p:sp>
      <p:sp>
        <p:nvSpPr>
          <p:cNvPr id="3" name="Content Placeholder 2"/>
          <p:cNvSpPr>
            <a:spLocks noGrp="1"/>
          </p:cNvSpPr>
          <p:nvPr>
            <p:ph idx="1"/>
          </p:nvPr>
        </p:nvSpPr>
        <p:spPr/>
        <p:txBody>
          <a:bodyPr/>
          <a:lstStyle/>
          <a:p>
            <a:r>
              <a:rPr lang="en-US" dirty="0"/>
              <a:t>Literature reflects potential ethical “pitfalls” and unintended consequences  of this approach. For example, this model:</a:t>
            </a:r>
          </a:p>
          <a:p>
            <a:pPr lvl="1"/>
            <a:r>
              <a:rPr lang="en-US" dirty="0"/>
              <a:t>Creates a potential  incentive to deselect patients who are difficult to treat and would make meeting the performance goals more difficult</a:t>
            </a:r>
          </a:p>
          <a:p>
            <a:pPr lvl="1"/>
            <a:r>
              <a:rPr lang="en-US" dirty="0"/>
              <a:t>Creates a potential  incentive to provide unnecessary care—care unnecessary for appropriate patient care but helpful to meet the performance goal</a:t>
            </a:r>
          </a:p>
          <a:p>
            <a:endParaRPr lang="en-US" dirty="0"/>
          </a:p>
          <a:p>
            <a:endParaRPr lang="en-US" dirty="0"/>
          </a:p>
        </p:txBody>
      </p:sp>
    </p:spTree>
    <p:extLst>
      <p:ext uri="{BB962C8B-B14F-4D97-AF65-F5344CB8AC3E}">
        <p14:creationId xmlns:p14="http://schemas.microsoft.com/office/powerpoint/2010/main" val="400288374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Pay for Performance: HACs</a:t>
            </a:r>
            <a:endParaRPr lang="en-US" dirty="0"/>
          </a:p>
        </p:txBody>
      </p:sp>
      <p:sp>
        <p:nvSpPr>
          <p:cNvPr id="3" name="Content Placeholder 2"/>
          <p:cNvSpPr>
            <a:spLocks noGrp="1"/>
          </p:cNvSpPr>
          <p:nvPr>
            <p:ph idx="1"/>
          </p:nvPr>
        </p:nvSpPr>
        <p:spPr/>
        <p:txBody>
          <a:bodyPr/>
          <a:lstStyle/>
          <a:p>
            <a:r>
              <a:rPr lang="en-US" dirty="0"/>
              <a:t>In 2008, Medicare reduced payments to hospitals for hospital-acquired </a:t>
            </a:r>
            <a:r>
              <a:rPr lang="en-US" dirty="0" smtClean="0"/>
              <a:t>conditions</a:t>
            </a:r>
          </a:p>
          <a:p>
            <a:pPr lvl="1"/>
            <a:r>
              <a:rPr lang="en-US" dirty="0" smtClean="0"/>
              <a:t>Cuts between 0% and 1% of payments (penalty only)</a:t>
            </a:r>
            <a:endParaRPr lang="en-US" dirty="0"/>
          </a:p>
          <a:p>
            <a:r>
              <a:rPr lang="en-US" dirty="0"/>
              <a:t>In the short term, there were hospital-level decreases in numbers of hospital-acquired infections, but these were difficult to sustain</a:t>
            </a:r>
          </a:p>
          <a:p>
            <a:r>
              <a:rPr lang="en-US" dirty="0"/>
              <a:t>In 2012, there was no measurable effect on rates of central line–associated infections or catheter-associated urinary tract infections </a:t>
            </a:r>
            <a:r>
              <a:rPr lang="en-US" dirty="0" smtClean="0"/>
              <a:t>nationally</a:t>
            </a:r>
          </a:p>
          <a:p>
            <a:endParaRPr lang="en-US" dirty="0"/>
          </a:p>
          <a:p>
            <a:endParaRPr lang="en-US" dirty="0"/>
          </a:p>
        </p:txBody>
      </p:sp>
    </p:spTree>
    <p:extLst>
      <p:ext uri="{BB962C8B-B14F-4D97-AF65-F5344CB8AC3E}">
        <p14:creationId xmlns:p14="http://schemas.microsoft.com/office/powerpoint/2010/main" val="312022350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Pay for Performance: excess readmissions and mortality</a:t>
            </a:r>
            <a:endParaRPr lang="en-US" dirty="0"/>
          </a:p>
        </p:txBody>
      </p:sp>
      <p:sp>
        <p:nvSpPr>
          <p:cNvPr id="3" name="Content Placeholder 2"/>
          <p:cNvSpPr>
            <a:spLocks noGrp="1"/>
          </p:cNvSpPr>
          <p:nvPr>
            <p:ph idx="1"/>
          </p:nvPr>
        </p:nvSpPr>
        <p:spPr/>
        <p:txBody>
          <a:bodyPr>
            <a:normAutofit/>
          </a:bodyPr>
          <a:lstStyle/>
          <a:p>
            <a:r>
              <a:rPr lang="en-US" dirty="0"/>
              <a:t>In 2008, Medicare reduced payments to hospitals for </a:t>
            </a:r>
            <a:r>
              <a:rPr lang="en-US" dirty="0" smtClean="0"/>
              <a:t>excess readmissions (HRRP) and excess mortality</a:t>
            </a:r>
          </a:p>
          <a:p>
            <a:pPr lvl="1"/>
            <a:r>
              <a:rPr lang="en-US" dirty="0" smtClean="0"/>
              <a:t>Excess was measured based on comparing the hospital’s expected rates given their patient risk to their actual rates</a:t>
            </a:r>
          </a:p>
          <a:p>
            <a:pPr lvl="1"/>
            <a:r>
              <a:rPr lang="en-US" dirty="0" smtClean="0"/>
              <a:t>6 conditions were included: Pneumonia, AMI, COPD, THKR, CABG, Heart </a:t>
            </a:r>
            <a:r>
              <a:rPr lang="en-US" dirty="0"/>
              <a:t>failure</a:t>
            </a:r>
            <a:r>
              <a:rPr lang="en-US" dirty="0" smtClean="0"/>
              <a:t>.</a:t>
            </a:r>
          </a:p>
          <a:p>
            <a:pPr lvl="1"/>
            <a:r>
              <a:rPr lang="en-US" dirty="0" smtClean="0"/>
              <a:t>Revenue neutral for Medicare – winners and losers</a:t>
            </a:r>
          </a:p>
          <a:p>
            <a:pPr lvl="1"/>
            <a:r>
              <a:rPr lang="en-US" dirty="0" smtClean="0"/>
              <a:t>Effects up to 3% of costs</a:t>
            </a:r>
          </a:p>
          <a:p>
            <a:r>
              <a:rPr lang="en-US" dirty="0" smtClean="0"/>
              <a:t>Mixed evidence for success, but overall reduction in excess readmission has been seen</a:t>
            </a:r>
            <a:endParaRPr lang="en-US" dirty="0"/>
          </a:p>
          <a:p>
            <a:pPr lvl="1"/>
            <a:endParaRPr lang="en-US" dirty="0" smtClean="0"/>
          </a:p>
          <a:p>
            <a:endParaRPr lang="en-US" dirty="0"/>
          </a:p>
          <a:p>
            <a:endParaRPr lang="en-US" dirty="0"/>
          </a:p>
        </p:txBody>
      </p:sp>
    </p:spTree>
    <p:extLst>
      <p:ext uri="{BB962C8B-B14F-4D97-AF65-F5344CB8AC3E}">
        <p14:creationId xmlns:p14="http://schemas.microsoft.com/office/powerpoint/2010/main" val="255571064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Methods: Merit Based Incentive Payment System</a:t>
            </a:r>
            <a:endParaRPr lang="en-US" dirty="0"/>
          </a:p>
        </p:txBody>
      </p:sp>
      <p:sp>
        <p:nvSpPr>
          <p:cNvPr id="3" name="Content Placeholder 2"/>
          <p:cNvSpPr>
            <a:spLocks noGrp="1"/>
          </p:cNvSpPr>
          <p:nvPr>
            <p:ph idx="1"/>
          </p:nvPr>
        </p:nvSpPr>
        <p:spPr/>
        <p:txBody>
          <a:bodyPr>
            <a:normAutofit fontScale="92500" lnSpcReduction="20000"/>
          </a:bodyPr>
          <a:lstStyle/>
          <a:p>
            <a:r>
              <a:rPr lang="en-US" dirty="0"/>
              <a:t>Medicare Access &amp; CHIP Reauthorization Act (MACRA) of </a:t>
            </a:r>
            <a:r>
              <a:rPr lang="en-US" dirty="0" smtClean="0"/>
              <a:t>2015</a:t>
            </a:r>
            <a:endParaRPr lang="en-US" dirty="0"/>
          </a:p>
          <a:p>
            <a:pPr lvl="1"/>
            <a:r>
              <a:rPr lang="en-US" dirty="0"/>
              <a:t>Repeals Sustainable Growth Rate(SGR) Formula</a:t>
            </a:r>
          </a:p>
          <a:p>
            <a:pPr lvl="1"/>
            <a:r>
              <a:rPr lang="en-US" dirty="0"/>
              <a:t>Introduced Merit Based Incentive Payment System (MIPS) for clinicians</a:t>
            </a:r>
          </a:p>
          <a:p>
            <a:pPr lvl="1"/>
            <a:r>
              <a:rPr lang="en-US" dirty="0"/>
              <a:t>Provides bonus payments for participation in eligible alternative payment models to encourage participation</a:t>
            </a:r>
          </a:p>
          <a:p>
            <a:r>
              <a:rPr lang="en-US" dirty="0"/>
              <a:t>Current quality and value programs for physicians and practitioners will be streamlined into </a:t>
            </a:r>
            <a:r>
              <a:rPr lang="en-US" dirty="0" smtClean="0"/>
              <a:t>MIPS</a:t>
            </a:r>
          </a:p>
          <a:p>
            <a:r>
              <a:rPr lang="en-US" dirty="0"/>
              <a:t>Annual update to physician fee schedule</a:t>
            </a:r>
          </a:p>
          <a:p>
            <a:pPr lvl="2"/>
            <a:r>
              <a:rPr lang="en-US" dirty="0"/>
              <a:t>FY2016 through 2018 =.5% increase</a:t>
            </a:r>
          </a:p>
          <a:p>
            <a:pPr lvl="2"/>
            <a:r>
              <a:rPr lang="en-US" dirty="0"/>
              <a:t>FY2019 = +/- 4% based on MIPS performance score</a:t>
            </a:r>
          </a:p>
          <a:p>
            <a:pPr lvl="2"/>
            <a:r>
              <a:rPr lang="en-US" dirty="0"/>
              <a:t>FY2020 = +/- 5% based on MIPS performance score</a:t>
            </a:r>
          </a:p>
          <a:p>
            <a:pPr lvl="2"/>
            <a:r>
              <a:rPr lang="en-US" dirty="0"/>
              <a:t>FY2021 = +/- 7% based on MIPS performance score</a:t>
            </a:r>
          </a:p>
          <a:p>
            <a:pPr lvl="2"/>
            <a:r>
              <a:rPr lang="en-US" dirty="0"/>
              <a:t>FY2022 onward = +/- 9% based on MIPS performance score</a:t>
            </a:r>
          </a:p>
          <a:p>
            <a:endParaRPr lang="en-US" dirty="0"/>
          </a:p>
          <a:p>
            <a:endParaRPr lang="en-US" dirty="0"/>
          </a:p>
        </p:txBody>
      </p:sp>
    </p:spTree>
    <p:extLst>
      <p:ext uri="{BB962C8B-B14F-4D97-AF65-F5344CB8AC3E}">
        <p14:creationId xmlns:p14="http://schemas.microsoft.com/office/powerpoint/2010/main" val="281882669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4" name="Picture 2" descr="https://image.slidesharecdn.com/jhap4pjune2016-160628202924/95/dr-ashish-jha-does-pay-for-performance-work-62816-16-638.jpg?cb=14671462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7346" y="1027906"/>
            <a:ext cx="6440343" cy="48353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61154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HCMI 4225: Gaming the Marketplace &amp; Accountable Care Organizations</a:t>
            </a:r>
            <a:endParaRPr lang="en-US" dirty="0"/>
          </a:p>
        </p:txBody>
      </p:sp>
      <p:sp>
        <p:nvSpPr>
          <p:cNvPr id="3" name="Subtitle 2"/>
          <p:cNvSpPr>
            <a:spLocks noGrp="1"/>
          </p:cNvSpPr>
          <p:nvPr>
            <p:ph type="subTitle" idx="1"/>
          </p:nvPr>
        </p:nvSpPr>
        <p:spPr/>
        <p:txBody>
          <a:bodyPr/>
          <a:lstStyle/>
          <a:p>
            <a:r>
              <a:rPr lang="en-US" dirty="0" smtClean="0"/>
              <a:t>BUSN 202: Mon/Wed 12:30 PM – 1:45 PM</a:t>
            </a:r>
          </a:p>
          <a:p>
            <a:r>
              <a:rPr lang="en-US" dirty="0" smtClean="0"/>
              <a:t>Shane Murphy – </a:t>
            </a:r>
            <a:r>
              <a:rPr lang="en-US" dirty="0" smtClean="0">
                <a:hlinkClick r:id="rId2"/>
              </a:rPr>
              <a:t>shane@uconn.edu</a:t>
            </a:r>
            <a:endParaRPr lang="en-US" dirty="0" smtClean="0"/>
          </a:p>
          <a:p>
            <a:endParaRPr lang="en-US" dirty="0" smtClean="0"/>
          </a:p>
          <a:p>
            <a:endParaRPr lang="en-US" dirty="0" smtClean="0"/>
          </a:p>
        </p:txBody>
      </p:sp>
    </p:spTree>
    <p:extLst>
      <p:ext uri="{BB962C8B-B14F-4D97-AF65-F5344CB8AC3E}">
        <p14:creationId xmlns:p14="http://schemas.microsoft.com/office/powerpoint/2010/main" val="19303303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Traditional Methods of Payment</a:t>
            </a:r>
            <a:br>
              <a:rPr lang="en-US" dirty="0"/>
            </a:br>
            <a:r>
              <a:rPr lang="en-US" dirty="0"/>
              <a:t>(Health Provider Reimbursement Models)</a:t>
            </a:r>
          </a:p>
        </p:txBody>
      </p:sp>
      <p:sp>
        <p:nvSpPr>
          <p:cNvPr id="3" name="Content Placeholder 2"/>
          <p:cNvSpPr>
            <a:spLocks noGrp="1"/>
          </p:cNvSpPr>
          <p:nvPr>
            <p:ph idx="1"/>
          </p:nvPr>
        </p:nvSpPr>
        <p:spPr/>
        <p:txBody>
          <a:bodyPr>
            <a:normAutofit fontScale="85000" lnSpcReduction="20000"/>
          </a:bodyPr>
          <a:lstStyle/>
          <a:p>
            <a:r>
              <a:rPr lang="en-US" dirty="0" smtClean="0"/>
              <a:t>Per Diem</a:t>
            </a:r>
          </a:p>
          <a:p>
            <a:pPr lvl="1"/>
            <a:r>
              <a:rPr lang="en-US" dirty="0" smtClean="0"/>
              <a:t>The </a:t>
            </a:r>
            <a:r>
              <a:rPr lang="en-US" dirty="0"/>
              <a:t>hospital is paid for all services delivered to a patient during 1 day (private insurance, PPOs/HMOs).</a:t>
            </a:r>
          </a:p>
          <a:p>
            <a:pPr marL="0" indent="0">
              <a:buNone/>
            </a:pPr>
            <a:endParaRPr lang="en-US" sz="800" dirty="0"/>
          </a:p>
          <a:p>
            <a:r>
              <a:rPr lang="en-US" dirty="0" smtClean="0"/>
              <a:t>Fee-For-Service</a:t>
            </a:r>
          </a:p>
          <a:p>
            <a:pPr lvl="1"/>
            <a:r>
              <a:rPr lang="en-US" dirty="0" smtClean="0"/>
              <a:t>The </a:t>
            </a:r>
            <a:r>
              <a:rPr lang="en-US" dirty="0"/>
              <a:t>physician or hospital is paid a fee for each service (for example, medication, IV fluids, ECG, surgical procedure) provided (uninsured, some private insurance).</a:t>
            </a:r>
          </a:p>
          <a:p>
            <a:pPr marL="0" indent="0">
              <a:buNone/>
            </a:pPr>
            <a:endParaRPr lang="en-US" sz="800" dirty="0"/>
          </a:p>
          <a:p>
            <a:r>
              <a:rPr lang="en-US" dirty="0"/>
              <a:t>Capitation </a:t>
            </a:r>
            <a:endParaRPr lang="en-US" dirty="0" smtClean="0"/>
          </a:p>
          <a:p>
            <a:pPr lvl="1"/>
            <a:r>
              <a:rPr lang="en-US" dirty="0" smtClean="0"/>
              <a:t>One </a:t>
            </a:r>
            <a:r>
              <a:rPr lang="en-US" dirty="0"/>
              <a:t>payment is made for each patient’s treatment during a month or year  (has now virtually disappeared; previously, largely HMOs</a:t>
            </a:r>
            <a:r>
              <a:rPr lang="en-US" dirty="0" smtClean="0"/>
              <a:t>).</a:t>
            </a:r>
          </a:p>
          <a:p>
            <a:pPr>
              <a:spcBef>
                <a:spcPts val="12"/>
              </a:spcBef>
            </a:pPr>
            <a:endParaRPr lang="en-US" dirty="0" smtClean="0"/>
          </a:p>
          <a:p>
            <a:pPr>
              <a:spcBef>
                <a:spcPts val="12"/>
              </a:spcBef>
            </a:pPr>
            <a:r>
              <a:rPr lang="en-US" dirty="0" smtClean="0"/>
              <a:t>Diagnosis-Related </a:t>
            </a:r>
            <a:r>
              <a:rPr lang="en-US" dirty="0"/>
              <a:t>Groups (DRGs)</a:t>
            </a:r>
          </a:p>
          <a:p>
            <a:pPr lvl="1">
              <a:spcBef>
                <a:spcPts val="12"/>
              </a:spcBef>
            </a:pPr>
            <a:r>
              <a:rPr lang="en-US" dirty="0"/>
              <a:t>Physician or hospital is paid one sum for all services delivered during one illness; there is a different set case-price for each of approximately 750 distinct DRGs (Medicare</a:t>
            </a:r>
            <a:r>
              <a:rPr lang="en-US" dirty="0" smtClean="0"/>
              <a:t>).</a:t>
            </a:r>
            <a:endParaRPr lang="en-US" dirty="0"/>
          </a:p>
        </p:txBody>
      </p:sp>
    </p:spTree>
    <p:extLst>
      <p:ext uri="{BB962C8B-B14F-4D97-AF65-F5344CB8AC3E}">
        <p14:creationId xmlns:p14="http://schemas.microsoft.com/office/powerpoint/2010/main" val="248995699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Challenges for Private Health Insurance Companies derived from Changing Public Policy Landscape</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Re-insurance</a:t>
            </a:r>
          </a:p>
          <a:p>
            <a:r>
              <a:rPr lang="en-US" dirty="0" smtClean="0"/>
              <a:t>Providing low premiums in a changing regulatory environment</a:t>
            </a:r>
          </a:p>
          <a:p>
            <a:pPr lvl="1"/>
            <a:r>
              <a:rPr lang="en-US" dirty="0" smtClean="0"/>
              <a:t>Cost Sharing Reductions for low income individuals</a:t>
            </a:r>
          </a:p>
          <a:p>
            <a:pPr lvl="2"/>
            <a:r>
              <a:rPr lang="en-US" dirty="0" smtClean="0"/>
              <a:t>Lowers out of pocket maximums</a:t>
            </a:r>
          </a:p>
          <a:p>
            <a:pPr lvl="2"/>
            <a:r>
              <a:rPr lang="en-US" dirty="0" smtClean="0"/>
              <a:t>Increases Actuarial Value (increasing coverage amounts)</a:t>
            </a:r>
          </a:p>
          <a:p>
            <a:pPr lvl="2"/>
            <a:r>
              <a:rPr lang="en-US" dirty="0" smtClean="0"/>
              <a:t>Federal funding cut – Insurance companies have chosen to continue to provide</a:t>
            </a:r>
          </a:p>
          <a:p>
            <a:pPr lvl="1"/>
            <a:r>
              <a:rPr lang="en-US" dirty="0" smtClean="0"/>
              <a:t>Advanced Premium Tax Credits</a:t>
            </a:r>
          </a:p>
          <a:p>
            <a:pPr lvl="1"/>
            <a:r>
              <a:rPr lang="en-US" dirty="0" smtClean="0"/>
              <a:t>Gaming System</a:t>
            </a:r>
          </a:p>
          <a:p>
            <a:pPr lvl="2"/>
            <a:r>
              <a:rPr lang="en-US" dirty="0" smtClean="0"/>
              <a:t>Silver Gapping</a:t>
            </a:r>
          </a:p>
          <a:p>
            <a:pPr lvl="2"/>
            <a:r>
              <a:rPr lang="en-US" dirty="0" smtClean="0"/>
              <a:t>Silver Spamming</a:t>
            </a:r>
          </a:p>
          <a:p>
            <a:r>
              <a:rPr lang="en-US" dirty="0" smtClean="0"/>
              <a:t>Accommodating New Models of Health Insurance</a:t>
            </a:r>
          </a:p>
          <a:p>
            <a:pPr lvl="1"/>
            <a:r>
              <a:rPr lang="en-US" dirty="0"/>
              <a:t>Accountable Care </a:t>
            </a:r>
            <a:r>
              <a:rPr lang="en-US" dirty="0" smtClean="0"/>
              <a:t>Organizations</a:t>
            </a:r>
          </a:p>
          <a:p>
            <a:pPr lvl="2"/>
            <a:r>
              <a:rPr lang="en-US" dirty="0" smtClean="0"/>
              <a:t>Medical Home and Bundled Payment Models</a:t>
            </a:r>
          </a:p>
          <a:p>
            <a:pPr lvl="1"/>
            <a:r>
              <a:rPr lang="en-US" dirty="0" smtClean="0"/>
              <a:t>Managed Care Organizations</a:t>
            </a:r>
            <a:endParaRPr lang="en-US" dirty="0"/>
          </a:p>
        </p:txBody>
      </p:sp>
    </p:spTree>
    <p:extLst>
      <p:ext uri="{BB962C8B-B14F-4D97-AF65-F5344CB8AC3E}">
        <p14:creationId xmlns:p14="http://schemas.microsoft.com/office/powerpoint/2010/main" val="75969825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Re-insurance pools</a:t>
            </a:r>
            <a:endParaRPr lang="en-US" dirty="0"/>
          </a:p>
        </p:txBody>
      </p:sp>
      <p:sp>
        <p:nvSpPr>
          <p:cNvPr id="3" name="Content Placeholder 2"/>
          <p:cNvSpPr>
            <a:spLocks noGrp="1"/>
          </p:cNvSpPr>
          <p:nvPr>
            <p:ph idx="1"/>
          </p:nvPr>
        </p:nvSpPr>
        <p:spPr/>
        <p:txBody>
          <a:bodyPr>
            <a:normAutofit lnSpcReduction="10000"/>
          </a:bodyPr>
          <a:lstStyle/>
          <a:p>
            <a:r>
              <a:rPr lang="en-US" dirty="0" smtClean="0"/>
              <a:t>Two flavors</a:t>
            </a:r>
          </a:p>
          <a:p>
            <a:pPr lvl="1"/>
            <a:r>
              <a:rPr lang="en-US" dirty="0" smtClean="0"/>
              <a:t>State run external money</a:t>
            </a:r>
          </a:p>
          <a:p>
            <a:pPr lvl="2"/>
            <a:r>
              <a:rPr lang="en-US" dirty="0" smtClean="0"/>
              <a:t>External </a:t>
            </a:r>
            <a:r>
              <a:rPr lang="en-US" dirty="0"/>
              <a:t>source of state based money is added to the pool of money collected by premiums</a:t>
            </a:r>
            <a:r>
              <a:rPr lang="en-US" dirty="0" smtClean="0"/>
              <a:t>.</a:t>
            </a:r>
          </a:p>
          <a:p>
            <a:pPr lvl="2"/>
            <a:r>
              <a:rPr lang="en-US" dirty="0" smtClean="0"/>
              <a:t>Only adopted in few states</a:t>
            </a:r>
            <a:endParaRPr lang="en-US" dirty="0"/>
          </a:p>
          <a:p>
            <a:pPr lvl="1"/>
            <a:r>
              <a:rPr lang="en-US" dirty="0" smtClean="0"/>
              <a:t>CMS run catastrophic reinsurance</a:t>
            </a:r>
          </a:p>
          <a:p>
            <a:pPr lvl="2"/>
            <a:r>
              <a:rPr lang="en-US" dirty="0" smtClean="0"/>
              <a:t>Funded by premiums</a:t>
            </a:r>
          </a:p>
          <a:p>
            <a:pPr lvl="2"/>
            <a:r>
              <a:rPr lang="en-US" dirty="0" smtClean="0"/>
              <a:t>High-cost </a:t>
            </a:r>
            <a:r>
              <a:rPr lang="en-US" dirty="0"/>
              <a:t>risk </a:t>
            </a:r>
            <a:r>
              <a:rPr lang="en-US" dirty="0" smtClean="0"/>
              <a:t>pool</a:t>
            </a:r>
          </a:p>
          <a:p>
            <a:pPr lvl="2"/>
            <a:r>
              <a:rPr lang="en-US" dirty="0" smtClean="0"/>
              <a:t>Reimburses </a:t>
            </a:r>
            <a:r>
              <a:rPr lang="en-US" dirty="0"/>
              <a:t>issuers for 60 percent of an enrollee’s aggregated paid claims costs exceeding $1 million</a:t>
            </a:r>
            <a:r>
              <a:rPr lang="en-US" dirty="0" smtClean="0"/>
              <a:t>.</a:t>
            </a:r>
          </a:p>
          <a:p>
            <a:r>
              <a:rPr lang="en-US" dirty="0" smtClean="0"/>
              <a:t>Reinsurance reduces overall premiums</a:t>
            </a:r>
          </a:p>
          <a:p>
            <a:pPr lvl="1"/>
            <a:r>
              <a:rPr lang="en-US" dirty="0" smtClean="0"/>
              <a:t>Reduces high premiums more than low premiums</a:t>
            </a:r>
          </a:p>
          <a:p>
            <a:pPr lvl="1"/>
            <a:r>
              <a:rPr lang="en-US" dirty="0" smtClean="0"/>
              <a:t>Reduces non-subsidized premiums and raises subsidized premiums</a:t>
            </a:r>
          </a:p>
          <a:p>
            <a:endParaRPr lang="en-US" dirty="0"/>
          </a:p>
        </p:txBody>
      </p:sp>
    </p:spTree>
    <p:extLst>
      <p:ext uri="{BB962C8B-B14F-4D97-AF65-F5344CB8AC3E}">
        <p14:creationId xmlns:p14="http://schemas.microsoft.com/office/powerpoint/2010/main" val="217124691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Advanced Premium Tax Credits (APTC</a:t>
            </a:r>
            <a:r>
              <a:rPr lang="en-US" dirty="0" smtClean="0"/>
              <a:t>) (and Gold gapping aka silver loading)</a:t>
            </a:r>
            <a:endParaRPr lang="en-US" dirty="0"/>
          </a:p>
        </p:txBody>
      </p:sp>
      <p:sp>
        <p:nvSpPr>
          <p:cNvPr id="3" name="Content Placeholder 2"/>
          <p:cNvSpPr>
            <a:spLocks noGrp="1"/>
          </p:cNvSpPr>
          <p:nvPr>
            <p:ph idx="1"/>
          </p:nvPr>
        </p:nvSpPr>
        <p:spPr/>
        <p:txBody>
          <a:bodyPr>
            <a:normAutofit fontScale="85000" lnSpcReduction="20000"/>
          </a:bodyPr>
          <a:lstStyle/>
          <a:p>
            <a:r>
              <a:rPr lang="en-US" dirty="0"/>
              <a:t>Advanced Premium Tax Credits (APTC) are how people get subsidized to buy Qualified Health </a:t>
            </a:r>
            <a:r>
              <a:rPr lang="en-US" dirty="0" smtClean="0"/>
              <a:t>Plans </a:t>
            </a:r>
            <a:r>
              <a:rPr lang="en-US" dirty="0"/>
              <a:t>on </a:t>
            </a:r>
            <a:r>
              <a:rPr lang="en-US" dirty="0" smtClean="0"/>
              <a:t>Exchange.</a:t>
            </a:r>
          </a:p>
          <a:p>
            <a:pPr lvl="1"/>
            <a:r>
              <a:rPr lang="en-US" dirty="0" smtClean="0"/>
              <a:t>Based </a:t>
            </a:r>
            <a:r>
              <a:rPr lang="en-US" dirty="0"/>
              <a:t>on an individual’s income as determined by their family unit’s </a:t>
            </a:r>
            <a:r>
              <a:rPr lang="en-US" dirty="0" smtClean="0"/>
              <a:t>FPL percentage </a:t>
            </a:r>
            <a:r>
              <a:rPr lang="en-US" dirty="0"/>
              <a:t>and the cost of the second least expensive Silver plan </a:t>
            </a:r>
            <a:r>
              <a:rPr lang="en-US" dirty="0" smtClean="0"/>
              <a:t>offered </a:t>
            </a:r>
            <a:r>
              <a:rPr lang="en-US" dirty="0"/>
              <a:t>on Exchange in their area</a:t>
            </a:r>
            <a:r>
              <a:rPr lang="en-US" dirty="0" smtClean="0"/>
              <a:t>.</a:t>
            </a:r>
          </a:p>
          <a:p>
            <a:pPr lvl="2"/>
            <a:r>
              <a:rPr lang="en-US" dirty="0" smtClean="0"/>
              <a:t>Second least expensive plan is called the benchmark plan</a:t>
            </a:r>
          </a:p>
          <a:p>
            <a:r>
              <a:rPr lang="en-US" dirty="0"/>
              <a:t>The subsidy arrangement means that individuals with the same exact financial situation will pay the same amount post-APTC subsidy for the second </a:t>
            </a:r>
            <a:r>
              <a:rPr lang="en-US" dirty="0" smtClean="0"/>
              <a:t>lowest cost </a:t>
            </a:r>
            <a:r>
              <a:rPr lang="en-US" dirty="0"/>
              <a:t>Silver plan across the country</a:t>
            </a:r>
            <a:r>
              <a:rPr lang="en-US" dirty="0" smtClean="0"/>
              <a:t>.</a:t>
            </a:r>
          </a:p>
          <a:p>
            <a:r>
              <a:rPr lang="en-US" dirty="0"/>
              <a:t>Zero premium plans happen when a plan is priced below the silver benchmark and the relative premium spread is bigger than the individual’s expected personal contribution. </a:t>
            </a:r>
            <a:endParaRPr lang="en-US" dirty="0" smtClean="0"/>
          </a:p>
          <a:p>
            <a:pPr lvl="1"/>
            <a:r>
              <a:rPr lang="en-US" dirty="0" smtClean="0"/>
              <a:t>For </a:t>
            </a:r>
            <a:r>
              <a:rPr lang="en-US" dirty="0"/>
              <a:t>the 100-138% cohort, the personal contribution for a single individual ranges from $22/month to about $55 per month for the benchmark silver plan. </a:t>
            </a:r>
            <a:endParaRPr lang="en-US" dirty="0" smtClean="0"/>
          </a:p>
          <a:p>
            <a:pPr lvl="1"/>
            <a:r>
              <a:rPr lang="en-US" dirty="0" smtClean="0"/>
              <a:t>The goal is for premiums of cheapest plans not to exceed 9.66% of income</a:t>
            </a:r>
          </a:p>
        </p:txBody>
      </p:sp>
    </p:spTree>
    <p:extLst>
      <p:ext uri="{BB962C8B-B14F-4D97-AF65-F5344CB8AC3E}">
        <p14:creationId xmlns:p14="http://schemas.microsoft.com/office/powerpoint/2010/main" val="49115143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Silver gapping (and Gold gapping)</a:t>
            </a:r>
            <a:endParaRPr lang="en-US" dirty="0"/>
          </a:p>
        </p:txBody>
      </p:sp>
      <p:sp>
        <p:nvSpPr>
          <p:cNvPr id="3" name="Content Placeholder 2"/>
          <p:cNvSpPr>
            <a:spLocks noGrp="1"/>
          </p:cNvSpPr>
          <p:nvPr>
            <p:ph idx="1"/>
          </p:nvPr>
        </p:nvSpPr>
        <p:spPr>
          <a:xfrm>
            <a:off x="838200" y="1825625"/>
            <a:ext cx="10515600" cy="4679678"/>
          </a:xfrm>
        </p:spPr>
        <p:txBody>
          <a:bodyPr>
            <a:normAutofit fontScale="77500" lnSpcReduction="20000"/>
          </a:bodyPr>
          <a:lstStyle/>
          <a:p>
            <a:r>
              <a:rPr lang="en-US" sz="1500" dirty="0"/>
              <a:t>Advanced Premium Tax Credits (APTC) are how people get subsidized to buy Qualified Health </a:t>
            </a:r>
            <a:r>
              <a:rPr lang="en-US" sz="1500" dirty="0" smtClean="0"/>
              <a:t>Plans </a:t>
            </a:r>
            <a:r>
              <a:rPr lang="en-US" sz="1500" dirty="0"/>
              <a:t>on </a:t>
            </a:r>
            <a:r>
              <a:rPr lang="en-US" sz="1500" dirty="0" smtClean="0"/>
              <a:t>Exchange.</a:t>
            </a:r>
          </a:p>
          <a:p>
            <a:pPr lvl="1"/>
            <a:r>
              <a:rPr lang="en-US" sz="1200" dirty="0" smtClean="0"/>
              <a:t>Based </a:t>
            </a:r>
            <a:r>
              <a:rPr lang="en-US" sz="1200" dirty="0"/>
              <a:t>on an individual’s income as determined by their family unit’s </a:t>
            </a:r>
            <a:r>
              <a:rPr lang="en-US" sz="1200" dirty="0" smtClean="0"/>
              <a:t>FPL percentage </a:t>
            </a:r>
            <a:r>
              <a:rPr lang="en-US" sz="1200" dirty="0"/>
              <a:t>and the cost of the second least expensive Silver plan </a:t>
            </a:r>
            <a:r>
              <a:rPr lang="en-US" sz="1200" dirty="0" smtClean="0"/>
              <a:t>offered </a:t>
            </a:r>
            <a:r>
              <a:rPr lang="en-US" sz="1200" dirty="0"/>
              <a:t>on Exchange in their area</a:t>
            </a:r>
            <a:r>
              <a:rPr lang="en-US" sz="1200" dirty="0" smtClean="0"/>
              <a:t>.</a:t>
            </a:r>
          </a:p>
          <a:p>
            <a:pPr lvl="2"/>
            <a:r>
              <a:rPr lang="en-US" sz="1200" dirty="0" smtClean="0"/>
              <a:t>Second least expensive plan is called the benchmark plan</a:t>
            </a:r>
          </a:p>
          <a:p>
            <a:r>
              <a:rPr lang="en-US" sz="1500" dirty="0"/>
              <a:t>The subsidy arrangement means that individuals with the same exact financial situation will pay the same amount post-APTC subsidy for the second lowest Silver plan across the country</a:t>
            </a:r>
            <a:r>
              <a:rPr lang="en-US" sz="1500" dirty="0" smtClean="0"/>
              <a:t>.</a:t>
            </a:r>
          </a:p>
          <a:p>
            <a:r>
              <a:rPr lang="en-US" sz="1500" dirty="0"/>
              <a:t>Zero premium plans happen when a plan is priced below the silver benchmark and the relative premium spread is bigger than the individual’s expected personal contribution. For the 100-138% cohort, the personal contribution for a single individual ranges from $22/month to about $55 per month for the benchmark silver plan. The benchmark plan is a silver plan with 94% AV CSR benefits. That translates into a deductible ranging from zero to a few hundred dollars and an out of pocket max of less than $2,000. Compared to a baseline silver, this is a great improvement in the quality of the benefit. It is still significantly worse than Medicaid if we assume appointments can be found.</a:t>
            </a:r>
          </a:p>
          <a:p>
            <a:r>
              <a:rPr lang="en-US" dirty="0" smtClean="0"/>
              <a:t>Silver gapping is the </a:t>
            </a:r>
            <a:r>
              <a:rPr lang="en-US" dirty="0"/>
              <a:t>measure of the spread between the least expensive Silver plan in a county and the benchmark Silver plan</a:t>
            </a:r>
            <a:r>
              <a:rPr lang="en-US" dirty="0" smtClean="0"/>
              <a:t>.</a:t>
            </a:r>
          </a:p>
          <a:p>
            <a:pPr lvl="1"/>
            <a:r>
              <a:rPr lang="en-US" dirty="0"/>
              <a:t>The bigger the spread, the better the deal that subsidized folks may be able to get</a:t>
            </a:r>
            <a:r>
              <a:rPr lang="en-US" dirty="0" smtClean="0"/>
              <a:t>.</a:t>
            </a:r>
          </a:p>
          <a:p>
            <a:pPr lvl="1"/>
            <a:r>
              <a:rPr lang="en-US" dirty="0" smtClean="0"/>
              <a:t>The </a:t>
            </a:r>
            <a:r>
              <a:rPr lang="en-US" dirty="0"/>
              <a:t>smaller the spread, the worse (comparative) deal subsidized buyers get</a:t>
            </a:r>
            <a:r>
              <a:rPr lang="en-US" dirty="0" smtClean="0"/>
              <a:t>.</a:t>
            </a:r>
          </a:p>
          <a:p>
            <a:pPr lvl="1"/>
            <a:r>
              <a:rPr lang="en-US" dirty="0"/>
              <a:t>Silver gapping is only about the relative differences in price and not about the absolute price levels</a:t>
            </a:r>
            <a:r>
              <a:rPr lang="en-US" dirty="0" smtClean="0"/>
              <a:t>.</a:t>
            </a:r>
          </a:p>
          <a:p>
            <a:r>
              <a:rPr lang="en-US" dirty="0" smtClean="0"/>
              <a:t>Increase in premiums from cancelling CSR reimbursement is thus partially offset by increasing APTC to consumers</a:t>
            </a:r>
          </a:p>
          <a:p>
            <a:pPr lvl="1"/>
            <a:r>
              <a:rPr lang="en-US" dirty="0" smtClean="0"/>
              <a:t>Although Insurance companies must be aware of an use this strategy</a:t>
            </a:r>
          </a:p>
          <a:p>
            <a:pPr lvl="1"/>
            <a:r>
              <a:rPr lang="en-US" dirty="0" smtClean="0"/>
              <a:t>Total payments from the government and receipts by insurance companies are less affected by cancelling CSR reimbursement</a:t>
            </a:r>
            <a:endParaRPr lang="en-US" dirty="0"/>
          </a:p>
        </p:txBody>
      </p:sp>
    </p:spTree>
    <p:extLst>
      <p:ext uri="{BB962C8B-B14F-4D97-AF65-F5344CB8AC3E}">
        <p14:creationId xmlns:p14="http://schemas.microsoft.com/office/powerpoint/2010/main" val="114991940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Silver Gapping</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Maximizing silver gap maximizes the relative value of the APTC subsidy</a:t>
            </a:r>
          </a:p>
          <a:p>
            <a:r>
              <a:rPr lang="en-US" dirty="0"/>
              <a:t>Carriers </a:t>
            </a:r>
            <a:r>
              <a:rPr lang="en-US" dirty="0" smtClean="0"/>
              <a:t>offer </a:t>
            </a:r>
            <a:r>
              <a:rPr lang="en-US" dirty="0"/>
              <a:t>a low price Silver and then a higher priced Silver as the </a:t>
            </a:r>
            <a:r>
              <a:rPr lang="en-US" dirty="0" smtClean="0"/>
              <a:t>benchmark</a:t>
            </a:r>
          </a:p>
          <a:p>
            <a:r>
              <a:rPr lang="en-US" dirty="0" smtClean="0"/>
              <a:t>Drive </a:t>
            </a:r>
            <a:r>
              <a:rPr lang="en-US" dirty="0"/>
              <a:t>people to the #1 Silver plan as it will be comparatively cheaper than the #2 Silver.  It will also have the ability to drive people to very low premium Bronze plans.</a:t>
            </a:r>
            <a:endParaRPr lang="en-US" dirty="0" smtClean="0"/>
          </a:p>
          <a:p>
            <a:r>
              <a:rPr lang="en-US" dirty="0" smtClean="0"/>
              <a:t>Example in CA:</a:t>
            </a:r>
          </a:p>
          <a:p>
            <a:pPr lvl="1"/>
            <a:r>
              <a:rPr lang="en-US" dirty="0"/>
              <a:t>Region 16 that Molina made its play and gained its share. Molina put up both the cheapest silver and the cheapest bronze plans in that region — massively undercutting the benchmark silver plan, and thus offering buyers a major discount on the Cost Sharing Reduction (CSR) subsidies available only with silver. For a 40 year-old earning $23,000, a shared under 200% of the Federal Poverty Level (FPL), Molina silver is just $74 per month in Region 16 in 2016, vs. the benchmark silver’s $119 (Health Net). Molina’s bronze plan at that age and income level is just $1 per month, vs. $55 for the nearest competitor.</a:t>
            </a:r>
          </a:p>
        </p:txBody>
      </p:sp>
    </p:spTree>
    <p:extLst>
      <p:ext uri="{BB962C8B-B14F-4D97-AF65-F5344CB8AC3E}">
        <p14:creationId xmlns:p14="http://schemas.microsoft.com/office/powerpoint/2010/main" val="126507504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Silver Spamming</a:t>
            </a:r>
            <a:endParaRPr lang="en-US" dirty="0"/>
          </a:p>
        </p:txBody>
      </p:sp>
      <p:sp>
        <p:nvSpPr>
          <p:cNvPr id="3" name="Content Placeholder 2"/>
          <p:cNvSpPr>
            <a:spLocks noGrp="1"/>
          </p:cNvSpPr>
          <p:nvPr>
            <p:ph idx="1"/>
          </p:nvPr>
        </p:nvSpPr>
        <p:spPr/>
        <p:txBody>
          <a:bodyPr>
            <a:normAutofit fontScale="62500" lnSpcReduction="20000"/>
          </a:bodyPr>
          <a:lstStyle/>
          <a:p>
            <a:r>
              <a:rPr lang="en-US" dirty="0"/>
              <a:t>The goal of an insurer in the Silver Spam strategy is to offer the #1 and #2 silver plans in the region with a very small gap between those two</a:t>
            </a:r>
            <a:r>
              <a:rPr lang="en-US" dirty="0" smtClean="0"/>
              <a:t>.</a:t>
            </a:r>
          </a:p>
          <a:p>
            <a:r>
              <a:rPr lang="en-US" dirty="0" smtClean="0"/>
              <a:t>Furthermore </a:t>
            </a:r>
            <a:r>
              <a:rPr lang="en-US" dirty="0"/>
              <a:t>if they can keep the price of the second Silver significantly lower than the price of the first Silver plan offered by a competitor, </a:t>
            </a:r>
            <a:r>
              <a:rPr lang="en-US" dirty="0" smtClean="0"/>
              <a:t>they’ll capture a large segment of the market.</a:t>
            </a:r>
          </a:p>
          <a:p>
            <a:pPr lvl="1"/>
            <a:r>
              <a:rPr lang="en-US" dirty="0" smtClean="0"/>
              <a:t>The </a:t>
            </a:r>
            <a:r>
              <a:rPr lang="en-US" dirty="0"/>
              <a:t>objective of the Silver Spam strategy is to take away </a:t>
            </a:r>
            <a:r>
              <a:rPr lang="en-US" dirty="0" smtClean="0"/>
              <a:t>choice.</a:t>
            </a:r>
          </a:p>
          <a:p>
            <a:r>
              <a:rPr lang="en-US" dirty="0" smtClean="0"/>
              <a:t>The </a:t>
            </a:r>
            <a:r>
              <a:rPr lang="en-US" dirty="0"/>
              <a:t>relative value of the APTC when applied to the purchase of the 1st Silver is not much higher than it is when applied to the #2 benchmark </a:t>
            </a:r>
            <a:r>
              <a:rPr lang="en-US" dirty="0" smtClean="0"/>
              <a:t>Silver.</a:t>
            </a:r>
          </a:p>
          <a:p>
            <a:r>
              <a:rPr lang="en-US" dirty="0" smtClean="0"/>
              <a:t>If </a:t>
            </a:r>
            <a:r>
              <a:rPr lang="en-US" dirty="0"/>
              <a:t>there is a large gap between the Silver Spammer’s Silver plans and the next best offer, the Silver Spammer will capture a large proportion of the market for Silver and should (all else being equal) capture a decent proportion of the Bronze market.</a:t>
            </a:r>
            <a:endParaRPr lang="en-US" dirty="0" smtClean="0"/>
          </a:p>
          <a:p>
            <a:r>
              <a:rPr lang="en-US" dirty="0" smtClean="0"/>
              <a:t>Example in Chicago:</a:t>
            </a:r>
          </a:p>
          <a:p>
            <a:pPr lvl="1"/>
            <a:r>
              <a:rPr lang="en-US" dirty="0"/>
              <a:t>For a 40 year old non-smoker, Celtic/</a:t>
            </a:r>
            <a:r>
              <a:rPr lang="en-US" dirty="0" err="1"/>
              <a:t>Ambetter</a:t>
            </a:r>
            <a:r>
              <a:rPr lang="en-US" dirty="0"/>
              <a:t> offers the 1st and 2nd Silver at $195 and $198, as well as the next four Silvers. The first non Celtic/</a:t>
            </a:r>
            <a:r>
              <a:rPr lang="en-US" dirty="0" err="1"/>
              <a:t>Ambetter</a:t>
            </a:r>
            <a:r>
              <a:rPr lang="en-US" dirty="0"/>
              <a:t> Silver is priced at $249. </a:t>
            </a:r>
            <a:endParaRPr lang="en-US" dirty="0" smtClean="0"/>
          </a:p>
          <a:p>
            <a:pPr lvl="1"/>
            <a:r>
              <a:rPr lang="en-US" dirty="0" smtClean="0"/>
              <a:t>The </a:t>
            </a:r>
            <a:r>
              <a:rPr lang="en-US" dirty="0"/>
              <a:t>Celtic/</a:t>
            </a:r>
            <a:r>
              <a:rPr lang="en-US" dirty="0" err="1"/>
              <a:t>Ambetter</a:t>
            </a:r>
            <a:r>
              <a:rPr lang="en-US" dirty="0"/>
              <a:t> Silvers are all HMOs, and they all are sharing the same very narrow network. The benefit configuration (deductibles and co-insurance) change, but the out of pocket maximums are all tightly clustered. </a:t>
            </a:r>
            <a:r>
              <a:rPr lang="en-US" dirty="0" smtClean="0"/>
              <a:t>These </a:t>
            </a:r>
            <a:r>
              <a:rPr lang="en-US" dirty="0"/>
              <a:t>six plans are functionally similar plans. The business decision to introduce these six plans, and more importantly the #2 Silver at just a few bucks more than #1 is a membership recruitment decision</a:t>
            </a:r>
            <a:r>
              <a:rPr lang="en-US" dirty="0" smtClean="0"/>
              <a:t>.</a:t>
            </a:r>
          </a:p>
          <a:p>
            <a:r>
              <a:rPr lang="en-US" dirty="0" smtClean="0"/>
              <a:t>Both these “APTC hacking” strategies capitalize on regions with a small number of insurers</a:t>
            </a:r>
            <a:endParaRPr lang="en-US" dirty="0"/>
          </a:p>
        </p:txBody>
      </p:sp>
    </p:spTree>
    <p:extLst>
      <p:ext uri="{BB962C8B-B14F-4D97-AF65-F5344CB8AC3E}">
        <p14:creationId xmlns:p14="http://schemas.microsoft.com/office/powerpoint/2010/main" val="42845504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70A2D6-582E-4A1C-987F-A0414B5CE241}"/>
              </a:ext>
            </a:extLst>
          </p:cNvPr>
          <p:cNvSpPr>
            <a:spLocks noGrp="1"/>
          </p:cNvSpPr>
          <p:nvPr>
            <p:ph type="title"/>
          </p:nvPr>
        </p:nvSpPr>
        <p:spPr>
          <a:xfrm>
            <a:off x="838200" y="136525"/>
            <a:ext cx="10515600" cy="1325563"/>
          </a:xfrm>
        </p:spPr>
        <p:txBody>
          <a:bodyPr/>
          <a:lstStyle/>
          <a:p>
            <a:r>
              <a:rPr lang="en-US" dirty="0"/>
              <a:t>Traditional models of Health insurance</a:t>
            </a:r>
          </a:p>
        </p:txBody>
      </p:sp>
      <p:sp>
        <p:nvSpPr>
          <p:cNvPr id="3" name="Content Placeholder 2">
            <a:extLst>
              <a:ext uri="{FF2B5EF4-FFF2-40B4-BE49-F238E27FC236}">
                <a16:creationId xmlns:a16="http://schemas.microsoft.com/office/drawing/2014/main" id="{6D79DD5A-477C-4D65-BF15-94188DA643DE}"/>
              </a:ext>
            </a:extLst>
          </p:cNvPr>
          <p:cNvSpPr>
            <a:spLocks noGrp="1"/>
          </p:cNvSpPr>
          <p:nvPr>
            <p:ph idx="1"/>
          </p:nvPr>
        </p:nvSpPr>
        <p:spPr>
          <a:xfrm>
            <a:off x="838200" y="1368424"/>
            <a:ext cx="10515600" cy="4918075"/>
          </a:xfrm>
        </p:spPr>
        <p:txBody>
          <a:bodyPr>
            <a:normAutofit fontScale="92500" lnSpcReduction="10000"/>
          </a:bodyPr>
          <a:lstStyle/>
          <a:p>
            <a:r>
              <a:rPr lang="en-US" dirty="0"/>
              <a:t>Also called “Fee for Service” (FFS) models of health insurance</a:t>
            </a:r>
          </a:p>
          <a:p>
            <a:r>
              <a:rPr lang="en-US" dirty="0"/>
              <a:t>Most common type of health insurance before the 1980’s</a:t>
            </a:r>
          </a:p>
          <a:p>
            <a:pPr lvl="1"/>
            <a:r>
              <a:rPr lang="en-US" dirty="0"/>
              <a:t>Physicians operated in solo practices rather than network of providers</a:t>
            </a:r>
          </a:p>
          <a:p>
            <a:r>
              <a:rPr lang="en-US" dirty="0"/>
              <a:t>Premiums determined by a </a:t>
            </a:r>
            <a:r>
              <a:rPr lang="en-US" b="1" dirty="0"/>
              <a:t>community rating</a:t>
            </a:r>
            <a:r>
              <a:rPr lang="en-US" dirty="0"/>
              <a:t> </a:t>
            </a:r>
          </a:p>
          <a:p>
            <a:r>
              <a:rPr lang="en-US" dirty="0"/>
              <a:t>Relatively low or no deductible and copayment amounts, indemnity </a:t>
            </a:r>
          </a:p>
          <a:p>
            <a:r>
              <a:rPr lang="en-US" dirty="0"/>
              <a:t>Typically consumers have free choice of healthcare provider</a:t>
            </a:r>
          </a:p>
          <a:p>
            <a:r>
              <a:rPr lang="en-US" dirty="0"/>
              <a:t>Main function of insurer: Manage financial risk associated with medical care</a:t>
            </a:r>
          </a:p>
          <a:p>
            <a:r>
              <a:rPr lang="en-US" dirty="0"/>
              <a:t>Insurer pays the lowest of the Usual, Customary, or Reasonable (UCR) charge for any medical services given by physicians</a:t>
            </a:r>
          </a:p>
          <a:p>
            <a:r>
              <a:rPr lang="en-US" dirty="0">
                <a:solidFill>
                  <a:srgbClr val="C00000"/>
                </a:solidFill>
              </a:rPr>
              <a:t>Argument against FFS models: Physicians have an incentive to “overutilize” medical services</a:t>
            </a:r>
          </a:p>
        </p:txBody>
      </p:sp>
    </p:spTree>
    <p:extLst>
      <p:ext uri="{BB962C8B-B14F-4D97-AF65-F5344CB8AC3E}">
        <p14:creationId xmlns:p14="http://schemas.microsoft.com/office/powerpoint/2010/main" val="20139384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D59EA3-4A3A-4E9F-B840-F38D1FE47B93}"/>
              </a:ext>
            </a:extLst>
          </p:cNvPr>
          <p:cNvSpPr>
            <a:spLocks noGrp="1"/>
          </p:cNvSpPr>
          <p:nvPr>
            <p:ph type="title"/>
          </p:nvPr>
        </p:nvSpPr>
        <p:spPr>
          <a:xfrm>
            <a:off x="838200" y="365125"/>
            <a:ext cx="10515600" cy="993775"/>
          </a:xfrm>
        </p:spPr>
        <p:txBody>
          <a:bodyPr/>
          <a:lstStyle/>
          <a:p>
            <a:r>
              <a:rPr lang="en-US" dirty="0"/>
              <a:t>What is Capitation?</a:t>
            </a:r>
          </a:p>
        </p:txBody>
      </p:sp>
      <p:sp>
        <p:nvSpPr>
          <p:cNvPr id="3" name="Content Placeholder 2">
            <a:extLst>
              <a:ext uri="{FF2B5EF4-FFF2-40B4-BE49-F238E27FC236}">
                <a16:creationId xmlns:a16="http://schemas.microsoft.com/office/drawing/2014/main" id="{CC72C9B9-AC1D-4E74-81C1-A03B8B4FD1F0}"/>
              </a:ext>
            </a:extLst>
          </p:cNvPr>
          <p:cNvSpPr>
            <a:spLocks noGrp="1"/>
          </p:cNvSpPr>
          <p:nvPr>
            <p:ph idx="1"/>
          </p:nvPr>
        </p:nvSpPr>
        <p:spPr>
          <a:xfrm>
            <a:off x="838200" y="1117600"/>
            <a:ext cx="10515600" cy="5375275"/>
          </a:xfrm>
        </p:spPr>
        <p:txBody>
          <a:bodyPr>
            <a:normAutofit lnSpcReduction="10000"/>
          </a:bodyPr>
          <a:lstStyle/>
          <a:p>
            <a:r>
              <a:rPr lang="en-US" dirty="0"/>
              <a:t>Insurer pays provider a set dollar amount for each enrolled person</a:t>
            </a:r>
          </a:p>
          <a:p>
            <a:r>
              <a:rPr lang="en-US" dirty="0"/>
              <a:t>Payment made whether or not that person seeks care</a:t>
            </a:r>
          </a:p>
          <a:p>
            <a:r>
              <a:rPr lang="en-US" dirty="0"/>
              <a:t>Payment is based on the average expected health care utilization</a:t>
            </a:r>
          </a:p>
          <a:p>
            <a:r>
              <a:rPr lang="en-US" dirty="0"/>
              <a:t>Physician incentive to consider the cost of treatment: </a:t>
            </a:r>
          </a:p>
          <a:p>
            <a:pPr lvl="1"/>
            <a:r>
              <a:rPr lang="en-US" dirty="0"/>
              <a:t>How might this affect use of medical services? Quality of Care?</a:t>
            </a:r>
          </a:p>
          <a:p>
            <a:pPr lvl="1"/>
            <a:r>
              <a:rPr lang="en-US" dirty="0"/>
              <a:t>Avoid the most costly patients</a:t>
            </a:r>
          </a:p>
          <a:p>
            <a:pPr lvl="1"/>
            <a:r>
              <a:rPr lang="en-US" dirty="0"/>
              <a:t>Focus on preventive healthcare – it’s cheaper to prevent an illness than to treat it</a:t>
            </a:r>
          </a:p>
          <a:p>
            <a:pPr lvl="1"/>
            <a:r>
              <a:rPr lang="en-US" dirty="0"/>
              <a:t>Focus on more cost-effective treatment options</a:t>
            </a:r>
          </a:p>
          <a:p>
            <a:r>
              <a:rPr lang="en-US" dirty="0"/>
              <a:t>Any pitfalls to consider with this type of structure?</a:t>
            </a:r>
          </a:p>
          <a:p>
            <a:pPr lvl="1"/>
            <a:r>
              <a:rPr lang="en-US" dirty="0"/>
              <a:t>Physicians essentially become the insurer (they take on the risk of healthcare costs), but don’t usually hire actuaries to estimate risks or have underwriters or purchase reinsurance to mitigate risks.</a:t>
            </a:r>
          </a:p>
          <a:p>
            <a:pPr lvl="1"/>
            <a:r>
              <a:rPr lang="en-US" dirty="0"/>
              <a:t>Law of large numbers and insurance – so how does that affect providers?</a:t>
            </a:r>
          </a:p>
        </p:txBody>
      </p:sp>
    </p:spTree>
    <p:extLst>
      <p:ext uri="{BB962C8B-B14F-4D97-AF65-F5344CB8AC3E}">
        <p14:creationId xmlns:p14="http://schemas.microsoft.com/office/powerpoint/2010/main" val="4038572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DRGs</a:t>
            </a:r>
            <a:endParaRPr lang="en-US" dirty="0"/>
          </a:p>
        </p:txBody>
      </p:sp>
      <p:sp>
        <p:nvSpPr>
          <p:cNvPr id="3" name="Content Placeholder 2"/>
          <p:cNvSpPr>
            <a:spLocks noGrp="1"/>
          </p:cNvSpPr>
          <p:nvPr>
            <p:ph idx="1"/>
          </p:nvPr>
        </p:nvSpPr>
        <p:spPr/>
        <p:txBody>
          <a:bodyPr>
            <a:normAutofit fontScale="62500" lnSpcReduction="20000"/>
          </a:bodyPr>
          <a:lstStyle/>
          <a:p>
            <a:r>
              <a:rPr lang="en-US" dirty="0"/>
              <a:t>Diagnosis Related Group; MSDRG (MS = Medicare Severity; designed for elderly)</a:t>
            </a:r>
          </a:p>
          <a:p>
            <a:r>
              <a:rPr lang="en-US" dirty="0"/>
              <a:t>A complex system that essentially classifies all hospital inpatient cases into 1 of approx. 750 DRGs</a:t>
            </a:r>
          </a:p>
          <a:p>
            <a:r>
              <a:rPr lang="en-US" dirty="0"/>
              <a:t>DRGs are assigned by a grouper program based on </a:t>
            </a:r>
            <a:r>
              <a:rPr lang="en-US" dirty="0" smtClean="0"/>
              <a:t>International Classification of Diseases (ICD) </a:t>
            </a:r>
            <a:r>
              <a:rPr lang="en-US" dirty="0"/>
              <a:t>diagnoses, procedures, age, sex, and the presence of complications and comorbidities</a:t>
            </a:r>
          </a:p>
          <a:p>
            <a:r>
              <a:rPr lang="en-US" dirty="0"/>
              <a:t>DRGs have been used since 1983 to determine how much Medicare pays a hospital, since patients within each category are similar clinically and are expected to use the same level of hospital resources</a:t>
            </a:r>
          </a:p>
          <a:p>
            <a:pPr>
              <a:lnSpc>
                <a:spcPct val="80000"/>
              </a:lnSpc>
            </a:pPr>
            <a:r>
              <a:rPr lang="en-US" altLang="en-US" dirty="0"/>
              <a:t>For MS-DRGs, Medicare (CMS) assigned one of three severity levels to each diagnosis code.  </a:t>
            </a:r>
          </a:p>
          <a:p>
            <a:pPr lvl="1">
              <a:lnSpc>
                <a:spcPct val="80000"/>
              </a:lnSpc>
            </a:pPr>
            <a:r>
              <a:rPr lang="en-US" altLang="en-US" dirty="0"/>
              <a:t>MCC     – major complications or comorbidities</a:t>
            </a:r>
          </a:p>
          <a:p>
            <a:pPr lvl="1">
              <a:lnSpc>
                <a:spcPct val="80000"/>
              </a:lnSpc>
            </a:pPr>
            <a:r>
              <a:rPr lang="en-US" altLang="en-US" dirty="0"/>
              <a:t>CC        – complications or comorbidities</a:t>
            </a:r>
          </a:p>
          <a:p>
            <a:pPr lvl="1">
              <a:lnSpc>
                <a:spcPct val="80000"/>
              </a:lnSpc>
            </a:pPr>
            <a:r>
              <a:rPr lang="en-US" altLang="en-US" dirty="0"/>
              <a:t>Non-CC – non complications or comorbidities</a:t>
            </a:r>
          </a:p>
          <a:p>
            <a:r>
              <a:rPr lang="en-US" altLang="en-US" dirty="0"/>
              <a:t>A hospital is only reimbursed one DRG per admission regardless of the number of diagnosis treated.  In some cases, the patient’s charges are greater than the DRG payment and the hospital must absorb the loss.  The patient cannot be billed for the difference.  If, on the other hand, the DRG payment is greater than the patient’s charges, the hospital is allowed to keep the difference</a:t>
            </a:r>
            <a:r>
              <a:rPr lang="en-US" altLang="en-US" dirty="0" smtClean="0"/>
              <a:t>.</a:t>
            </a:r>
            <a:endParaRPr lang="en-US" dirty="0" smtClean="0"/>
          </a:p>
          <a:p>
            <a:r>
              <a:rPr lang="en-US" dirty="0" smtClean="0"/>
              <a:t>Outpatient </a:t>
            </a:r>
            <a:r>
              <a:rPr lang="en-US" dirty="0"/>
              <a:t>uses a similar system as of year 2000 only DRGs are replaced by APC “ambulatory payment classification”</a:t>
            </a:r>
          </a:p>
          <a:p>
            <a:endParaRPr lang="en-US" dirty="0"/>
          </a:p>
          <a:p>
            <a:endParaRPr lang="en-US" dirty="0"/>
          </a:p>
          <a:p>
            <a:endParaRPr lang="en-US" dirty="0"/>
          </a:p>
        </p:txBody>
      </p:sp>
    </p:spTree>
    <p:extLst>
      <p:ext uri="{BB962C8B-B14F-4D97-AF65-F5344CB8AC3E}">
        <p14:creationId xmlns:p14="http://schemas.microsoft.com/office/powerpoint/2010/main" val="25923765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870909" y="0"/>
            <a:ext cx="6629969" cy="6858000"/>
          </a:xfrm>
          <a:prstGeom prst="rect">
            <a:avLst/>
          </a:prstGeom>
        </p:spPr>
      </p:pic>
    </p:spTree>
    <p:extLst>
      <p:ext uri="{BB962C8B-B14F-4D97-AF65-F5344CB8AC3E}">
        <p14:creationId xmlns:p14="http://schemas.microsoft.com/office/powerpoint/2010/main" val="19084219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907010-EC1C-4841-9DCE-02D5C42CB5DD}"/>
              </a:ext>
            </a:extLst>
          </p:cNvPr>
          <p:cNvSpPr>
            <a:spLocks noGrp="1"/>
          </p:cNvSpPr>
          <p:nvPr>
            <p:ph type="title"/>
          </p:nvPr>
        </p:nvSpPr>
        <p:spPr>
          <a:xfrm>
            <a:off x="838200" y="155818"/>
            <a:ext cx="10515600" cy="1325563"/>
          </a:xfrm>
        </p:spPr>
        <p:txBody>
          <a:bodyPr/>
          <a:lstStyle/>
          <a:p>
            <a:r>
              <a:rPr lang="en-US" dirty="0"/>
              <a:t>Managed Care model of health insurance</a:t>
            </a:r>
          </a:p>
        </p:txBody>
      </p:sp>
      <p:sp>
        <p:nvSpPr>
          <p:cNvPr id="3" name="Content Placeholder 2">
            <a:extLst>
              <a:ext uri="{FF2B5EF4-FFF2-40B4-BE49-F238E27FC236}">
                <a16:creationId xmlns:a16="http://schemas.microsoft.com/office/drawing/2014/main" id="{A88E7073-9DB0-4AF4-BF34-0456716D0E15}"/>
              </a:ext>
            </a:extLst>
          </p:cNvPr>
          <p:cNvSpPr>
            <a:spLocks noGrp="1"/>
          </p:cNvSpPr>
          <p:nvPr>
            <p:ph idx="1"/>
          </p:nvPr>
        </p:nvSpPr>
        <p:spPr>
          <a:xfrm>
            <a:off x="838200" y="1333500"/>
            <a:ext cx="10604500" cy="5168900"/>
          </a:xfrm>
        </p:spPr>
        <p:txBody>
          <a:bodyPr>
            <a:normAutofit lnSpcReduction="10000"/>
          </a:bodyPr>
          <a:lstStyle/>
          <a:p>
            <a:r>
              <a:rPr lang="en-US" dirty="0"/>
              <a:t>New in the 1970’s: Managed Care Organization (MCO) were developed with the goal to control the utilization and costs of medical care</a:t>
            </a:r>
          </a:p>
          <a:p>
            <a:r>
              <a:rPr lang="en-US" dirty="0"/>
              <a:t>Premiums determined by an </a:t>
            </a:r>
            <a:r>
              <a:rPr lang="en-US" b="1" dirty="0"/>
              <a:t>experience rating</a:t>
            </a:r>
          </a:p>
          <a:p>
            <a:r>
              <a:rPr lang="en-US" dirty="0"/>
              <a:t>Relatively higher deductible and copayment amounts than traditional</a:t>
            </a:r>
          </a:p>
          <a:p>
            <a:r>
              <a:rPr lang="en-US" dirty="0"/>
              <a:t>Emphasize cost-effective methods of providing comprehensive services</a:t>
            </a:r>
          </a:p>
          <a:p>
            <a:r>
              <a:rPr lang="en-US" dirty="0"/>
              <a:t>Main functions of insurer: Integrate financing and delivery of health care</a:t>
            </a:r>
          </a:p>
          <a:p>
            <a:pPr lvl="1"/>
            <a:r>
              <a:rPr lang="en-US" dirty="0"/>
              <a:t>Maintaining networks of providers</a:t>
            </a:r>
          </a:p>
          <a:p>
            <a:pPr lvl="1"/>
            <a:r>
              <a:rPr lang="en-US" dirty="0"/>
              <a:t>Utilization review</a:t>
            </a:r>
          </a:p>
          <a:p>
            <a:pPr lvl="1"/>
            <a:r>
              <a:rPr lang="en-US" dirty="0"/>
              <a:t>Quality control</a:t>
            </a:r>
          </a:p>
          <a:p>
            <a:pPr lvl="1"/>
            <a:r>
              <a:rPr lang="en-US" dirty="0"/>
              <a:t>Alternative compensation schemes</a:t>
            </a:r>
          </a:p>
        </p:txBody>
      </p:sp>
    </p:spTree>
    <p:extLst>
      <p:ext uri="{BB962C8B-B14F-4D97-AF65-F5344CB8AC3E}">
        <p14:creationId xmlns:p14="http://schemas.microsoft.com/office/powerpoint/2010/main" val="7330143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18B8D4-050F-4259-AECC-D82A89A87572}"/>
              </a:ext>
            </a:extLst>
          </p:cNvPr>
          <p:cNvSpPr>
            <a:spLocks noGrp="1"/>
          </p:cNvSpPr>
          <p:nvPr>
            <p:ph type="title"/>
          </p:nvPr>
        </p:nvSpPr>
        <p:spPr>
          <a:xfrm>
            <a:off x="838200" y="0"/>
            <a:ext cx="10515600" cy="1325563"/>
          </a:xfrm>
        </p:spPr>
        <p:txBody>
          <a:bodyPr/>
          <a:lstStyle/>
          <a:p>
            <a:r>
              <a:rPr lang="en-US" dirty="0"/>
              <a:t>Managed Care and Physician Incentives</a:t>
            </a:r>
          </a:p>
        </p:txBody>
      </p:sp>
      <p:sp>
        <p:nvSpPr>
          <p:cNvPr id="3" name="Content Placeholder 2">
            <a:extLst>
              <a:ext uri="{FF2B5EF4-FFF2-40B4-BE49-F238E27FC236}">
                <a16:creationId xmlns:a16="http://schemas.microsoft.com/office/drawing/2014/main" id="{21B137AB-4273-43DE-A32F-1692D4534F0B}"/>
              </a:ext>
            </a:extLst>
          </p:cNvPr>
          <p:cNvSpPr>
            <a:spLocks noGrp="1"/>
          </p:cNvSpPr>
          <p:nvPr>
            <p:ph idx="1"/>
          </p:nvPr>
        </p:nvSpPr>
        <p:spPr>
          <a:xfrm>
            <a:off x="495300" y="1034386"/>
            <a:ext cx="11455400" cy="5607714"/>
          </a:xfrm>
        </p:spPr>
        <p:txBody>
          <a:bodyPr>
            <a:normAutofit/>
          </a:bodyPr>
          <a:lstStyle/>
          <a:p>
            <a:r>
              <a:rPr lang="en-US" dirty="0"/>
              <a:t>Health Maintenance Organization (HMO)</a:t>
            </a:r>
          </a:p>
          <a:p>
            <a:pPr lvl="1"/>
            <a:r>
              <a:rPr lang="en-US" sz="2800" dirty="0"/>
              <a:t>A Primary care provider (PCP) acts as a gatekeeper</a:t>
            </a:r>
          </a:p>
          <a:p>
            <a:pPr lvl="1"/>
            <a:r>
              <a:rPr lang="en-US" sz="2800" dirty="0"/>
              <a:t>Four distinct types of HMO:</a:t>
            </a:r>
          </a:p>
          <a:p>
            <a:pPr lvl="2"/>
            <a:r>
              <a:rPr lang="en-US" sz="2400" dirty="0"/>
              <a:t>Staff model: Physicians employed by HMO on a salary basis </a:t>
            </a:r>
          </a:p>
          <a:p>
            <a:pPr marL="914400" lvl="2" indent="0">
              <a:buNone/>
            </a:pPr>
            <a:r>
              <a:rPr lang="en-US" sz="2400" dirty="0">
                <a:sym typeface="Wingdings" panose="05000000000000000000" pitchFamily="2" charset="2"/>
              </a:rPr>
              <a:t>	</a:t>
            </a:r>
            <a:r>
              <a:rPr lang="en-US" sz="2400" dirty="0">
                <a:solidFill>
                  <a:srgbClr val="C00000"/>
                </a:solidFill>
                <a:sym typeface="Wingdings" panose="05000000000000000000" pitchFamily="2" charset="2"/>
              </a:rPr>
              <a:t> no incentive to over-provide care</a:t>
            </a:r>
            <a:endParaRPr lang="en-US" sz="2400" dirty="0">
              <a:solidFill>
                <a:srgbClr val="C00000"/>
              </a:solidFill>
            </a:endParaRPr>
          </a:p>
          <a:p>
            <a:pPr lvl="2"/>
            <a:r>
              <a:rPr lang="en-US" sz="2400" dirty="0"/>
              <a:t>Group model: HMO contracts with one group practice, paid by </a:t>
            </a:r>
            <a:r>
              <a:rPr lang="en-US" sz="2400" b="1" dirty="0"/>
              <a:t>capitation</a:t>
            </a:r>
          </a:p>
          <a:p>
            <a:pPr marL="914400" lvl="2" indent="0">
              <a:buNone/>
            </a:pPr>
            <a:r>
              <a:rPr lang="en-US" sz="2400" dirty="0"/>
              <a:t>	</a:t>
            </a:r>
            <a:r>
              <a:rPr lang="en-US" sz="2400" dirty="0">
                <a:solidFill>
                  <a:srgbClr val="C00000"/>
                </a:solidFill>
                <a:sym typeface="Wingdings" panose="05000000000000000000" pitchFamily="2" charset="2"/>
              </a:rPr>
              <a:t> Physicians incentivized to limit services/use of medical services</a:t>
            </a:r>
            <a:endParaRPr lang="en-US" sz="2400" dirty="0">
              <a:solidFill>
                <a:srgbClr val="C00000"/>
              </a:solidFill>
            </a:endParaRPr>
          </a:p>
          <a:p>
            <a:pPr lvl="2"/>
            <a:r>
              <a:rPr lang="en-US" sz="2400" dirty="0"/>
              <a:t>Network model: HMO contracts with multiple group practices, paid by capitation</a:t>
            </a:r>
          </a:p>
          <a:p>
            <a:pPr lvl="2"/>
            <a:r>
              <a:rPr lang="en-US" sz="2400" dirty="0"/>
              <a:t>Individual Practice Association (IPA) model: HMO contracts with multiple doctors in various practices, paid by a discounted fee-for-service</a:t>
            </a:r>
          </a:p>
          <a:p>
            <a:pPr marL="914400" lvl="2" indent="0">
              <a:buNone/>
            </a:pPr>
            <a:r>
              <a:rPr lang="en-US" sz="2400" dirty="0">
                <a:sym typeface="Wingdings" panose="05000000000000000000" pitchFamily="2" charset="2"/>
              </a:rPr>
              <a:t>	</a:t>
            </a:r>
            <a:r>
              <a:rPr lang="en-US" sz="2400" dirty="0">
                <a:solidFill>
                  <a:srgbClr val="C00000"/>
                </a:solidFill>
                <a:sym typeface="Wingdings" panose="05000000000000000000" pitchFamily="2" charset="2"/>
              </a:rPr>
              <a:t> Some incentive to overutilize exists</a:t>
            </a:r>
            <a:endParaRPr lang="en-US" sz="2200" dirty="0">
              <a:solidFill>
                <a:srgbClr val="C00000"/>
              </a:solidFill>
            </a:endParaRPr>
          </a:p>
        </p:txBody>
      </p:sp>
    </p:spTree>
    <p:extLst>
      <p:ext uri="{BB962C8B-B14F-4D97-AF65-F5344CB8AC3E}">
        <p14:creationId xmlns:p14="http://schemas.microsoft.com/office/powerpoint/2010/main" val="88270617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77812</TotalTime>
  <Words>4622</Words>
  <Application>Microsoft Office PowerPoint</Application>
  <PresentationFormat>Widescreen</PresentationFormat>
  <Paragraphs>355</Paragraphs>
  <Slides>35</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35</vt:i4>
      </vt:variant>
    </vt:vector>
  </HeadingPairs>
  <TitlesOfParts>
    <vt:vector size="40" baseType="lpstr">
      <vt:lpstr>Arial</vt:lpstr>
      <vt:lpstr>Calibri</vt:lpstr>
      <vt:lpstr>Calibri Light</vt:lpstr>
      <vt:lpstr>Wingdings</vt:lpstr>
      <vt:lpstr>Office Theme</vt:lpstr>
      <vt:lpstr>HCMI 4225: Payments</vt:lpstr>
      <vt:lpstr>Incentives Matter</vt:lpstr>
      <vt:lpstr>Traditional Methods of Payment (Health Provider Reimbursement Models)</vt:lpstr>
      <vt:lpstr>Traditional models of Health insurance</vt:lpstr>
      <vt:lpstr>What is Capitation?</vt:lpstr>
      <vt:lpstr>DRGs</vt:lpstr>
      <vt:lpstr>PowerPoint Presentation</vt:lpstr>
      <vt:lpstr>Managed Care model of health insurance</vt:lpstr>
      <vt:lpstr>Managed Care and Physician Incentives</vt:lpstr>
      <vt:lpstr>Managed Care and Physician Incentives, ctd.</vt:lpstr>
      <vt:lpstr>Medicaid Managed Care</vt:lpstr>
      <vt:lpstr>Bundled Payments and ACOs</vt:lpstr>
      <vt:lpstr>Bundled Payments and ACOs</vt:lpstr>
      <vt:lpstr>Bundled Payments and ACOs</vt:lpstr>
      <vt:lpstr>Accountable Care Organizations</vt:lpstr>
      <vt:lpstr>Growth in ACOs</vt:lpstr>
      <vt:lpstr>Growth in ACOs</vt:lpstr>
      <vt:lpstr>Theoretical Pros &amp; Cons of VI</vt:lpstr>
      <vt:lpstr>VI vs Horizontal mergers: Market power and the HHI</vt:lpstr>
      <vt:lpstr>Hospital and Physician Vertical Integration (VI)</vt:lpstr>
      <vt:lpstr>Examples of Hospitals and Physician VI</vt:lpstr>
      <vt:lpstr>So, Are MCO’s “good” or not?</vt:lpstr>
      <vt:lpstr>New Methods: Pay for Performance </vt:lpstr>
      <vt:lpstr>New Methods: Pay for Performance</vt:lpstr>
      <vt:lpstr>Pay for Performance: HACs</vt:lpstr>
      <vt:lpstr>Pay for Performance: excess readmissions and mortality</vt:lpstr>
      <vt:lpstr>New Methods: Merit Based Incentive Payment System</vt:lpstr>
      <vt:lpstr>PowerPoint Presentation</vt:lpstr>
      <vt:lpstr>HCMI 4225: Gaming the Marketplace &amp; Accountable Care Organizations</vt:lpstr>
      <vt:lpstr>Challenges for Private Health Insurance Companies derived from Changing Public Policy Landscape</vt:lpstr>
      <vt:lpstr>Re-insurance pools</vt:lpstr>
      <vt:lpstr>Advanced Premium Tax Credits (APTC) (and Gold gapping aka silver loading)</vt:lpstr>
      <vt:lpstr>Silver gapping (and Gold gapping)</vt:lpstr>
      <vt:lpstr>Silver Gapping</vt:lpstr>
      <vt:lpstr>Silver Spamming</vt:lpstr>
    </vt:vector>
  </TitlesOfParts>
  <Company>D10222WCAH07IT1</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HCMI 4225: Health and Social Insurance</dc:title>
  <dc:creator>Shane Murphy</dc:creator>
  <cp:lastModifiedBy>Shane Murphy</cp:lastModifiedBy>
  <cp:revision>199</cp:revision>
  <cp:lastPrinted>2018-11-07T15:31:38Z</cp:lastPrinted>
  <dcterms:created xsi:type="dcterms:W3CDTF">2018-08-26T19:46:47Z</dcterms:created>
  <dcterms:modified xsi:type="dcterms:W3CDTF">2024-04-09T16:07:23Z</dcterms:modified>
</cp:coreProperties>
</file>