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4" r:id="rId2"/>
    <p:sldId id="285" r:id="rId3"/>
    <p:sldId id="286" r:id="rId4"/>
    <p:sldId id="287" r:id="rId5"/>
    <p:sldId id="288" r:id="rId6"/>
    <p:sldId id="289" r:id="rId7"/>
    <p:sldId id="290" r:id="rId8"/>
    <p:sldId id="296" r:id="rId9"/>
    <p:sldId id="292" r:id="rId10"/>
    <p:sldId id="291" r:id="rId11"/>
    <p:sldId id="293" r:id="rId12"/>
    <p:sldId id="294" r:id="rId13"/>
    <p:sldId id="295" r:id="rId14"/>
    <p:sldId id="297" r:id="rId15"/>
    <p:sldId id="298" r:id="rId16"/>
    <p:sldId id="299"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95217" autoAdjust="0"/>
  </p:normalViewPr>
  <p:slideViewPr>
    <p:cSldViewPr snapToGrid="0">
      <p:cViewPr varScale="1">
        <p:scale>
          <a:sx n="105" d="100"/>
          <a:sy n="105" d="100"/>
        </p:scale>
        <p:origin x="204" y="108"/>
      </p:cViewPr>
      <p:guideLst/>
    </p:cSldViewPr>
  </p:slideViewPr>
  <p:outlineViewPr>
    <p:cViewPr>
      <p:scale>
        <a:sx n="33" d="100"/>
        <a:sy n="33" d="100"/>
      </p:scale>
      <p:origin x="0" y="-9354"/>
    </p:cViewPr>
  </p:outlin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B2D79489-C552-4A13-9F32-A93EB53B9AAE}" type="datetimeFigureOut">
              <a:rPr lang="en-US" smtClean="0"/>
              <a:t>4/18/2024</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20985682-7A55-47CC-B040-7EBF6959C529}" type="slidenum">
              <a:rPr lang="en-US" smtClean="0"/>
              <a:t>‹#›</a:t>
            </a:fld>
            <a:endParaRPr lang="en-US"/>
          </a:p>
        </p:txBody>
      </p:sp>
    </p:spTree>
    <p:extLst>
      <p:ext uri="{BB962C8B-B14F-4D97-AF65-F5344CB8AC3E}">
        <p14:creationId xmlns:p14="http://schemas.microsoft.com/office/powerpoint/2010/main" val="2730865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C175D60-EF9F-4A47-A49B-5396FE52555C}" type="datetimeFigureOut">
              <a:rPr lang="en-US" smtClean="0"/>
              <a:t>4/18/2024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Drake, Coleman, David Anderson, </a:t>
            </a:r>
            <a:r>
              <a:rPr lang="en-US" sz="1200" b="0" i="0" kern="1200" dirty="0" err="1" smtClean="0">
                <a:solidFill>
                  <a:schemeClr val="tx1"/>
                </a:solidFill>
                <a:effectLst/>
                <a:latin typeface="+mn-lt"/>
                <a:ea typeface="+mn-ea"/>
                <a:cs typeface="+mn-cs"/>
              </a:rPr>
              <a:t>Sih</a:t>
            </a:r>
            <a:r>
              <a:rPr lang="en-US" sz="1200" b="0" i="0" kern="1200" dirty="0" smtClean="0">
                <a:solidFill>
                  <a:schemeClr val="tx1"/>
                </a:solidFill>
                <a:effectLst/>
                <a:latin typeface="+mn-lt"/>
                <a:ea typeface="+mn-ea"/>
                <a:cs typeface="+mn-cs"/>
              </a:rPr>
              <a:t>-Ting </a:t>
            </a:r>
            <a:r>
              <a:rPr lang="en-US" sz="1200" b="0" i="0" kern="1200" dirty="0" err="1" smtClean="0">
                <a:solidFill>
                  <a:schemeClr val="tx1"/>
                </a:solidFill>
                <a:effectLst/>
                <a:latin typeface="+mn-lt"/>
                <a:ea typeface="+mn-ea"/>
                <a:cs typeface="+mn-cs"/>
              </a:rPr>
              <a:t>Cai</a:t>
            </a:r>
            <a:r>
              <a:rPr lang="en-US" sz="1200" b="0" i="0" kern="1200" dirty="0" smtClean="0">
                <a:solidFill>
                  <a:schemeClr val="tx1"/>
                </a:solidFill>
                <a:effectLst/>
                <a:latin typeface="+mn-lt"/>
                <a:ea typeface="+mn-ea"/>
                <a:cs typeface="+mn-cs"/>
              </a:rPr>
              <a:t>, and Daniel W. Sacks. "Financial transaction costs reduce benefit take-up evidence from zero-premium health insurance plans in Colorado." </a:t>
            </a:r>
            <a:r>
              <a:rPr lang="en-US" sz="1200" b="0" i="1" kern="1200" dirty="0" smtClean="0">
                <a:solidFill>
                  <a:schemeClr val="tx1"/>
                </a:solidFill>
                <a:effectLst/>
                <a:latin typeface="+mn-lt"/>
                <a:ea typeface="+mn-ea"/>
                <a:cs typeface="+mn-cs"/>
              </a:rPr>
              <a:t>Journal of Health Economics</a:t>
            </a:r>
            <a:r>
              <a:rPr lang="en-US" sz="1200" b="0" i="0" kern="1200" dirty="0" smtClean="0">
                <a:solidFill>
                  <a:schemeClr val="tx1"/>
                </a:solidFill>
                <a:effectLst/>
                <a:latin typeface="+mn-lt"/>
                <a:ea typeface="+mn-ea"/>
                <a:cs typeface="+mn-cs"/>
              </a:rPr>
              <a:t> 89 (2023): 102752.</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8</a:t>
            </a:fld>
            <a:endParaRPr lang="en-US"/>
          </a:p>
        </p:txBody>
      </p:sp>
    </p:spTree>
    <p:extLst>
      <p:ext uri="{BB962C8B-B14F-4D97-AF65-F5344CB8AC3E}">
        <p14:creationId xmlns:p14="http://schemas.microsoft.com/office/powerpoint/2010/main" val="173917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Lovchikova</a:t>
            </a:r>
            <a:r>
              <a:rPr lang="en-US" sz="1200" b="0" i="0" kern="1200" dirty="0" smtClean="0">
                <a:solidFill>
                  <a:schemeClr val="tx1"/>
                </a:solidFill>
                <a:effectLst/>
                <a:latin typeface="+mn-lt"/>
                <a:ea typeface="+mn-ea"/>
                <a:cs typeface="+mn-cs"/>
              </a:rPr>
              <a:t>, Marina, Andrew </a:t>
            </a:r>
            <a:r>
              <a:rPr lang="en-US" sz="1200" b="0" i="0" kern="1200" dirty="0" err="1" smtClean="0">
                <a:solidFill>
                  <a:schemeClr val="tx1"/>
                </a:solidFill>
                <a:effectLst/>
                <a:latin typeface="+mn-lt"/>
                <a:ea typeface="+mn-ea"/>
                <a:cs typeface="+mn-cs"/>
              </a:rPr>
              <a:t>Feher</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Langou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Lian</a:t>
            </a:r>
            <a:r>
              <a:rPr lang="en-US" sz="1200" b="0" i="0" kern="1200" dirty="0" smtClean="0">
                <a:solidFill>
                  <a:schemeClr val="tx1"/>
                </a:solidFill>
                <a:effectLst/>
                <a:latin typeface="+mn-lt"/>
                <a:ea typeface="+mn-ea"/>
                <a:cs typeface="+mn-cs"/>
              </a:rPr>
              <a:t>. "Health Plan Switching and Health Care Utilization: A Randomized Clinical Trial." In </a:t>
            </a:r>
            <a:r>
              <a:rPr lang="en-US" sz="1200" b="0" i="1" kern="1200" dirty="0" smtClean="0">
                <a:solidFill>
                  <a:schemeClr val="tx1"/>
                </a:solidFill>
                <a:effectLst/>
                <a:latin typeface="+mn-lt"/>
                <a:ea typeface="+mn-ea"/>
                <a:cs typeface="+mn-cs"/>
              </a:rPr>
              <a:t>JAMA Health Forum</a:t>
            </a:r>
            <a:r>
              <a:rPr lang="en-US" sz="1200" b="0" i="0" kern="1200" dirty="0" smtClean="0">
                <a:solidFill>
                  <a:schemeClr val="tx1"/>
                </a:solidFill>
                <a:effectLst/>
                <a:latin typeface="+mn-lt"/>
                <a:ea typeface="+mn-ea"/>
                <a:cs typeface="+mn-cs"/>
              </a:rPr>
              <a:t>, vol. 5, no. 3, pp. e240324-e240324. American Medical Association, 2024.</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11</a:t>
            </a:fld>
            <a:endParaRPr lang="en-US"/>
          </a:p>
        </p:txBody>
      </p:sp>
    </p:spTree>
    <p:extLst>
      <p:ext uri="{BB962C8B-B14F-4D97-AF65-F5344CB8AC3E}">
        <p14:creationId xmlns:p14="http://schemas.microsoft.com/office/powerpoint/2010/main" val="293630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https://meps.ahrq.gov/data_files/publications/st556/stat556.shtml</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12</a:t>
            </a:fld>
            <a:endParaRPr lang="en-US"/>
          </a:p>
        </p:txBody>
      </p:sp>
    </p:spTree>
    <p:extLst>
      <p:ext uri="{BB962C8B-B14F-4D97-AF65-F5344CB8AC3E}">
        <p14:creationId xmlns:p14="http://schemas.microsoft.com/office/powerpoint/2010/main" val="1856719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4/18/2024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ccesshealthct.com/AHCT/official/famInfo/loadFamilyInf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HCMI 4225: </a:t>
            </a:r>
            <a:r>
              <a:rPr lang="en-US" dirty="0" smtClean="0"/>
              <a:t>Consumer and Insurance Company </a:t>
            </a:r>
            <a:r>
              <a:rPr lang="en-US" dirty="0" smtClean="0"/>
              <a:t>Behavior</a:t>
            </a:r>
            <a:endParaRPr lang="en-US" dirty="0"/>
          </a:p>
        </p:txBody>
      </p:sp>
      <p:sp>
        <p:nvSpPr>
          <p:cNvPr id="3" name="Subtitle 2"/>
          <p:cNvSpPr>
            <a:spLocks noGrp="1"/>
          </p:cNvSpPr>
          <p:nvPr>
            <p:ph type="subTitle" idx="1"/>
          </p:nvPr>
        </p:nvSpPr>
        <p:spPr/>
        <p:txBody>
          <a:bodyPr/>
          <a:lstStyle/>
          <a:p>
            <a:r>
              <a:rPr lang="en-US" dirty="0" smtClean="0"/>
              <a:t>BUSN 202: Mon/Wed 12:30 PM – 1:45 PM</a:t>
            </a:r>
          </a:p>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193033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Sharing Reductions</a:t>
            </a:r>
            <a:endParaRPr lang="en-US" dirty="0"/>
          </a:p>
        </p:txBody>
      </p:sp>
      <p:sp>
        <p:nvSpPr>
          <p:cNvPr id="3" name="Content Placeholder 2"/>
          <p:cNvSpPr>
            <a:spLocks noGrp="1"/>
          </p:cNvSpPr>
          <p:nvPr>
            <p:ph idx="1"/>
          </p:nvPr>
        </p:nvSpPr>
        <p:spPr/>
        <p:txBody>
          <a:bodyPr>
            <a:normAutofit/>
          </a:bodyPr>
          <a:lstStyle/>
          <a:p>
            <a:r>
              <a:rPr lang="en-US" dirty="0"/>
              <a:t>L</a:t>
            </a:r>
            <a:r>
              <a:rPr lang="en-US" dirty="0" smtClean="0"/>
              <a:t>ower </a:t>
            </a:r>
            <a:r>
              <a:rPr lang="en-US" dirty="0"/>
              <a:t>enrollees’ out-of-pocket cost due to deductibles, copayments, </a:t>
            </a:r>
            <a:r>
              <a:rPr lang="en-US" dirty="0" smtClean="0"/>
              <a:t>and coinsurance</a:t>
            </a:r>
            <a:r>
              <a:rPr lang="en-US" dirty="0"/>
              <a:t> </a:t>
            </a:r>
            <a:endParaRPr lang="en-US" dirty="0" smtClean="0"/>
          </a:p>
          <a:p>
            <a:r>
              <a:rPr lang="en-US" dirty="0" smtClean="0"/>
              <a:t>Eligibility up to 250% FPL</a:t>
            </a:r>
          </a:p>
          <a:p>
            <a:r>
              <a:rPr lang="en-US" dirty="0" smtClean="0"/>
              <a:t>Applies only to silver plans, but transforms cost sharing into a more gold or platinum model</a:t>
            </a:r>
          </a:p>
          <a:p>
            <a:r>
              <a:rPr lang="en-US" dirty="0" smtClean="0"/>
              <a:t>Silver </a:t>
            </a:r>
            <a:r>
              <a:rPr lang="en-US" dirty="0"/>
              <a:t>plans with the most generous level of cost sharing reductions are sometimes called CSR 94 silver </a:t>
            </a:r>
            <a:r>
              <a:rPr lang="en-US" dirty="0" smtClean="0"/>
              <a:t>plans</a:t>
            </a:r>
          </a:p>
          <a:p>
            <a:pPr lvl="1"/>
            <a:r>
              <a:rPr lang="en-US" dirty="0" smtClean="0"/>
              <a:t>With </a:t>
            </a:r>
            <a:r>
              <a:rPr lang="en-US" dirty="0"/>
              <a:t>94 percent actuarial value, which represents the average share of health spending paid by the health plan, compared to 70 percent actuarial value for a silver plan with no cost sharing </a:t>
            </a:r>
            <a:r>
              <a:rPr lang="en-US" dirty="0" smtClean="0"/>
              <a:t>reductions</a:t>
            </a:r>
          </a:p>
        </p:txBody>
      </p:sp>
    </p:spTree>
    <p:extLst>
      <p:ext uri="{BB962C8B-B14F-4D97-AF65-F5344CB8AC3E}">
        <p14:creationId xmlns:p14="http://schemas.microsoft.com/office/powerpoint/2010/main" val="377613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behavior</a:t>
            </a:r>
            <a:endParaRPr lang="en-US" dirty="0"/>
          </a:p>
        </p:txBody>
      </p:sp>
      <p:sp>
        <p:nvSpPr>
          <p:cNvPr id="3" name="Content Placeholder 2"/>
          <p:cNvSpPr>
            <a:spLocks noGrp="1"/>
          </p:cNvSpPr>
          <p:nvPr>
            <p:ph idx="1"/>
          </p:nvPr>
        </p:nvSpPr>
        <p:spPr/>
        <p:txBody>
          <a:bodyPr/>
          <a:lstStyle/>
          <a:p>
            <a:r>
              <a:rPr lang="en-US" dirty="0" smtClean="0"/>
              <a:t>Efforts to get customers to shift health insurance plans, even when such a shift is good for them, is very hard.</a:t>
            </a:r>
          </a:p>
          <a:p>
            <a:r>
              <a:rPr lang="en-US" dirty="0" smtClean="0"/>
              <a:t>Informing people that they are eligible for CSR 94 plans causes some to switch</a:t>
            </a:r>
          </a:p>
          <a:p>
            <a:pPr lvl="1"/>
            <a:r>
              <a:rPr lang="en-US" dirty="0" smtClean="0"/>
              <a:t>But many do not</a:t>
            </a:r>
          </a:p>
          <a:p>
            <a:pPr lvl="1"/>
            <a:r>
              <a:rPr lang="en-US" dirty="0" smtClean="0"/>
              <a:t>Why?</a:t>
            </a:r>
            <a:endParaRPr lang="en-US" dirty="0"/>
          </a:p>
        </p:txBody>
      </p:sp>
    </p:spTree>
    <p:extLst>
      <p:ext uri="{BB962C8B-B14F-4D97-AF65-F5344CB8AC3E}">
        <p14:creationId xmlns:p14="http://schemas.microsoft.com/office/powerpoint/2010/main" val="1774484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most people do not use much healthcare</a:t>
            </a:r>
            <a:endParaRPr lang="en-US" dirty="0"/>
          </a:p>
        </p:txBody>
      </p:sp>
      <p:sp>
        <p:nvSpPr>
          <p:cNvPr id="3" name="Content Placeholder 2"/>
          <p:cNvSpPr>
            <a:spLocks noGrp="1"/>
          </p:cNvSpPr>
          <p:nvPr>
            <p:ph idx="1"/>
          </p:nvPr>
        </p:nvSpPr>
        <p:spPr>
          <a:xfrm>
            <a:off x="838200" y="1825625"/>
            <a:ext cx="4236720" cy="4351338"/>
          </a:xfrm>
        </p:spPr>
        <p:txBody>
          <a:bodyPr/>
          <a:lstStyle/>
          <a:p>
            <a:r>
              <a:rPr lang="en-US" dirty="0" smtClean="0"/>
              <a:t>The bottom 50% of spenders spend under $400 per year on health care</a:t>
            </a:r>
          </a:p>
          <a:p>
            <a:endParaRPr lang="en-US" dirty="0"/>
          </a:p>
        </p:txBody>
      </p:sp>
      <p:pic>
        <p:nvPicPr>
          <p:cNvPr id="2050" name="Picture 2" descr="AHRQ average spending 2021 inflation adjusted dollars by percentile grou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4336" y="1156296"/>
            <a:ext cx="6078088" cy="554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688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behavior</a:t>
            </a:r>
            <a:endParaRPr lang="en-US" dirty="0"/>
          </a:p>
        </p:txBody>
      </p:sp>
      <p:sp>
        <p:nvSpPr>
          <p:cNvPr id="3" name="Content Placeholder 2"/>
          <p:cNvSpPr>
            <a:spLocks noGrp="1"/>
          </p:cNvSpPr>
          <p:nvPr>
            <p:ph idx="1"/>
          </p:nvPr>
        </p:nvSpPr>
        <p:spPr/>
        <p:txBody>
          <a:bodyPr/>
          <a:lstStyle/>
          <a:p>
            <a:r>
              <a:rPr lang="en-US" dirty="0" smtClean="0"/>
              <a:t>First! Getting onto the first page matters</a:t>
            </a:r>
          </a:p>
          <a:p>
            <a:pPr lvl="1"/>
            <a:r>
              <a:rPr lang="en-US" dirty="0">
                <a:hlinkClick r:id="rId2"/>
              </a:rPr>
              <a:t>https://</a:t>
            </a:r>
            <a:r>
              <a:rPr lang="en-US" dirty="0" smtClean="0">
                <a:hlinkClick r:id="rId2"/>
              </a:rPr>
              <a:t>www.accesshealthct.com/AHCT/official/famInfo/loadFamilyInfo</a:t>
            </a:r>
            <a:endParaRPr lang="en-US" dirty="0" smtClean="0"/>
          </a:p>
          <a:p>
            <a:r>
              <a:rPr lang="en-US" dirty="0" smtClean="0"/>
              <a:t>Cost sharing expenses are unknown to patients until after care</a:t>
            </a:r>
          </a:p>
          <a:p>
            <a:pPr lvl="1"/>
            <a:r>
              <a:rPr lang="en-US" dirty="0" smtClean="0"/>
              <a:t>So cost sharing financial risk is pushed onto the patient</a:t>
            </a:r>
          </a:p>
          <a:p>
            <a:pPr lvl="1"/>
            <a:r>
              <a:rPr lang="en-US" dirty="0" smtClean="0"/>
              <a:t>Does this affect moral hazard?</a:t>
            </a:r>
            <a:endParaRPr lang="en-US" dirty="0"/>
          </a:p>
        </p:txBody>
      </p:sp>
    </p:spTree>
    <p:extLst>
      <p:ext uri="{BB962C8B-B14F-4D97-AF65-F5344CB8AC3E}">
        <p14:creationId xmlns:p14="http://schemas.microsoft.com/office/powerpoint/2010/main" val="1300627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behavior</a:t>
            </a:r>
            <a:endParaRPr lang="en-US" dirty="0"/>
          </a:p>
        </p:txBody>
      </p:sp>
      <p:sp>
        <p:nvSpPr>
          <p:cNvPr id="3" name="Content Placeholder 2"/>
          <p:cNvSpPr>
            <a:spLocks noGrp="1"/>
          </p:cNvSpPr>
          <p:nvPr>
            <p:ph idx="1"/>
          </p:nvPr>
        </p:nvSpPr>
        <p:spPr/>
        <p:txBody>
          <a:bodyPr/>
          <a:lstStyle/>
          <a:p>
            <a:r>
              <a:rPr lang="en-US" dirty="0" smtClean="0"/>
              <a:t>The effect of cost sharing vs premium subsidies:</a:t>
            </a:r>
          </a:p>
          <a:p>
            <a:pPr lvl="1"/>
            <a:r>
              <a:rPr lang="en-US" dirty="0" smtClean="0"/>
              <a:t>Since most people are low users of health care, cost sharing reductions don’t help them</a:t>
            </a:r>
          </a:p>
          <a:p>
            <a:pPr lvl="1"/>
            <a:r>
              <a:rPr lang="en-US" dirty="0" smtClean="0"/>
              <a:t>If cost sharing reductions increase average premiums, then cost sharing reductions will make care more affordable for high utilizers, but will make insurance less affordable for the majority, who are low utilizers</a:t>
            </a:r>
            <a:endParaRPr lang="en-US" dirty="0"/>
          </a:p>
        </p:txBody>
      </p:sp>
    </p:spTree>
    <p:extLst>
      <p:ext uri="{BB962C8B-B14F-4D97-AF65-F5344CB8AC3E}">
        <p14:creationId xmlns:p14="http://schemas.microsoft.com/office/powerpoint/2010/main" val="3849586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note about failure of Medicaid expansion</a:t>
            </a:r>
            <a:endParaRPr lang="en-US" dirty="0"/>
          </a:p>
        </p:txBody>
      </p:sp>
      <p:sp>
        <p:nvSpPr>
          <p:cNvPr id="3" name="Content Placeholder 2"/>
          <p:cNvSpPr>
            <a:spLocks noGrp="1"/>
          </p:cNvSpPr>
          <p:nvPr>
            <p:ph idx="1"/>
          </p:nvPr>
        </p:nvSpPr>
        <p:spPr/>
        <p:txBody>
          <a:bodyPr/>
          <a:lstStyle/>
          <a:p>
            <a:r>
              <a:rPr lang="en-US" dirty="0" smtClean="0"/>
              <a:t>47% of the ACA marketplace enrollment is from North Carolina, Georgia, Florida, and Texas</a:t>
            </a:r>
          </a:p>
          <a:p>
            <a:pPr lvl="1"/>
            <a:r>
              <a:rPr lang="en-US" dirty="0" smtClean="0"/>
              <a:t>~10 Million people</a:t>
            </a:r>
            <a:endParaRPr lang="en-US" dirty="0"/>
          </a:p>
          <a:p>
            <a:endParaRPr lang="en-US" dirty="0" smtClean="0"/>
          </a:p>
          <a:p>
            <a:endParaRPr lang="en-US" dirty="0" smtClean="0"/>
          </a:p>
          <a:p>
            <a:r>
              <a:rPr lang="en-US" dirty="0"/>
              <a:t>Over a quarter of 18 to 64 year olds in Florida have an on-market ACA plan</a:t>
            </a:r>
            <a:r>
              <a:rPr lang="en-US" dirty="0" smtClean="0"/>
              <a:t>.</a:t>
            </a:r>
          </a:p>
          <a:p>
            <a:r>
              <a:rPr lang="en-US" dirty="0" smtClean="0"/>
              <a:t>Medicaid expansion close to passing in Mississippi (work requirement?)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09777505"/>
              </p:ext>
            </p:extLst>
          </p:nvPr>
        </p:nvGraphicFramePr>
        <p:xfrm>
          <a:off x="7022590" y="2331719"/>
          <a:ext cx="3538732" cy="1742123"/>
        </p:xfrm>
        <a:graphic>
          <a:graphicData uri="http://schemas.openxmlformats.org/drawingml/2006/table">
            <a:tbl>
              <a:tblPr/>
              <a:tblGrid>
                <a:gridCol w="884683">
                  <a:extLst>
                    <a:ext uri="{9D8B030D-6E8A-4147-A177-3AD203B41FA5}">
                      <a16:colId xmlns:a16="http://schemas.microsoft.com/office/drawing/2014/main" val="1032733427"/>
                    </a:ext>
                  </a:extLst>
                </a:gridCol>
                <a:gridCol w="884683">
                  <a:extLst>
                    <a:ext uri="{9D8B030D-6E8A-4147-A177-3AD203B41FA5}">
                      <a16:colId xmlns:a16="http://schemas.microsoft.com/office/drawing/2014/main" val="3514725957"/>
                    </a:ext>
                  </a:extLst>
                </a:gridCol>
                <a:gridCol w="884683">
                  <a:extLst>
                    <a:ext uri="{9D8B030D-6E8A-4147-A177-3AD203B41FA5}">
                      <a16:colId xmlns:a16="http://schemas.microsoft.com/office/drawing/2014/main" val="3432257499"/>
                    </a:ext>
                  </a:extLst>
                </a:gridCol>
                <a:gridCol w="884683">
                  <a:extLst>
                    <a:ext uri="{9D8B030D-6E8A-4147-A177-3AD203B41FA5}">
                      <a16:colId xmlns:a16="http://schemas.microsoft.com/office/drawing/2014/main" val="3091309229"/>
                    </a:ext>
                  </a:extLst>
                </a:gridCol>
              </a:tblGrid>
              <a:tr h="302563">
                <a:tc>
                  <a:txBody>
                    <a:bodyPr/>
                    <a:lstStyle/>
                    <a:p>
                      <a:r>
                        <a:rPr lang="en-US" sz="900" dirty="0">
                          <a:effectLst/>
                        </a:rPr>
                        <a:t>State</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tcPr>
                </a:tc>
                <a:tc>
                  <a:txBody>
                    <a:bodyPr/>
                    <a:lstStyle/>
                    <a:p>
                      <a:r>
                        <a:rPr lang="en-US" sz="900">
                          <a:effectLst/>
                        </a:rPr>
                        <a:t>Platform</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tcPr>
                </a:tc>
                <a:tc>
                  <a:txBody>
                    <a:bodyPr/>
                    <a:lstStyle/>
                    <a:p>
                      <a:r>
                        <a:rPr lang="en-US" sz="900">
                          <a:effectLst/>
                        </a:rPr>
                        <a:t>Enrollees</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tcPr>
                </a:tc>
                <a:tc>
                  <a:txBody>
                    <a:bodyPr/>
                    <a:lstStyle/>
                    <a:p>
                      <a:r>
                        <a:rPr lang="en-US" sz="900">
                          <a:effectLst/>
                        </a:rPr>
                        <a:t>National Share</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tcPr>
                </a:tc>
                <a:extLst>
                  <a:ext uri="{0D108BD9-81ED-4DB2-BD59-A6C34878D82A}">
                    <a16:rowId xmlns:a16="http://schemas.microsoft.com/office/drawing/2014/main" val="2790274874"/>
                  </a:ext>
                </a:extLst>
              </a:tr>
              <a:tr h="359890">
                <a:tc>
                  <a:txBody>
                    <a:bodyPr/>
                    <a:lstStyle/>
                    <a:p>
                      <a:r>
                        <a:rPr lang="en-US" sz="900">
                          <a:effectLst/>
                        </a:rPr>
                        <a:t>Florida</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a:noFill/>
                    </a:lnB>
                  </a:tcPr>
                </a:tc>
                <a:tc>
                  <a:txBody>
                    <a:bodyPr/>
                    <a:lstStyle/>
                    <a:p>
                      <a:r>
                        <a:rPr lang="en-US" sz="900">
                          <a:effectLst/>
                        </a:rPr>
                        <a:t>HealthCare.gov</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a:noFill/>
                    </a:lnB>
                  </a:tcPr>
                </a:tc>
                <a:tc>
                  <a:txBody>
                    <a:bodyPr/>
                    <a:lstStyle/>
                    <a:p>
                      <a:r>
                        <a:rPr lang="en-US" sz="900">
                          <a:effectLst/>
                        </a:rPr>
                        <a:t>4,211,902</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a:noFill/>
                    </a:lnB>
                  </a:tcPr>
                </a:tc>
                <a:tc>
                  <a:txBody>
                    <a:bodyPr/>
                    <a:lstStyle/>
                    <a:p>
                      <a:pPr algn="r"/>
                      <a:r>
                        <a:rPr lang="en-US" sz="900">
                          <a:effectLst/>
                        </a:rPr>
                        <a:t>19.8%</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tcPr>
                </a:tc>
                <a:extLst>
                  <a:ext uri="{0D108BD9-81ED-4DB2-BD59-A6C34878D82A}">
                    <a16:rowId xmlns:a16="http://schemas.microsoft.com/office/drawing/2014/main" val="4058814721"/>
                  </a:ext>
                </a:extLst>
              </a:tr>
              <a:tr h="359890">
                <a:tc>
                  <a:txBody>
                    <a:bodyPr/>
                    <a:lstStyle/>
                    <a:p>
                      <a:r>
                        <a:rPr lang="en-US" sz="900">
                          <a:effectLst/>
                        </a:rPr>
                        <a:t>Georgia</a:t>
                      </a:r>
                    </a:p>
                  </a:txBody>
                  <a:tcPr marL="69605" marR="69605" marT="19887" marB="19887" anchor="ctr">
                    <a:lnL>
                      <a:noFill/>
                    </a:lnL>
                    <a:lnR>
                      <a:noFill/>
                    </a:lnR>
                    <a:lnT>
                      <a:noFill/>
                    </a:lnT>
                    <a:lnB>
                      <a:noFill/>
                    </a:lnB>
                  </a:tcPr>
                </a:tc>
                <a:tc>
                  <a:txBody>
                    <a:bodyPr/>
                    <a:lstStyle/>
                    <a:p>
                      <a:r>
                        <a:rPr lang="en-US" sz="900">
                          <a:effectLst/>
                        </a:rPr>
                        <a:t>HealthCare.gov</a:t>
                      </a:r>
                    </a:p>
                  </a:txBody>
                  <a:tcPr marL="69605" marR="69605" marT="19887" marB="19887" anchor="ctr">
                    <a:lnL>
                      <a:noFill/>
                    </a:lnL>
                    <a:lnR>
                      <a:noFill/>
                    </a:lnR>
                    <a:lnT>
                      <a:noFill/>
                    </a:lnT>
                    <a:lnB>
                      <a:noFill/>
                    </a:lnB>
                  </a:tcPr>
                </a:tc>
                <a:tc>
                  <a:txBody>
                    <a:bodyPr/>
                    <a:lstStyle/>
                    <a:p>
                      <a:r>
                        <a:rPr lang="en-US" sz="900">
                          <a:effectLst/>
                        </a:rPr>
                        <a:t>1,305,114</a:t>
                      </a:r>
                    </a:p>
                  </a:txBody>
                  <a:tcPr marL="69605" marR="69605" marT="19887" marB="19887" anchor="ctr">
                    <a:lnL>
                      <a:noFill/>
                    </a:lnL>
                    <a:lnR>
                      <a:noFill/>
                    </a:lnR>
                    <a:lnT>
                      <a:noFill/>
                    </a:lnT>
                    <a:lnB>
                      <a:noFill/>
                    </a:lnB>
                  </a:tcPr>
                </a:tc>
                <a:tc>
                  <a:txBody>
                    <a:bodyPr/>
                    <a:lstStyle/>
                    <a:p>
                      <a:pPr algn="r"/>
                      <a:r>
                        <a:rPr lang="en-US" sz="900">
                          <a:effectLst/>
                        </a:rPr>
                        <a:t>6.1%</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tcPr>
                </a:tc>
                <a:extLst>
                  <a:ext uri="{0D108BD9-81ED-4DB2-BD59-A6C34878D82A}">
                    <a16:rowId xmlns:a16="http://schemas.microsoft.com/office/drawing/2014/main" val="4046406601"/>
                  </a:ext>
                </a:extLst>
              </a:tr>
              <a:tr h="359890">
                <a:tc>
                  <a:txBody>
                    <a:bodyPr/>
                    <a:lstStyle/>
                    <a:p>
                      <a:r>
                        <a:rPr lang="en-US" sz="900">
                          <a:effectLst/>
                        </a:rPr>
                        <a:t>North Carolina</a:t>
                      </a:r>
                    </a:p>
                  </a:txBody>
                  <a:tcPr marL="69605" marR="69605" marT="19887" marB="19887" anchor="ctr">
                    <a:lnL>
                      <a:noFill/>
                    </a:lnL>
                    <a:lnR>
                      <a:noFill/>
                    </a:lnR>
                    <a:lnT>
                      <a:noFill/>
                    </a:lnT>
                    <a:lnB>
                      <a:noFill/>
                    </a:lnB>
                  </a:tcPr>
                </a:tc>
                <a:tc>
                  <a:txBody>
                    <a:bodyPr/>
                    <a:lstStyle/>
                    <a:p>
                      <a:r>
                        <a:rPr lang="en-US" sz="900">
                          <a:effectLst/>
                        </a:rPr>
                        <a:t>HealthCare.gov</a:t>
                      </a:r>
                    </a:p>
                  </a:txBody>
                  <a:tcPr marL="69605" marR="69605" marT="19887" marB="19887" anchor="ctr">
                    <a:lnL>
                      <a:noFill/>
                    </a:lnL>
                    <a:lnR>
                      <a:noFill/>
                    </a:lnR>
                    <a:lnT>
                      <a:noFill/>
                    </a:lnT>
                    <a:lnB>
                      <a:noFill/>
                    </a:lnB>
                  </a:tcPr>
                </a:tc>
                <a:tc>
                  <a:txBody>
                    <a:bodyPr/>
                    <a:lstStyle/>
                    <a:p>
                      <a:r>
                        <a:rPr lang="en-US" sz="900">
                          <a:effectLst/>
                        </a:rPr>
                        <a:t>1,027,930</a:t>
                      </a:r>
                    </a:p>
                  </a:txBody>
                  <a:tcPr marL="69605" marR="69605" marT="19887" marB="19887" anchor="ctr">
                    <a:lnL>
                      <a:noFill/>
                    </a:lnL>
                    <a:lnR>
                      <a:noFill/>
                    </a:lnR>
                    <a:lnT>
                      <a:noFill/>
                    </a:lnT>
                    <a:lnB>
                      <a:noFill/>
                    </a:lnB>
                  </a:tcPr>
                </a:tc>
                <a:tc>
                  <a:txBody>
                    <a:bodyPr/>
                    <a:lstStyle/>
                    <a:p>
                      <a:pPr algn="r"/>
                      <a:r>
                        <a:rPr lang="en-US" sz="900">
                          <a:effectLst/>
                        </a:rPr>
                        <a:t>4.8%</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tcPr>
                </a:tc>
                <a:extLst>
                  <a:ext uri="{0D108BD9-81ED-4DB2-BD59-A6C34878D82A}">
                    <a16:rowId xmlns:a16="http://schemas.microsoft.com/office/drawing/2014/main" val="1198984254"/>
                  </a:ext>
                </a:extLst>
              </a:tr>
              <a:tr h="359890">
                <a:tc>
                  <a:txBody>
                    <a:bodyPr/>
                    <a:lstStyle/>
                    <a:p>
                      <a:r>
                        <a:rPr lang="en-US" sz="900">
                          <a:effectLst/>
                        </a:rPr>
                        <a:t>Texas</a:t>
                      </a:r>
                    </a:p>
                  </a:txBody>
                  <a:tcPr marL="69605" marR="69605" marT="19887" marB="19887" anchor="ctr">
                    <a:lnL>
                      <a:noFill/>
                    </a:lnL>
                    <a:lnR>
                      <a:noFill/>
                    </a:lnR>
                    <a:lnT>
                      <a:noFill/>
                    </a:lnT>
                    <a:lnB>
                      <a:noFill/>
                    </a:lnB>
                  </a:tcPr>
                </a:tc>
                <a:tc>
                  <a:txBody>
                    <a:bodyPr/>
                    <a:lstStyle/>
                    <a:p>
                      <a:r>
                        <a:rPr lang="en-US" sz="900">
                          <a:effectLst/>
                        </a:rPr>
                        <a:t>HealthCare.gov</a:t>
                      </a:r>
                    </a:p>
                  </a:txBody>
                  <a:tcPr marL="69605" marR="69605" marT="19887" marB="19887" anchor="ctr">
                    <a:lnL>
                      <a:noFill/>
                    </a:lnL>
                    <a:lnR>
                      <a:noFill/>
                    </a:lnR>
                    <a:lnT>
                      <a:noFill/>
                    </a:lnT>
                    <a:lnB>
                      <a:noFill/>
                    </a:lnB>
                  </a:tcPr>
                </a:tc>
                <a:tc>
                  <a:txBody>
                    <a:bodyPr/>
                    <a:lstStyle/>
                    <a:p>
                      <a:r>
                        <a:rPr lang="en-US" sz="900">
                          <a:effectLst/>
                        </a:rPr>
                        <a:t>3,484,632</a:t>
                      </a:r>
                    </a:p>
                  </a:txBody>
                  <a:tcPr marL="69605" marR="69605" marT="19887" marB="19887" anchor="ctr">
                    <a:lnL>
                      <a:noFill/>
                    </a:lnL>
                    <a:lnR>
                      <a:noFill/>
                    </a:lnR>
                    <a:lnT>
                      <a:noFill/>
                    </a:lnT>
                    <a:lnB>
                      <a:noFill/>
                    </a:lnB>
                  </a:tcPr>
                </a:tc>
                <a:tc>
                  <a:txBody>
                    <a:bodyPr/>
                    <a:lstStyle/>
                    <a:p>
                      <a:pPr algn="r"/>
                      <a:r>
                        <a:rPr lang="en-US" sz="900" dirty="0">
                          <a:effectLst/>
                        </a:rPr>
                        <a:t>16.4%</a:t>
                      </a:r>
                    </a:p>
                  </a:txBody>
                  <a:tcPr marL="69605" marR="69605" marT="19887" marB="19887" anchor="ctr">
                    <a:lnL>
                      <a:noFill/>
                    </a:lnL>
                    <a:lnR>
                      <a:noFill/>
                    </a:lnR>
                    <a:lnT w="9525" cap="flat" cmpd="sng" algn="ctr">
                      <a:solidFill>
                        <a:srgbClr val="E6E6E6"/>
                      </a:solidFill>
                      <a:prstDash val="solid"/>
                      <a:round/>
                      <a:headEnd type="none" w="med" len="med"/>
                      <a:tailEnd type="none" w="med" len="med"/>
                    </a:lnT>
                    <a:lnB>
                      <a:noFill/>
                    </a:lnB>
                  </a:tcPr>
                </a:tc>
                <a:extLst>
                  <a:ext uri="{0D108BD9-81ED-4DB2-BD59-A6C34878D82A}">
                    <a16:rowId xmlns:a16="http://schemas.microsoft.com/office/drawing/2014/main" val="1200834182"/>
                  </a:ext>
                </a:extLst>
              </a:tr>
            </a:tbl>
          </a:graphicData>
        </a:graphic>
      </p:graphicFrame>
    </p:spTree>
    <p:extLst>
      <p:ext uri="{BB962C8B-B14F-4D97-AF65-F5344CB8AC3E}">
        <p14:creationId xmlns:p14="http://schemas.microsoft.com/office/powerpoint/2010/main" val="3546747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cost savings compared to Medicare</a:t>
            </a:r>
            <a:endParaRPr lang="en-US" dirty="0"/>
          </a:p>
        </p:txBody>
      </p:sp>
      <p:sp>
        <p:nvSpPr>
          <p:cNvPr id="3" name="Content Placeholder 2"/>
          <p:cNvSpPr>
            <a:spLocks noGrp="1"/>
          </p:cNvSpPr>
          <p:nvPr>
            <p:ph idx="1"/>
          </p:nvPr>
        </p:nvSpPr>
        <p:spPr/>
        <p:txBody>
          <a:bodyPr/>
          <a:lstStyle/>
          <a:p>
            <a:r>
              <a:rPr lang="en-US" dirty="0" smtClean="0"/>
              <a:t>The VA can credibly threaten to exclude numerous drugs</a:t>
            </a:r>
          </a:p>
          <a:p>
            <a:pPr lvl="1"/>
            <a:r>
              <a:rPr lang="en-US" dirty="0" smtClean="0"/>
              <a:t>The </a:t>
            </a:r>
            <a:r>
              <a:rPr lang="en-US" dirty="0"/>
              <a:t>VA pays 40% less than Medicare plans for prescription drugs.</a:t>
            </a:r>
          </a:p>
          <a:p>
            <a:pPr lvl="1"/>
            <a:r>
              <a:rPr lang="en-US" dirty="0"/>
              <a:t>Medicare plans cover about 85% of the most popular 200 drugs on average (ranging from a low of 68% to a high of 93%).</a:t>
            </a:r>
          </a:p>
          <a:p>
            <a:pPr lvl="1"/>
            <a:r>
              <a:rPr lang="en-US" dirty="0"/>
              <a:t>The VA’s national formulary includes 59% of the most popular 200 drugs.</a:t>
            </a:r>
          </a:p>
          <a:p>
            <a:r>
              <a:rPr lang="en-US" dirty="0" smtClean="0"/>
              <a:t>Canada can do the same</a:t>
            </a:r>
          </a:p>
          <a:p>
            <a:pPr lvl="1"/>
            <a:r>
              <a:rPr lang="en-US" dirty="0" smtClean="0"/>
              <a:t>This is why importing drugs from Canada is appealing</a:t>
            </a:r>
          </a:p>
          <a:p>
            <a:pPr lvl="1"/>
            <a:r>
              <a:rPr lang="en-US" dirty="0" smtClean="0"/>
              <a:t>Florida currently developing program to import for its Medicaid program</a:t>
            </a:r>
          </a:p>
          <a:p>
            <a:pPr lvl="2"/>
            <a:r>
              <a:rPr lang="en-US" dirty="0" smtClean="0"/>
              <a:t>If it works, likely </a:t>
            </a:r>
            <a:r>
              <a:rPr lang="en-US" smtClean="0"/>
              <a:t>to spread</a:t>
            </a:r>
            <a:endParaRPr lang="en-US" dirty="0"/>
          </a:p>
        </p:txBody>
      </p:sp>
    </p:spTree>
    <p:extLst>
      <p:ext uri="{BB962C8B-B14F-4D97-AF65-F5344CB8AC3E}">
        <p14:creationId xmlns:p14="http://schemas.microsoft.com/office/powerpoint/2010/main" val="363107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Private Health Insurance Companies derived from Changing Public Policy Landscape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Re-insurance</a:t>
            </a:r>
          </a:p>
          <a:p>
            <a:r>
              <a:rPr lang="en-US" dirty="0" smtClean="0"/>
              <a:t>Providing low premiums in a changing regulatory environment</a:t>
            </a:r>
          </a:p>
          <a:p>
            <a:pPr lvl="1"/>
            <a:r>
              <a:rPr lang="en-US" dirty="0" smtClean="0"/>
              <a:t>Cost Sharing Reductions for low income individuals</a:t>
            </a:r>
          </a:p>
          <a:p>
            <a:pPr lvl="2"/>
            <a:r>
              <a:rPr lang="en-US" dirty="0" smtClean="0"/>
              <a:t>Lowers out of pocket maximums</a:t>
            </a:r>
          </a:p>
          <a:p>
            <a:pPr lvl="2"/>
            <a:r>
              <a:rPr lang="en-US" dirty="0" smtClean="0"/>
              <a:t>Increases Actuarial Value (increasing coverage amounts)</a:t>
            </a:r>
          </a:p>
          <a:p>
            <a:pPr lvl="2"/>
            <a:r>
              <a:rPr lang="en-US" dirty="0" smtClean="0"/>
              <a:t>Federal funding cut – Insurance companies have chosen to continue to provide</a:t>
            </a:r>
          </a:p>
          <a:p>
            <a:pPr lvl="1"/>
            <a:r>
              <a:rPr lang="en-US" dirty="0" smtClean="0"/>
              <a:t>Advanced Premium Tax Credits</a:t>
            </a:r>
          </a:p>
          <a:p>
            <a:pPr lvl="1"/>
            <a:r>
              <a:rPr lang="en-US" dirty="0" smtClean="0"/>
              <a:t>Gaming System</a:t>
            </a:r>
          </a:p>
          <a:p>
            <a:pPr lvl="2"/>
            <a:r>
              <a:rPr lang="en-US" dirty="0" smtClean="0"/>
              <a:t>Silver Gapping</a:t>
            </a:r>
          </a:p>
          <a:p>
            <a:pPr lvl="2"/>
            <a:r>
              <a:rPr lang="en-US" dirty="0" smtClean="0"/>
              <a:t>Silver Spamming</a:t>
            </a:r>
          </a:p>
          <a:p>
            <a:r>
              <a:rPr lang="en-US" dirty="0" smtClean="0"/>
              <a:t>Accommodating New Models of Health Insurance</a:t>
            </a:r>
          </a:p>
          <a:p>
            <a:pPr lvl="1"/>
            <a:r>
              <a:rPr lang="en-US" dirty="0"/>
              <a:t>Accountable Care </a:t>
            </a:r>
            <a:r>
              <a:rPr lang="en-US" dirty="0" smtClean="0"/>
              <a:t>Organizations</a:t>
            </a:r>
          </a:p>
          <a:p>
            <a:pPr lvl="2"/>
            <a:r>
              <a:rPr lang="en-US" dirty="0" smtClean="0"/>
              <a:t>Medical Home and Bundled Payment Models</a:t>
            </a:r>
          </a:p>
          <a:p>
            <a:pPr lvl="1"/>
            <a:r>
              <a:rPr lang="en-US" dirty="0" smtClean="0"/>
              <a:t>Managed Care Organizations</a:t>
            </a:r>
            <a:endParaRPr lang="en-US" dirty="0"/>
          </a:p>
        </p:txBody>
      </p:sp>
    </p:spTree>
    <p:extLst>
      <p:ext uri="{BB962C8B-B14F-4D97-AF65-F5344CB8AC3E}">
        <p14:creationId xmlns:p14="http://schemas.microsoft.com/office/powerpoint/2010/main" val="759698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Re-insurance pools</a:t>
            </a:r>
            <a:endParaRPr lang="en-US" dirty="0"/>
          </a:p>
        </p:txBody>
      </p:sp>
      <p:sp>
        <p:nvSpPr>
          <p:cNvPr id="3" name="Content Placeholder 2"/>
          <p:cNvSpPr>
            <a:spLocks noGrp="1"/>
          </p:cNvSpPr>
          <p:nvPr>
            <p:ph idx="1"/>
          </p:nvPr>
        </p:nvSpPr>
        <p:spPr/>
        <p:txBody>
          <a:bodyPr>
            <a:normAutofit lnSpcReduction="10000"/>
          </a:bodyPr>
          <a:lstStyle/>
          <a:p>
            <a:r>
              <a:rPr lang="en-US" dirty="0" smtClean="0"/>
              <a:t>Two flavors</a:t>
            </a:r>
          </a:p>
          <a:p>
            <a:pPr lvl="1"/>
            <a:r>
              <a:rPr lang="en-US" dirty="0" smtClean="0"/>
              <a:t>State run external money</a:t>
            </a:r>
          </a:p>
          <a:p>
            <a:pPr lvl="2"/>
            <a:r>
              <a:rPr lang="en-US" dirty="0" smtClean="0"/>
              <a:t>External </a:t>
            </a:r>
            <a:r>
              <a:rPr lang="en-US" dirty="0"/>
              <a:t>source of state based money is added to the pool of money collected by premiums</a:t>
            </a:r>
            <a:r>
              <a:rPr lang="en-US" dirty="0" smtClean="0"/>
              <a:t>.</a:t>
            </a:r>
          </a:p>
          <a:p>
            <a:pPr lvl="2"/>
            <a:r>
              <a:rPr lang="en-US" dirty="0" smtClean="0"/>
              <a:t>Only adopted in few states</a:t>
            </a:r>
            <a:endParaRPr lang="en-US" dirty="0"/>
          </a:p>
          <a:p>
            <a:pPr lvl="1"/>
            <a:r>
              <a:rPr lang="en-US" dirty="0" smtClean="0"/>
              <a:t>CMS run catastrophic reinsurance</a:t>
            </a:r>
          </a:p>
          <a:p>
            <a:pPr lvl="2"/>
            <a:r>
              <a:rPr lang="en-US" dirty="0" smtClean="0"/>
              <a:t>Funded by premiums</a:t>
            </a:r>
          </a:p>
          <a:p>
            <a:pPr lvl="2"/>
            <a:r>
              <a:rPr lang="en-US" dirty="0" smtClean="0"/>
              <a:t>High-cost </a:t>
            </a:r>
            <a:r>
              <a:rPr lang="en-US" dirty="0"/>
              <a:t>risk </a:t>
            </a:r>
            <a:r>
              <a:rPr lang="en-US" dirty="0" smtClean="0"/>
              <a:t>pool</a:t>
            </a:r>
          </a:p>
          <a:p>
            <a:pPr lvl="2"/>
            <a:r>
              <a:rPr lang="en-US" dirty="0" smtClean="0"/>
              <a:t>Reimburses </a:t>
            </a:r>
            <a:r>
              <a:rPr lang="en-US" dirty="0"/>
              <a:t>issuers for 60 percent of an enrollee’s aggregated paid claims costs exceeding $1 million</a:t>
            </a:r>
            <a:r>
              <a:rPr lang="en-US" dirty="0" smtClean="0"/>
              <a:t>.</a:t>
            </a:r>
          </a:p>
          <a:p>
            <a:r>
              <a:rPr lang="en-US" dirty="0" smtClean="0"/>
              <a:t>Reinsurance reduces overall premiums</a:t>
            </a:r>
          </a:p>
          <a:p>
            <a:pPr lvl="1"/>
            <a:r>
              <a:rPr lang="en-US" dirty="0" smtClean="0"/>
              <a:t>Reduces high premiums more than low premiums</a:t>
            </a:r>
          </a:p>
          <a:p>
            <a:pPr lvl="1"/>
            <a:r>
              <a:rPr lang="en-US" dirty="0" smtClean="0"/>
              <a:t>Reduces non-subsidized premiums and raises subsidized premiums</a:t>
            </a:r>
          </a:p>
          <a:p>
            <a:endParaRPr lang="en-US" dirty="0"/>
          </a:p>
        </p:txBody>
      </p:sp>
    </p:spTree>
    <p:extLst>
      <p:ext uri="{BB962C8B-B14F-4D97-AF65-F5344CB8AC3E}">
        <p14:creationId xmlns:p14="http://schemas.microsoft.com/office/powerpoint/2010/main" val="2171246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Advanced Premium Tax Credits (APTC</a:t>
            </a:r>
            <a:r>
              <a:rPr lang="en-US" dirty="0" smtClean="0"/>
              <a:t>) (and Gold gapping aka silver loading)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t>Advanced Premium Tax Credits (APTC) are how people get subsidized to buy Qualified Health </a:t>
            </a:r>
            <a:r>
              <a:rPr lang="en-US" dirty="0" smtClean="0"/>
              <a:t>Plans </a:t>
            </a:r>
            <a:r>
              <a:rPr lang="en-US" dirty="0"/>
              <a:t>on </a:t>
            </a:r>
            <a:r>
              <a:rPr lang="en-US" dirty="0" smtClean="0"/>
              <a:t>Exchange.</a:t>
            </a:r>
          </a:p>
          <a:p>
            <a:pPr lvl="1"/>
            <a:r>
              <a:rPr lang="en-US" dirty="0" smtClean="0"/>
              <a:t>Based </a:t>
            </a:r>
            <a:r>
              <a:rPr lang="en-US" dirty="0"/>
              <a:t>on an individual’s income as determined by their family unit’s </a:t>
            </a:r>
            <a:r>
              <a:rPr lang="en-US" dirty="0" smtClean="0"/>
              <a:t>FPL percentage </a:t>
            </a:r>
            <a:r>
              <a:rPr lang="en-US" dirty="0"/>
              <a:t>and the cost of the second least expensive Silver plan </a:t>
            </a:r>
            <a:r>
              <a:rPr lang="en-US" dirty="0" smtClean="0"/>
              <a:t>offered </a:t>
            </a:r>
            <a:r>
              <a:rPr lang="en-US" dirty="0"/>
              <a:t>on Exchange in their area</a:t>
            </a:r>
            <a:r>
              <a:rPr lang="en-US" dirty="0" smtClean="0"/>
              <a:t>.</a:t>
            </a:r>
          </a:p>
          <a:p>
            <a:pPr lvl="2"/>
            <a:r>
              <a:rPr lang="en-US" dirty="0" smtClean="0"/>
              <a:t>Second least expensive plan is called the benchmark plan</a:t>
            </a:r>
          </a:p>
          <a:p>
            <a:r>
              <a:rPr lang="en-US" dirty="0"/>
              <a:t>The subsidy arrangement means that individuals with the same exact financial situation will pay the same amount post-APTC subsidy for the second </a:t>
            </a:r>
            <a:r>
              <a:rPr lang="en-US" dirty="0" smtClean="0"/>
              <a:t>lowest cost </a:t>
            </a:r>
            <a:r>
              <a:rPr lang="en-US" dirty="0"/>
              <a:t>Silver plan across the country</a:t>
            </a:r>
            <a:r>
              <a:rPr lang="en-US" dirty="0" smtClean="0"/>
              <a:t>.</a:t>
            </a:r>
          </a:p>
          <a:p>
            <a:r>
              <a:rPr lang="en-US" dirty="0"/>
              <a:t>Zero premium plans happen when a plan is priced below the silver benchmark and the relative premium spread is bigger than the individual’s expected personal contribution. </a:t>
            </a:r>
            <a:endParaRPr lang="en-US" dirty="0" smtClean="0"/>
          </a:p>
          <a:p>
            <a:pPr lvl="1"/>
            <a:r>
              <a:rPr lang="en-US" dirty="0" smtClean="0"/>
              <a:t>For </a:t>
            </a:r>
            <a:r>
              <a:rPr lang="en-US" dirty="0"/>
              <a:t>the 100-138% cohort, the personal contribution for a single individual ranges from $22/month to about $55 per month for the benchmark silver plan. </a:t>
            </a:r>
            <a:endParaRPr lang="en-US" dirty="0" smtClean="0"/>
          </a:p>
          <a:p>
            <a:pPr lvl="1"/>
            <a:r>
              <a:rPr lang="en-US" dirty="0" smtClean="0"/>
              <a:t>The goal is for premiums of cheapest plans not to exceed 9.66% of income</a:t>
            </a:r>
          </a:p>
        </p:txBody>
      </p:sp>
    </p:spTree>
    <p:extLst>
      <p:ext uri="{BB962C8B-B14F-4D97-AF65-F5344CB8AC3E}">
        <p14:creationId xmlns:p14="http://schemas.microsoft.com/office/powerpoint/2010/main" val="491151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Silver gapping (and Gold gapping)</a:t>
            </a:r>
            <a:endParaRPr lang="en-US" dirty="0"/>
          </a:p>
        </p:txBody>
      </p:sp>
      <p:sp>
        <p:nvSpPr>
          <p:cNvPr id="3" name="Content Placeholder 2"/>
          <p:cNvSpPr>
            <a:spLocks noGrp="1"/>
          </p:cNvSpPr>
          <p:nvPr>
            <p:ph idx="1"/>
          </p:nvPr>
        </p:nvSpPr>
        <p:spPr>
          <a:xfrm>
            <a:off x="838200" y="1825625"/>
            <a:ext cx="10515600" cy="4679678"/>
          </a:xfrm>
        </p:spPr>
        <p:txBody>
          <a:bodyPr>
            <a:normAutofit fontScale="77500" lnSpcReduction="20000"/>
          </a:bodyPr>
          <a:lstStyle/>
          <a:p>
            <a:r>
              <a:rPr lang="en-US" sz="1500" dirty="0"/>
              <a:t>Advanced Premium Tax Credits (APTC) are how people get subsidized to buy Qualified Health </a:t>
            </a:r>
            <a:r>
              <a:rPr lang="en-US" sz="1500" dirty="0" smtClean="0"/>
              <a:t>Plans </a:t>
            </a:r>
            <a:r>
              <a:rPr lang="en-US" sz="1500" dirty="0"/>
              <a:t>on </a:t>
            </a:r>
            <a:r>
              <a:rPr lang="en-US" sz="1500" dirty="0" smtClean="0"/>
              <a:t>Exchange.</a:t>
            </a:r>
          </a:p>
          <a:p>
            <a:pPr lvl="1"/>
            <a:r>
              <a:rPr lang="en-US" sz="1200" dirty="0" smtClean="0"/>
              <a:t>Based </a:t>
            </a:r>
            <a:r>
              <a:rPr lang="en-US" sz="1200" dirty="0"/>
              <a:t>on an individual’s income as determined by their family unit’s </a:t>
            </a:r>
            <a:r>
              <a:rPr lang="en-US" sz="1200" dirty="0" smtClean="0"/>
              <a:t>FPL percentage </a:t>
            </a:r>
            <a:r>
              <a:rPr lang="en-US" sz="1200" dirty="0"/>
              <a:t>and the cost of the second least expensive Silver plan </a:t>
            </a:r>
            <a:r>
              <a:rPr lang="en-US" sz="1200" dirty="0" smtClean="0"/>
              <a:t>offered </a:t>
            </a:r>
            <a:r>
              <a:rPr lang="en-US" sz="1200" dirty="0"/>
              <a:t>on Exchange in their area</a:t>
            </a:r>
            <a:r>
              <a:rPr lang="en-US" sz="1200" dirty="0" smtClean="0"/>
              <a:t>.</a:t>
            </a:r>
          </a:p>
          <a:p>
            <a:pPr lvl="2"/>
            <a:r>
              <a:rPr lang="en-US" sz="1200" dirty="0" smtClean="0"/>
              <a:t>Second least expensive plan is called the benchmark plan</a:t>
            </a:r>
          </a:p>
          <a:p>
            <a:r>
              <a:rPr lang="en-US" sz="1500" dirty="0"/>
              <a:t>The subsidy arrangement means that individuals with the same exact financial situation will pay the same amount post-APTC subsidy for the second lowest Silver plan across the country</a:t>
            </a:r>
            <a:r>
              <a:rPr lang="en-US" sz="1500" dirty="0" smtClean="0"/>
              <a:t>.</a:t>
            </a:r>
          </a:p>
          <a:p>
            <a:r>
              <a:rPr lang="en-US" sz="1500" dirty="0"/>
              <a:t>Zero premium plans happen when a plan is priced below the silver benchmark and the relative premium spread is bigger than the individual’s expected personal contribution. For the 100-138% cohort, the personal contribution for a single individual ranges from $22/month to about $55 per month for the benchmark silver plan. The benchmark plan is a silver plan with 94% AV CSR benefits. That translates into a deductible ranging from zero to a few hundred dollars and an out of pocket max of less than $2,000. Compared to a baseline silver, this is a great improvement in the quality of the benefit. It is still significantly worse than Medicaid if we assume appointments can be found.</a:t>
            </a:r>
          </a:p>
          <a:p>
            <a:r>
              <a:rPr lang="en-US" dirty="0" smtClean="0"/>
              <a:t>Silver gapping is the </a:t>
            </a:r>
            <a:r>
              <a:rPr lang="en-US" dirty="0"/>
              <a:t>measure of the spread between the least expensive Silver plan in a county and the benchmark Silver plan</a:t>
            </a:r>
            <a:r>
              <a:rPr lang="en-US" dirty="0" smtClean="0"/>
              <a:t>.</a:t>
            </a:r>
          </a:p>
          <a:p>
            <a:pPr lvl="1"/>
            <a:r>
              <a:rPr lang="en-US" dirty="0"/>
              <a:t>The bigger the spread, the better the deal that subsidized folks may be able to get</a:t>
            </a:r>
            <a:r>
              <a:rPr lang="en-US" dirty="0" smtClean="0"/>
              <a:t>.</a:t>
            </a:r>
          </a:p>
          <a:p>
            <a:pPr lvl="1"/>
            <a:r>
              <a:rPr lang="en-US" dirty="0" smtClean="0"/>
              <a:t>The </a:t>
            </a:r>
            <a:r>
              <a:rPr lang="en-US" dirty="0"/>
              <a:t>smaller the spread, the worse (comparative) deal subsidized buyers get</a:t>
            </a:r>
            <a:r>
              <a:rPr lang="en-US" dirty="0" smtClean="0"/>
              <a:t>.</a:t>
            </a:r>
          </a:p>
          <a:p>
            <a:pPr lvl="1"/>
            <a:r>
              <a:rPr lang="en-US" dirty="0"/>
              <a:t>Silver gapping is only about the relative differences in price and not about the absolute price levels</a:t>
            </a:r>
            <a:r>
              <a:rPr lang="en-US" dirty="0" smtClean="0"/>
              <a:t>.</a:t>
            </a:r>
          </a:p>
          <a:p>
            <a:r>
              <a:rPr lang="en-US" dirty="0" smtClean="0"/>
              <a:t>Increase in premiums from cancelling CSR reimbursement is thus partially offset by increasing APTC to consumers</a:t>
            </a:r>
          </a:p>
          <a:p>
            <a:pPr lvl="1"/>
            <a:r>
              <a:rPr lang="en-US" dirty="0" smtClean="0"/>
              <a:t>Although Insurance companies must be aware of an use this strategy</a:t>
            </a:r>
          </a:p>
          <a:p>
            <a:pPr lvl="1"/>
            <a:r>
              <a:rPr lang="en-US" dirty="0" smtClean="0"/>
              <a:t>Total payments from the government and receipts by insurance companies are less affected by cancelling CSR reimbursement</a:t>
            </a:r>
            <a:endParaRPr lang="en-US" dirty="0"/>
          </a:p>
        </p:txBody>
      </p:sp>
    </p:spTree>
    <p:extLst>
      <p:ext uri="{BB962C8B-B14F-4D97-AF65-F5344CB8AC3E}">
        <p14:creationId xmlns:p14="http://schemas.microsoft.com/office/powerpoint/2010/main" val="1149919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Silver Gapping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Maximizing silver gap maximizes the relative value of the APTC subsidy</a:t>
            </a:r>
          </a:p>
          <a:p>
            <a:r>
              <a:rPr lang="en-US" dirty="0"/>
              <a:t>Carriers </a:t>
            </a:r>
            <a:r>
              <a:rPr lang="en-US" dirty="0" smtClean="0"/>
              <a:t>offer </a:t>
            </a:r>
            <a:r>
              <a:rPr lang="en-US" dirty="0"/>
              <a:t>a low price Silver and then a higher priced Silver as the </a:t>
            </a:r>
            <a:r>
              <a:rPr lang="en-US" dirty="0" smtClean="0"/>
              <a:t>benchmark</a:t>
            </a:r>
          </a:p>
          <a:p>
            <a:r>
              <a:rPr lang="en-US" dirty="0" smtClean="0"/>
              <a:t>Drive </a:t>
            </a:r>
            <a:r>
              <a:rPr lang="en-US" dirty="0"/>
              <a:t>people to the #1 Silver plan as it will be comparatively cheaper than the #2 Silver.  It will also have the ability to drive people to very low premium Bronze plans.</a:t>
            </a:r>
            <a:endParaRPr lang="en-US" dirty="0" smtClean="0"/>
          </a:p>
          <a:p>
            <a:r>
              <a:rPr lang="en-US" dirty="0" smtClean="0"/>
              <a:t>Example in CA:</a:t>
            </a:r>
          </a:p>
          <a:p>
            <a:pPr lvl="1"/>
            <a:r>
              <a:rPr lang="en-US" dirty="0"/>
              <a:t>Region 16 that Molina made its play and gained its share. Molina put up both the cheapest silver and the cheapest bronze plans in that region — massively undercutting the benchmark silver plan, and thus offering buyers a major discount on the Cost Sharing Reduction (CSR) subsidies available only with silver. For a 40 year-old earning $23,000, a shared under 200% of the Federal Poverty Level (FPL), Molina silver is just $74 per month in Region 16 in 2016, vs. the benchmark silver’s $119 (Health Net). Molina’s bronze plan at that age and income level is just $1 per month, vs. $55 for the nearest competitor.</a:t>
            </a:r>
          </a:p>
        </p:txBody>
      </p:sp>
    </p:spTree>
    <p:extLst>
      <p:ext uri="{BB962C8B-B14F-4D97-AF65-F5344CB8AC3E}">
        <p14:creationId xmlns:p14="http://schemas.microsoft.com/office/powerpoint/2010/main" val="12650750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Silver Spamming</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goal of an insurer in the Silver Spam strategy is to offer the #1 and #2 silver plans in the region with a very small gap between those two</a:t>
            </a:r>
            <a:r>
              <a:rPr lang="en-US" dirty="0" smtClean="0"/>
              <a:t>.</a:t>
            </a:r>
          </a:p>
          <a:p>
            <a:r>
              <a:rPr lang="en-US" dirty="0" smtClean="0"/>
              <a:t>Furthermore </a:t>
            </a:r>
            <a:r>
              <a:rPr lang="en-US" dirty="0"/>
              <a:t>if they can keep the price of the second Silver significantly lower than the price of the first Silver plan offered by a competitor, </a:t>
            </a:r>
            <a:r>
              <a:rPr lang="en-US" dirty="0" smtClean="0"/>
              <a:t>they’ll capture a large segment of the market.</a:t>
            </a:r>
          </a:p>
          <a:p>
            <a:pPr lvl="1"/>
            <a:r>
              <a:rPr lang="en-US" dirty="0" smtClean="0"/>
              <a:t>The </a:t>
            </a:r>
            <a:r>
              <a:rPr lang="en-US" dirty="0"/>
              <a:t>objective of the Silver Spam strategy is to take away </a:t>
            </a:r>
            <a:r>
              <a:rPr lang="en-US" dirty="0" smtClean="0"/>
              <a:t>choice.</a:t>
            </a:r>
          </a:p>
          <a:p>
            <a:r>
              <a:rPr lang="en-US" dirty="0" smtClean="0"/>
              <a:t>The </a:t>
            </a:r>
            <a:r>
              <a:rPr lang="en-US" dirty="0"/>
              <a:t>relative value of the APTC when applied to the purchase of the 1st Silver is not much higher than it is when applied to the #2 benchmark </a:t>
            </a:r>
            <a:r>
              <a:rPr lang="en-US" dirty="0" smtClean="0"/>
              <a:t>Silver.</a:t>
            </a:r>
          </a:p>
          <a:p>
            <a:r>
              <a:rPr lang="en-US" dirty="0" smtClean="0"/>
              <a:t>If </a:t>
            </a:r>
            <a:r>
              <a:rPr lang="en-US" dirty="0"/>
              <a:t>there is a large gap between the Silver Spammer’s Silver plans and the next best offer, the Silver Spammer will capture a large proportion of the market for Silver and should (all else being equal) capture a decent proportion of the Bronze market.</a:t>
            </a:r>
            <a:endParaRPr lang="en-US" dirty="0" smtClean="0"/>
          </a:p>
          <a:p>
            <a:r>
              <a:rPr lang="en-US" dirty="0" smtClean="0"/>
              <a:t>Example in Chicago:</a:t>
            </a:r>
          </a:p>
          <a:p>
            <a:pPr lvl="1"/>
            <a:r>
              <a:rPr lang="en-US" dirty="0"/>
              <a:t>For a 40 year old non-smoker, Celtic/</a:t>
            </a:r>
            <a:r>
              <a:rPr lang="en-US" dirty="0" err="1"/>
              <a:t>Ambetter</a:t>
            </a:r>
            <a:r>
              <a:rPr lang="en-US" dirty="0"/>
              <a:t> offers the 1st and 2nd Silver at $195 and $198, as well as the next four Silvers. The first non Celtic/</a:t>
            </a:r>
            <a:r>
              <a:rPr lang="en-US" dirty="0" err="1"/>
              <a:t>Ambetter</a:t>
            </a:r>
            <a:r>
              <a:rPr lang="en-US" dirty="0"/>
              <a:t> Silver is priced at $249. </a:t>
            </a:r>
            <a:endParaRPr lang="en-US" dirty="0" smtClean="0"/>
          </a:p>
          <a:p>
            <a:pPr lvl="1"/>
            <a:r>
              <a:rPr lang="en-US" dirty="0" smtClean="0"/>
              <a:t>The </a:t>
            </a:r>
            <a:r>
              <a:rPr lang="en-US" dirty="0"/>
              <a:t>Celtic/</a:t>
            </a:r>
            <a:r>
              <a:rPr lang="en-US" dirty="0" err="1"/>
              <a:t>Ambetter</a:t>
            </a:r>
            <a:r>
              <a:rPr lang="en-US" dirty="0"/>
              <a:t> Silvers are all HMOs, and they all are sharing the same very narrow network. The benefit configuration (deductibles and co-insurance) change, but the out of pocket maximums are all tightly clustered. </a:t>
            </a:r>
            <a:r>
              <a:rPr lang="en-US" dirty="0" smtClean="0"/>
              <a:t>These </a:t>
            </a:r>
            <a:r>
              <a:rPr lang="en-US" dirty="0"/>
              <a:t>six plans are functionally similar plans. The business decision to introduce these six plans, and more importantly the #2 Silver at just a few bucks more than #1 is a membership recruitment decision</a:t>
            </a:r>
            <a:r>
              <a:rPr lang="en-US" dirty="0" smtClean="0"/>
              <a:t>.</a:t>
            </a:r>
          </a:p>
          <a:p>
            <a:r>
              <a:rPr lang="en-US" dirty="0" smtClean="0"/>
              <a:t>Both these “APTC hacking” strategies capitalize on regions with a small number of insurers</a:t>
            </a:r>
            <a:endParaRPr lang="en-US" dirty="0"/>
          </a:p>
        </p:txBody>
      </p:sp>
    </p:spTree>
    <p:extLst>
      <p:ext uri="{BB962C8B-B14F-4D97-AF65-F5344CB8AC3E}">
        <p14:creationId xmlns:p14="http://schemas.microsoft.com/office/powerpoint/2010/main" val="4284550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zero premium plans</a:t>
            </a:r>
            <a:endParaRPr lang="en-US" dirty="0"/>
          </a:p>
        </p:txBody>
      </p:sp>
      <p:sp>
        <p:nvSpPr>
          <p:cNvPr id="3" name="Content Placeholder 2"/>
          <p:cNvSpPr>
            <a:spLocks noGrp="1"/>
          </p:cNvSpPr>
          <p:nvPr>
            <p:ph idx="1"/>
          </p:nvPr>
        </p:nvSpPr>
        <p:spPr/>
        <p:txBody>
          <a:bodyPr/>
          <a:lstStyle/>
          <a:p>
            <a:r>
              <a:rPr lang="en-US" dirty="0" smtClean="0"/>
              <a:t>Research suggests the main mechanism why zero-premium matters is it helps low-income households begin coverage sooner</a:t>
            </a:r>
          </a:p>
          <a:p>
            <a:endParaRPr lang="en-US" dirty="0"/>
          </a:p>
          <a:p>
            <a:r>
              <a:rPr lang="en-US" dirty="0" smtClean="0"/>
              <a:t>Deadlines matter</a:t>
            </a:r>
          </a:p>
          <a:p>
            <a:pPr lvl="1"/>
            <a:r>
              <a:rPr lang="en-US" dirty="0" smtClean="0"/>
              <a:t>People sign up for insurance the day of the deadline (Dec 15 for ACA marketplace)</a:t>
            </a:r>
          </a:p>
          <a:p>
            <a:pPr lvl="1"/>
            <a:r>
              <a:rPr lang="en-US" dirty="0" smtClean="0"/>
              <a:t>First premiums are often due soon after (Jan 1 for ACA marketplace plans)</a:t>
            </a:r>
            <a:endParaRPr lang="en-US" dirty="0"/>
          </a:p>
        </p:txBody>
      </p:sp>
    </p:spTree>
    <p:extLst>
      <p:ext uri="{BB962C8B-B14F-4D97-AF65-F5344CB8AC3E}">
        <p14:creationId xmlns:p14="http://schemas.microsoft.com/office/powerpoint/2010/main" val="267507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marketplace Metals</a:t>
            </a:r>
            <a:endParaRPr lang="en-US" dirty="0"/>
          </a:p>
        </p:txBody>
      </p:sp>
      <p:sp>
        <p:nvSpPr>
          <p:cNvPr id="3" name="Content Placeholder 2"/>
          <p:cNvSpPr>
            <a:spLocks noGrp="1"/>
          </p:cNvSpPr>
          <p:nvPr>
            <p:ph idx="1"/>
          </p:nvPr>
        </p:nvSpPr>
        <p:spPr/>
        <p:txBody>
          <a:bodyPr/>
          <a:lstStyle/>
          <a:p>
            <a:endParaRPr lang="en-US"/>
          </a:p>
        </p:txBody>
      </p:sp>
      <p:pic>
        <p:nvPicPr>
          <p:cNvPr id="1028" name="Picture 4" descr="Compare Marketplace Health Insurance Plans | GetHealthInsurance.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295" y="2085467"/>
            <a:ext cx="1143000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756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77837</TotalTime>
  <Words>1795</Words>
  <Application>Microsoft Office PowerPoint</Application>
  <PresentationFormat>Widescreen</PresentationFormat>
  <Paragraphs>139</Paragraphs>
  <Slides>16</Slides>
  <Notes>3</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HCMI 4225: Consumer and Insurance Company Behavior</vt:lpstr>
      <vt:lpstr>Challenges for Private Health Insurance Companies derived from Changing Public Policy Landscape</vt:lpstr>
      <vt:lpstr>Re-insurance pools</vt:lpstr>
      <vt:lpstr>Advanced Premium Tax Credits (APTC) (and Gold gapping aka silver loading)</vt:lpstr>
      <vt:lpstr>Silver gapping (and Gold gapping)</vt:lpstr>
      <vt:lpstr>Silver Gapping</vt:lpstr>
      <vt:lpstr>Silver Spamming</vt:lpstr>
      <vt:lpstr>Advantages of zero premium plans</vt:lpstr>
      <vt:lpstr>ACA marketplace Metals</vt:lpstr>
      <vt:lpstr>Cost Sharing Reductions</vt:lpstr>
      <vt:lpstr>Customer behavior</vt:lpstr>
      <vt:lpstr>Remember, most people do not use much healthcare</vt:lpstr>
      <vt:lpstr>Customer behavior</vt:lpstr>
      <vt:lpstr>Customer behavior</vt:lpstr>
      <vt:lpstr>Quick note about failure of Medicaid expansion</vt:lpstr>
      <vt:lpstr>VA cost savings compared to Medicare</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202</cp:revision>
  <cp:lastPrinted>2018-11-07T15:31:38Z</cp:lastPrinted>
  <dcterms:created xsi:type="dcterms:W3CDTF">2018-08-26T19:46:47Z</dcterms:created>
  <dcterms:modified xsi:type="dcterms:W3CDTF">2024-04-18T13:23:35Z</dcterms:modified>
</cp:coreProperties>
</file>