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95" r:id="rId3"/>
    <p:sldId id="296" r:id="rId4"/>
    <p:sldId id="297" r:id="rId5"/>
    <p:sldId id="293" r:id="rId6"/>
    <p:sldId id="285" r:id="rId7"/>
    <p:sldId id="286" r:id="rId8"/>
    <p:sldId id="294" r:id="rId9"/>
    <p:sldId id="287" r:id="rId10"/>
    <p:sldId id="288" r:id="rId11"/>
    <p:sldId id="289" r:id="rId12"/>
    <p:sldId id="298" r:id="rId13"/>
    <p:sldId id="291" r:id="rId14"/>
    <p:sldId id="292" r:id="rId15"/>
    <p:sldId id="290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5217" autoAdjust="0"/>
  </p:normalViewPr>
  <p:slideViewPr>
    <p:cSldViewPr snapToGrid="0">
      <p:cViewPr varScale="1">
        <p:scale>
          <a:sx n="105" d="100"/>
          <a:sy n="105" d="100"/>
        </p:scale>
        <p:origin x="204" y="108"/>
      </p:cViewPr>
      <p:guideLst/>
    </p:cSldViewPr>
  </p:slideViewPr>
  <p:outlineViewPr>
    <p:cViewPr>
      <p:scale>
        <a:sx n="33" d="100"/>
        <a:sy n="33" d="100"/>
      </p:scale>
      <p:origin x="0" y="-93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9489-C552-4A13-9F32-A93EB53B9AA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85682-7A55-47CC-B040-7EBF6959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https://studenthealth.uconn.edu/wp-content/uploads/sites/1709/2021/05/2021-2022-UConn-Student-Health-Plan-SHIP.pdf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1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4225: </a:t>
            </a:r>
            <a:r>
              <a:rPr lang="en-US" dirty="0" smtClean="0"/>
              <a:t>Student health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202: Mon/Wed 12:30 PM – 1:45 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03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Subsidize student health insurance</a:t>
            </a:r>
          </a:p>
          <a:p>
            <a:pPr lvl="1"/>
            <a:r>
              <a:rPr lang="en-US" dirty="0" smtClean="0"/>
              <a:t>Expand CHIP to 26 and offer it to students</a:t>
            </a:r>
          </a:p>
          <a:p>
            <a:pPr lvl="1"/>
            <a:r>
              <a:rPr lang="en-US" dirty="0" smtClean="0"/>
              <a:t>Medicaid premium assistance for students enrolling in student health insurance</a:t>
            </a:r>
          </a:p>
          <a:p>
            <a:pPr lvl="2"/>
            <a:r>
              <a:rPr lang="en-US" dirty="0" smtClean="0"/>
              <a:t>SHIP PA (premium assistance): Massachusetts</a:t>
            </a:r>
            <a:r>
              <a:rPr lang="en-US" dirty="0"/>
              <a:t>, Montana, Minnesota, and </a:t>
            </a:r>
            <a:r>
              <a:rPr lang="en-US" dirty="0" smtClean="0"/>
              <a:t>Cornell</a:t>
            </a:r>
          </a:p>
          <a:p>
            <a:r>
              <a:rPr lang="en-US" dirty="0" smtClean="0"/>
              <a:t>Make parent health insurance plan pay premiums for student health insurance</a:t>
            </a:r>
          </a:p>
          <a:p>
            <a:pPr lvl="1"/>
            <a:r>
              <a:rPr lang="en-US" dirty="0" smtClean="0"/>
              <a:t>Student health insurance as EHB</a:t>
            </a:r>
          </a:p>
          <a:p>
            <a:r>
              <a:rPr lang="en-US" dirty="0" smtClean="0"/>
              <a:t>Bridge insurance plans that cover student cost-sharing as local to school providers</a:t>
            </a:r>
          </a:p>
        </p:txBody>
      </p:sp>
    </p:spTree>
    <p:extLst>
      <p:ext uri="{BB962C8B-B14F-4D97-AF65-F5344CB8AC3E}">
        <p14:creationId xmlns:p14="http://schemas.microsoft.com/office/powerpoint/2010/main" val="74549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Student Health Insurance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students are more likely to waive student health insurance than minority students (</a:t>
            </a:r>
            <a:r>
              <a:rPr lang="en-US" dirty="0"/>
              <a:t>proportion of the White population having a university-sponsored insurance plan was </a:t>
            </a:r>
            <a:r>
              <a:rPr lang="en-US" dirty="0" smtClean="0"/>
              <a:t>60% of that </a:t>
            </a:r>
            <a:r>
              <a:rPr lang="en-US" dirty="0"/>
              <a:t>of the minority </a:t>
            </a:r>
            <a:r>
              <a:rPr lang="en-US" dirty="0" smtClean="0"/>
              <a:t>population)</a:t>
            </a:r>
          </a:p>
          <a:p>
            <a:pPr lvl="1"/>
            <a:r>
              <a:rPr lang="en-US" dirty="0" smtClean="0"/>
              <a:t>Largely due to higher levels of </a:t>
            </a:r>
            <a:r>
              <a:rPr lang="en-US" dirty="0" err="1" smtClean="0"/>
              <a:t>uninsurance</a:t>
            </a:r>
            <a:r>
              <a:rPr lang="en-US" dirty="0" smtClean="0"/>
              <a:t> among minority students</a:t>
            </a:r>
          </a:p>
          <a:p>
            <a:r>
              <a:rPr lang="en-US" dirty="0" smtClean="0"/>
              <a:t>Out of state students less likely to waive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5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reforms make sense to you?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6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</a:t>
            </a:r>
            <a:r>
              <a:rPr lang="en-US" i="1" dirty="0" smtClean="0"/>
              <a:t>In Loco Parentis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deferred to universities regarding student discipline until the civil rights era</a:t>
            </a:r>
          </a:p>
          <a:p>
            <a:pPr lvl="1"/>
            <a:r>
              <a:rPr lang="en-US" dirty="0" smtClean="0"/>
              <a:t>Alabama State College expelled six black students for participating in a civil rights demonstration, resulting in 1961 SCOTUS case</a:t>
            </a:r>
          </a:p>
          <a:p>
            <a:r>
              <a:rPr lang="en-US" dirty="0" smtClean="0"/>
              <a:t>Finding students had due process rights, rolling back university In Loco Parentis standing</a:t>
            </a:r>
          </a:p>
          <a:p>
            <a:r>
              <a:rPr lang="en-US" dirty="0" smtClean="0"/>
              <a:t>Resulting in lower expected liability for universities, including responsibility for student behavior and responsibility to protect students from 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8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</a:t>
            </a:r>
            <a:r>
              <a:rPr lang="en-US" i="1" dirty="0"/>
              <a:t>In Loco Parentis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contrast, there has been expanded recognition of the continued state of development of the young mind (both by psychologists and by the law)</a:t>
            </a:r>
          </a:p>
          <a:p>
            <a:r>
              <a:rPr lang="en-US" dirty="0" smtClean="0"/>
              <a:t>Leading to things like restrictions of credit card marketing towards young people</a:t>
            </a:r>
          </a:p>
          <a:p>
            <a:r>
              <a:rPr lang="en-US" dirty="0" smtClean="0"/>
              <a:t>Which is, in effect, a recognition of the lack of financial independence of people of college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2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Botello</a:t>
            </a:r>
            <a:r>
              <a:rPr lang="en-US" dirty="0"/>
              <a:t>, Lucas. "The Affordable Care Act's Opportunities and Challenges to Improve College Student Mental Health." </a:t>
            </a:r>
            <a:r>
              <a:rPr lang="en-US" i="1" dirty="0"/>
              <a:t>Quinnipiac Health LJ</a:t>
            </a:r>
            <a:r>
              <a:rPr lang="en-US" dirty="0"/>
              <a:t> 18 (2015): 335</a:t>
            </a:r>
            <a:r>
              <a:rPr lang="en-US" dirty="0" smtClean="0"/>
              <a:t>.</a:t>
            </a:r>
          </a:p>
          <a:p>
            <a:r>
              <a:rPr lang="en-US" dirty="0"/>
              <a:t>James, Tyler G., Meagan K. Sullivan, Leanne </a:t>
            </a:r>
            <a:r>
              <a:rPr lang="en-US" dirty="0" err="1"/>
              <a:t>Dumeny</a:t>
            </a:r>
            <a:r>
              <a:rPr lang="en-US" dirty="0"/>
              <a:t>, Katherine Lindsey, </a:t>
            </a:r>
            <a:r>
              <a:rPr lang="en-US" dirty="0" err="1"/>
              <a:t>JeeWon</a:t>
            </a:r>
            <a:r>
              <a:rPr lang="en-US" dirty="0"/>
              <a:t> Cheong, and Guy Nicolette. "Health insurance literacy and health service utilization among college students." </a:t>
            </a:r>
            <a:r>
              <a:rPr lang="en-US" i="1" dirty="0"/>
              <a:t>Journal of American College Health</a:t>
            </a:r>
            <a:r>
              <a:rPr lang="en-US" dirty="0"/>
              <a:t> 68, no. 2 (2020): 200-206</a:t>
            </a:r>
            <a:r>
              <a:rPr lang="en-US" dirty="0" smtClean="0"/>
              <a:t>.</a:t>
            </a:r>
          </a:p>
          <a:p>
            <a:r>
              <a:rPr lang="en-US" dirty="0"/>
              <a:t>Kim, Joseph, </a:t>
            </a:r>
            <a:r>
              <a:rPr lang="en-US" dirty="0" err="1"/>
              <a:t>Duc</a:t>
            </a:r>
            <a:r>
              <a:rPr lang="en-US" dirty="0"/>
              <a:t> Anh Ngo, </a:t>
            </a:r>
            <a:r>
              <a:rPr lang="en-US" dirty="0" err="1"/>
              <a:t>Saumitra</a:t>
            </a:r>
            <a:r>
              <a:rPr lang="en-US" dirty="0"/>
              <a:t> </a:t>
            </a:r>
            <a:r>
              <a:rPr lang="en-US" dirty="0" err="1"/>
              <a:t>Rege</a:t>
            </a:r>
            <a:r>
              <a:rPr lang="en-US" dirty="0"/>
              <a:t>, William </a:t>
            </a:r>
            <a:r>
              <a:rPr lang="en-US" dirty="0" err="1"/>
              <a:t>Tolley</a:t>
            </a:r>
            <a:r>
              <a:rPr lang="en-US" dirty="0"/>
              <a:t>, and Christopher </a:t>
            </a:r>
            <a:r>
              <a:rPr lang="en-US" dirty="0" err="1"/>
              <a:t>Holstege</a:t>
            </a:r>
            <a:r>
              <a:rPr lang="en-US" dirty="0"/>
              <a:t>. "Impact of instituting hard-waiver on a student health insurance program at a public university." </a:t>
            </a:r>
            <a:r>
              <a:rPr lang="en-US" i="1" dirty="0"/>
              <a:t>Journal of American College Health</a:t>
            </a:r>
            <a:r>
              <a:rPr lang="en-US" dirty="0"/>
              <a:t> 69, no. 3 (2021): 260-267.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4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of feeling poor (discussion)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Middle-income households </a:t>
            </a:r>
            <a:r>
              <a:rPr lang="en-US" dirty="0" smtClean="0"/>
              <a:t>(average size of household is 2.5 people)</a:t>
            </a:r>
          </a:p>
          <a:p>
            <a:pPr lvl="1"/>
            <a:r>
              <a:rPr lang="en-US" dirty="0" smtClean="0"/>
              <a:t>Income </a:t>
            </a:r>
            <a:r>
              <a:rPr lang="en-US" dirty="0"/>
              <a:t>that is two-thirds to double the U.S. median household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48,500 to $145,500 in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3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and health insurance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://www.kff.org/affordable-care-act/poll-finding/assessing-americans-familiarity-with-health-insurance-terms-and-concepts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7008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and health insurance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://www.kff.org/affordable-care-act/poll-finding/assessing-americans-familiarity-with-health-insurance-terms-and-concepts</a:t>
            </a:r>
            <a:r>
              <a:rPr lang="en-US" dirty="0" smtClean="0"/>
              <a:t>/</a:t>
            </a:r>
          </a:p>
          <a:p>
            <a:r>
              <a:rPr lang="en-US" dirty="0" smtClean="0"/>
              <a:t>Students and access to health care</a:t>
            </a:r>
          </a:p>
          <a:p>
            <a:r>
              <a:rPr lang="en-US" dirty="0" smtClean="0"/>
              <a:t>General feeling of pessimism</a:t>
            </a:r>
          </a:p>
          <a:p>
            <a:r>
              <a:rPr lang="en-US" dirty="0" smtClean="0"/>
              <a:t>Expectation of high out of pocket costs</a:t>
            </a:r>
          </a:p>
          <a:p>
            <a:r>
              <a:rPr lang="en-US" dirty="0" smtClean="0"/>
              <a:t>Misunderstanding of </a:t>
            </a:r>
            <a:r>
              <a:rPr lang="en-US" dirty="0" err="1" smtClean="0"/>
              <a:t>EoB</a:t>
            </a:r>
            <a:endParaRPr lang="en-US" dirty="0"/>
          </a:p>
          <a:p>
            <a:r>
              <a:rPr lang="en-US" dirty="0" smtClean="0"/>
              <a:t>Anxiety talking to parents about </a:t>
            </a:r>
            <a:r>
              <a:rPr lang="en-US" dirty="0" err="1" smtClean="0"/>
              <a:t>EoB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8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states, almost many as 50% of students who have health insurance are enrolled in student health insurance plans</a:t>
            </a:r>
          </a:p>
          <a:p>
            <a:pPr lvl="1"/>
            <a:r>
              <a:rPr lang="en-US" dirty="0" smtClean="0"/>
              <a:t>Premiums round $2,000-$4,000 annually</a:t>
            </a:r>
          </a:p>
          <a:p>
            <a:pPr lvl="2"/>
            <a:r>
              <a:rPr lang="en-US" dirty="0" smtClean="0"/>
              <a:t>In the 1990s, one year SHI premiums were around $600 (but 90s plans could exclude students with pre-existing conditions)</a:t>
            </a:r>
          </a:p>
          <a:p>
            <a:pPr lvl="1"/>
            <a:r>
              <a:rPr lang="en-US" dirty="0" smtClean="0"/>
              <a:t>Financial aid may cover premiums, but not cost-sharing</a:t>
            </a:r>
          </a:p>
          <a:p>
            <a:r>
              <a:rPr lang="en-US" dirty="0" smtClean="0"/>
              <a:t>Student health crises and health insurance are a commonly cited reasons students leave college before graduation</a:t>
            </a:r>
          </a:p>
          <a:p>
            <a:r>
              <a:rPr lang="en-US" dirty="0" smtClean="0"/>
              <a:t>American College Health Association sets standards for student health provision and student health insurance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9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22 of student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often low income parts of middle or high income households</a:t>
            </a:r>
          </a:p>
          <a:p>
            <a:r>
              <a:rPr lang="en-US" dirty="0" smtClean="0"/>
              <a:t>So healthcare may be unaffordable without health insurance</a:t>
            </a:r>
          </a:p>
          <a:p>
            <a:r>
              <a:rPr lang="en-US" dirty="0" smtClean="0"/>
              <a:t>But the student is ineligible for Medicaid based on household income</a:t>
            </a:r>
          </a:p>
          <a:p>
            <a:r>
              <a:rPr lang="en-US" dirty="0" smtClean="0"/>
              <a:t>So the student must have private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5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Parent’s health insurance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under 26 can remain on their parent’s health insurance plan</a:t>
            </a:r>
          </a:p>
          <a:p>
            <a:r>
              <a:rPr lang="en-US" dirty="0" smtClean="0"/>
              <a:t>But there may be gaps in parents plan</a:t>
            </a:r>
          </a:p>
          <a:p>
            <a:pPr lvl="1"/>
            <a:r>
              <a:rPr lang="en-US" dirty="0" smtClean="0"/>
              <a:t>Employer based insurance frequently has high deductibles and small networks to reduce premiums</a:t>
            </a:r>
          </a:p>
          <a:p>
            <a:pPr lvl="1"/>
            <a:r>
              <a:rPr lang="en-US" dirty="0" smtClean="0"/>
              <a:t>Student’s school may be geographically far from parent’s and nearby providers not in parents network</a:t>
            </a:r>
          </a:p>
          <a:p>
            <a:pPr lvl="1"/>
            <a:r>
              <a:rPr lang="en-US" dirty="0" smtClean="0"/>
              <a:t>Parent’s employer based health insurance plan may have high co-insurance and copays</a:t>
            </a:r>
          </a:p>
          <a:p>
            <a:r>
              <a:rPr lang="en-US" dirty="0" smtClean="0"/>
              <a:t>Explanation of benefit goes to parent’s address – students concerned with privacy, especially of sexual health, mental health, and substance use.</a:t>
            </a:r>
          </a:p>
        </p:txBody>
      </p:sp>
    </p:spTree>
    <p:extLst>
      <p:ext uri="{BB962C8B-B14F-4D97-AF65-F5344CB8AC3E}">
        <p14:creationId xmlns:p14="http://schemas.microsoft.com/office/powerpoint/2010/main" val="189940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Parent’s Medicaid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these are serviced by private providers, so-called Medicaid managed care</a:t>
            </a:r>
          </a:p>
          <a:p>
            <a:r>
              <a:rPr lang="en-US" dirty="0" smtClean="0"/>
              <a:t>Medicaid managed care controls costs by using networks, resulting to similar problems as exist with private insurance plans</a:t>
            </a:r>
          </a:p>
          <a:p>
            <a:r>
              <a:rPr lang="en-US" dirty="0" smtClean="0"/>
              <a:t>Also, Medicaid enrollment may lapse in January, right in the middle of student’s semester, making enrollment in alternative plan difficult and confusing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student’s needs are covered as Essential Health Benefits with low coinsurance/copay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Student health insurance becomes a part of students budget, not a part of parent’s employment contract</a:t>
            </a:r>
          </a:p>
          <a:p>
            <a:pPr lvl="1"/>
            <a:r>
              <a:rPr lang="en-US" dirty="0" smtClean="0"/>
              <a:t>Remember, half of the employer based health insurance premium is paid by employer</a:t>
            </a:r>
          </a:p>
          <a:p>
            <a:pPr lvl="1"/>
            <a:r>
              <a:rPr lang="en-US" dirty="0" smtClean="0"/>
              <a:t>But all of student health insurance is paid by student</a:t>
            </a:r>
          </a:p>
          <a:p>
            <a:r>
              <a:rPr lang="en-US" dirty="0" smtClean="0"/>
              <a:t>Plans become more expensive as fewer students enroll</a:t>
            </a:r>
          </a:p>
          <a:p>
            <a:pPr lvl="1"/>
            <a:r>
              <a:rPr lang="en-US" dirty="0" smtClean="0"/>
              <a:t>Death spiral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4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77913</TotalTime>
  <Words>863</Words>
  <Application>Microsoft Office PowerPoint</Application>
  <PresentationFormat>Widescreen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HCMI 4225: Student health insurance</vt:lpstr>
      <vt:lpstr>Paradox of feeling poor (discussion)</vt:lpstr>
      <vt:lpstr>Student health and health insurance literacy</vt:lpstr>
      <vt:lpstr>Student health and health insurance literacy</vt:lpstr>
      <vt:lpstr>Student Health Insurance</vt:lpstr>
      <vt:lpstr>Catch 22 of student health insurance</vt:lpstr>
      <vt:lpstr>Parent’s health insurance plan</vt:lpstr>
      <vt:lpstr>Parent’s Medicaid plan</vt:lpstr>
      <vt:lpstr>Student health insurance</vt:lpstr>
      <vt:lpstr>Possible solution</vt:lpstr>
      <vt:lpstr>Mandatory Student Health Insurance Waiver</vt:lpstr>
      <vt:lpstr>Discussion</vt:lpstr>
      <vt:lpstr>Bonus: In Loco Parentis</vt:lpstr>
      <vt:lpstr>Bonus: In Loco Parentis</vt:lpstr>
      <vt:lpstr>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209</cp:revision>
  <cp:lastPrinted>2018-11-07T15:31:38Z</cp:lastPrinted>
  <dcterms:created xsi:type="dcterms:W3CDTF">2018-08-26T19:46:47Z</dcterms:created>
  <dcterms:modified xsi:type="dcterms:W3CDTF">2024-04-23T13:15:38Z</dcterms:modified>
</cp:coreProperties>
</file>