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2" r:id="rId6"/>
    <p:sldId id="283" r:id="rId7"/>
    <p:sldId id="257" r:id="rId8"/>
    <p:sldId id="295" r:id="rId9"/>
    <p:sldId id="258" r:id="rId10"/>
    <p:sldId id="261" r:id="rId11"/>
    <p:sldId id="262" r:id="rId12"/>
    <p:sldId id="263" r:id="rId13"/>
    <p:sldId id="264" r:id="rId14"/>
    <p:sldId id="284" r:id="rId15"/>
    <p:sldId id="285" r:id="rId16"/>
    <p:sldId id="275" r:id="rId17"/>
    <p:sldId id="289" r:id="rId18"/>
    <p:sldId id="265" r:id="rId19"/>
    <p:sldId id="266" r:id="rId20"/>
    <p:sldId id="267" r:id="rId21"/>
    <p:sldId id="268" r:id="rId22"/>
    <p:sldId id="286" r:id="rId23"/>
    <p:sldId id="287" r:id="rId24"/>
    <p:sldId id="288" r:id="rId25"/>
    <p:sldId id="269" r:id="rId26"/>
    <p:sldId id="270" r:id="rId27"/>
    <p:sldId id="271" r:id="rId28"/>
    <p:sldId id="273" r:id="rId29"/>
    <p:sldId id="292" r:id="rId30"/>
    <p:sldId id="276" r:id="rId31"/>
    <p:sldId id="291" r:id="rId32"/>
    <p:sldId id="290" r:id="rId33"/>
    <p:sldId id="293" r:id="rId34"/>
    <p:sldId id="294" r:id="rId35"/>
    <p:sldId id="274" r:id="rId36"/>
    <p:sldId id="296"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247" autoAdjust="0"/>
  </p:normalViewPr>
  <p:slideViewPr>
    <p:cSldViewPr snapToGrid="0">
      <p:cViewPr varScale="1">
        <p:scale>
          <a:sx n="101" d="100"/>
          <a:sy n="101" d="100"/>
        </p:scale>
        <p:origin x="114" y="228"/>
      </p:cViewPr>
      <p:guideLst/>
    </p:cSldViewPr>
  </p:slideViewPr>
  <p:outlineViewPr>
    <p:cViewPr>
      <p:scale>
        <a:sx n="33" d="100"/>
        <a:sy n="33" d="100"/>
      </p:scale>
      <p:origin x="0" y="-157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7DB25-68F1-4DC4-BC5D-182921833936}"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8D2-1AEF-4947-B0D7-2D37BC7C21BB}" type="slidenum">
              <a:rPr lang="en-US" smtClean="0"/>
              <a:t>‹#›</a:t>
            </a:fld>
            <a:endParaRPr lang="en-US"/>
          </a:p>
        </p:txBody>
      </p:sp>
    </p:spTree>
    <p:extLst>
      <p:ext uri="{BB962C8B-B14F-4D97-AF65-F5344CB8AC3E}">
        <p14:creationId xmlns:p14="http://schemas.microsoft.com/office/powerpoint/2010/main" val="365608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https://www.ncbi.nlm.nih.gov/books/NBK493147/</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12</a:t>
            </a:fld>
            <a:endParaRPr lang="en-US"/>
          </a:p>
        </p:txBody>
      </p:sp>
    </p:spTree>
    <p:extLst>
      <p:ext uri="{BB962C8B-B14F-4D97-AF65-F5344CB8AC3E}">
        <p14:creationId xmlns:p14="http://schemas.microsoft.com/office/powerpoint/2010/main" val="429212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https://www.nursing.upenn.edu/nhhc/workforce-issues/where-did-all-the-nurses-go/</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14</a:t>
            </a:fld>
            <a:endParaRPr lang="en-US"/>
          </a:p>
        </p:txBody>
      </p:sp>
    </p:spTree>
    <p:extLst>
      <p:ext uri="{BB962C8B-B14F-4D97-AF65-F5344CB8AC3E}">
        <p14:creationId xmlns:p14="http://schemas.microsoft.com/office/powerpoint/2010/main" val="130924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https://www.youtube.com/watch?v=rVN4p6ebIXk&amp;ab_channel=JerineNicole</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31</a:t>
            </a:fld>
            <a:endParaRPr lang="en-US"/>
          </a:p>
        </p:txBody>
      </p:sp>
    </p:spTree>
    <p:extLst>
      <p:ext uri="{BB962C8B-B14F-4D97-AF65-F5344CB8AC3E}">
        <p14:creationId xmlns:p14="http://schemas.microsoft.com/office/powerpoint/2010/main" val="107714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a:t>
            </a:r>
            <a:r>
              <a:rPr lang="en-US" dirty="0" smtClean="0"/>
              <a:t>4448: Clinical and Social Issues in Health Care</a:t>
            </a:r>
            <a:endParaRPr lang="en-US" dirty="0"/>
          </a:p>
        </p:txBody>
      </p:sp>
      <p:sp>
        <p:nvSpPr>
          <p:cNvPr id="3" name="Subtitle 2"/>
          <p:cNvSpPr>
            <a:spLocks noGrp="1"/>
          </p:cNvSpPr>
          <p:nvPr>
            <p:ph type="subTitle" idx="1"/>
          </p:nvPr>
        </p:nvSpPr>
        <p:spPr/>
        <p:txBody>
          <a:bodyPr/>
          <a:lstStyle/>
          <a:p>
            <a:r>
              <a:rPr lang="en-US" dirty="0" err="1" smtClean="0"/>
              <a:t>Busn</a:t>
            </a:r>
            <a:r>
              <a:rPr lang="en-US" dirty="0" smtClean="0"/>
              <a:t> 203: Wed 6:00 PM – 8:50 PM</a:t>
            </a:r>
            <a:endParaRPr lang="en-US" dirty="0"/>
          </a:p>
          <a:p>
            <a:r>
              <a:rPr lang="en-US" dirty="0"/>
              <a:t>Shane Murphy – </a:t>
            </a:r>
            <a:r>
              <a:rPr lang="en-US" dirty="0">
                <a:hlinkClick r:id="rId2"/>
              </a:rPr>
              <a:t>shane@uconn.edu</a:t>
            </a:r>
            <a:endParaRPr lang="en-US" dirty="0"/>
          </a:p>
          <a:p>
            <a:r>
              <a:rPr lang="en-US" dirty="0"/>
              <a:t>Office Hours: </a:t>
            </a:r>
            <a:r>
              <a:rPr lang="en-US" dirty="0" smtClean="0"/>
              <a:t>Wed 4:00 PM – 6:00 PM</a:t>
            </a:r>
            <a:endParaRPr lang="en-US" dirty="0"/>
          </a:p>
          <a:p>
            <a:endParaRPr lang="en-US" dirty="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a:t>
            </a:r>
            <a:r>
              <a:rPr lang="en-US" dirty="0" smtClean="0"/>
              <a:t>nurses </a:t>
            </a:r>
            <a:r>
              <a:rPr lang="en-US" dirty="0"/>
              <a:t>of different models</a:t>
            </a:r>
          </a:p>
        </p:txBody>
      </p:sp>
      <p:sp>
        <p:nvSpPr>
          <p:cNvPr id="3" name="Content Placeholder 2"/>
          <p:cNvSpPr>
            <a:spLocks noGrp="1"/>
          </p:cNvSpPr>
          <p:nvPr>
            <p:ph idx="1"/>
          </p:nvPr>
        </p:nvSpPr>
        <p:spPr/>
        <p:txBody>
          <a:bodyPr/>
          <a:lstStyle/>
          <a:p>
            <a:r>
              <a:rPr lang="en-US" dirty="0" smtClean="0"/>
              <a:t>Nurse staffing shortages increase risk of intent-to-leave, 	burnout, and job dissatisfaction</a:t>
            </a:r>
          </a:p>
          <a:p>
            <a:pPr lvl="1"/>
            <a:r>
              <a:rPr lang="en-US" dirty="0" smtClean="0"/>
              <a:t>And maybe </a:t>
            </a:r>
            <a:r>
              <a:rPr lang="en-US" dirty="0" err="1" smtClean="0"/>
              <a:t>needlestick</a:t>
            </a:r>
            <a:r>
              <a:rPr lang="en-US" dirty="0" smtClean="0"/>
              <a:t> injury</a:t>
            </a:r>
          </a:p>
          <a:p>
            <a:endParaRPr lang="en-US" dirty="0"/>
          </a:p>
          <a:p>
            <a:r>
              <a:rPr lang="en-US" dirty="0"/>
              <a:t>Shin, </a:t>
            </a:r>
            <a:r>
              <a:rPr lang="en-US" dirty="0" err="1"/>
              <a:t>Sujin</a:t>
            </a:r>
            <a:r>
              <a:rPr lang="en-US" dirty="0"/>
              <a:t>, </a:t>
            </a:r>
            <a:r>
              <a:rPr lang="en-US" dirty="0" err="1"/>
              <a:t>Jin-Hwa</a:t>
            </a:r>
            <a:r>
              <a:rPr lang="en-US" dirty="0"/>
              <a:t> Park, and Sung-</a:t>
            </a:r>
            <a:r>
              <a:rPr lang="en-US" dirty="0" err="1"/>
              <a:t>Heui</a:t>
            </a:r>
            <a:r>
              <a:rPr lang="en-US" dirty="0"/>
              <a:t> Bae. "Nurse staffing and nurse outcomes: A systematic review and meta-analysis." </a:t>
            </a:r>
            <a:r>
              <a:rPr lang="en-US" i="1" dirty="0"/>
              <a:t>Nursing outlook</a:t>
            </a:r>
            <a:r>
              <a:rPr lang="en-US" dirty="0"/>
              <a:t> 66, no. 3 (2018): 273-282.</a:t>
            </a:r>
            <a:endParaRPr lang="en-US" dirty="0"/>
          </a:p>
        </p:txBody>
      </p:sp>
    </p:spTree>
    <p:extLst>
      <p:ext uri="{BB962C8B-B14F-4D97-AF65-F5344CB8AC3E}">
        <p14:creationId xmlns:p14="http://schemas.microsoft.com/office/powerpoint/2010/main" val="268825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Burnout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Chronic </a:t>
            </a:r>
            <a:r>
              <a:rPr lang="en-US" dirty="0"/>
              <a:t>workplace stress that hasn't been successfully </a:t>
            </a:r>
            <a:r>
              <a:rPr lang="en-US" dirty="0" smtClean="0"/>
              <a:t>managed</a:t>
            </a:r>
          </a:p>
          <a:p>
            <a:r>
              <a:rPr lang="en-US" dirty="0" smtClean="0"/>
              <a:t>Symptoms </a:t>
            </a:r>
            <a:r>
              <a:rPr lang="en-US" dirty="0"/>
              <a:t>characterized by </a:t>
            </a:r>
            <a:endParaRPr lang="en-US" dirty="0" smtClean="0"/>
          </a:p>
          <a:p>
            <a:pPr lvl="1"/>
            <a:r>
              <a:rPr lang="en-US" dirty="0" smtClean="0"/>
              <a:t>feelings </a:t>
            </a:r>
            <a:r>
              <a:rPr lang="en-US" dirty="0"/>
              <a:t>of energy depletion or </a:t>
            </a:r>
            <a:r>
              <a:rPr lang="en-US" dirty="0" smtClean="0"/>
              <a:t>exhaustion</a:t>
            </a:r>
          </a:p>
          <a:p>
            <a:pPr lvl="1"/>
            <a:r>
              <a:rPr lang="en-US" dirty="0" smtClean="0"/>
              <a:t>increased </a:t>
            </a:r>
            <a:r>
              <a:rPr lang="en-US" dirty="0"/>
              <a:t>mental distance from one’s </a:t>
            </a:r>
            <a:r>
              <a:rPr lang="en-US" dirty="0" smtClean="0"/>
              <a:t>job</a:t>
            </a:r>
          </a:p>
          <a:p>
            <a:pPr lvl="1"/>
            <a:r>
              <a:rPr lang="en-US" dirty="0" smtClean="0"/>
              <a:t>feelings </a:t>
            </a:r>
            <a:r>
              <a:rPr lang="en-US" dirty="0"/>
              <a:t>of negativism or cynicism related to one's </a:t>
            </a:r>
            <a:r>
              <a:rPr lang="en-US" dirty="0" smtClean="0"/>
              <a:t>job</a:t>
            </a:r>
          </a:p>
          <a:p>
            <a:pPr lvl="1"/>
            <a:r>
              <a:rPr lang="en-US" dirty="0" smtClean="0"/>
              <a:t>reduced </a:t>
            </a:r>
            <a:r>
              <a:rPr lang="en-US" dirty="0"/>
              <a:t>professional </a:t>
            </a:r>
            <a:r>
              <a:rPr lang="en-US" dirty="0" smtClean="0"/>
              <a:t>efficacy</a:t>
            </a:r>
            <a:endParaRPr lang="en-US" dirty="0"/>
          </a:p>
          <a:p>
            <a:r>
              <a:rPr lang="en-US" dirty="0" err="1" smtClean="0"/>
              <a:t>Maslach</a:t>
            </a:r>
            <a:r>
              <a:rPr lang="en-US" dirty="0" smtClean="0"/>
              <a:t> </a:t>
            </a:r>
            <a:r>
              <a:rPr lang="en-US" dirty="0"/>
              <a:t>Burnout Inventory-Human Service </a:t>
            </a:r>
            <a:r>
              <a:rPr lang="en-US" dirty="0" smtClean="0"/>
              <a:t>Scale</a:t>
            </a:r>
          </a:p>
          <a:p>
            <a:pPr lvl="1"/>
            <a:r>
              <a:rPr lang="en-US" dirty="0" smtClean="0"/>
              <a:t>The </a:t>
            </a:r>
            <a:r>
              <a:rPr lang="en-US" dirty="0"/>
              <a:t>22-item measure comprises 3 subscales: emotional exhaustion (9 items), depersonalization (5 items), and personal accomplishment (8 items). </a:t>
            </a:r>
            <a:endParaRPr lang="en-US" dirty="0" smtClean="0"/>
          </a:p>
          <a:p>
            <a:pPr lvl="1"/>
            <a:r>
              <a:rPr lang="en-US" dirty="0" smtClean="0"/>
              <a:t>The </a:t>
            </a:r>
            <a:r>
              <a:rPr lang="en-US" dirty="0"/>
              <a:t>items are framed as statements of job-related feelings (</a:t>
            </a:r>
            <a:r>
              <a:rPr lang="en-US" dirty="0" err="1"/>
              <a:t>eg</a:t>
            </a:r>
            <a:r>
              <a:rPr lang="en-US" dirty="0"/>
              <a:t>, "I feel burned out from my work," "I feel confident that I am effective at getting things done"), and are rated on a 7-point frequency scale (ranging from "never" to "daily"). </a:t>
            </a:r>
            <a:endParaRPr lang="en-US" dirty="0" smtClean="0"/>
          </a:p>
          <a:p>
            <a:pPr lvl="1"/>
            <a:r>
              <a:rPr lang="en-US" dirty="0" smtClean="0"/>
              <a:t>Burnout </a:t>
            </a:r>
            <a:r>
              <a:rPr lang="en-US" dirty="0"/>
              <a:t>is reflected in higher scores on emotional exhaustion and depersonalization and lower scores on personal accomplishment. </a:t>
            </a:r>
          </a:p>
        </p:txBody>
      </p:sp>
    </p:spTree>
    <p:extLst>
      <p:ext uri="{BB962C8B-B14F-4D97-AF65-F5344CB8AC3E}">
        <p14:creationId xmlns:p14="http://schemas.microsoft.com/office/powerpoint/2010/main" val="337175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Needle-stick injury</a:t>
            </a:r>
            <a:endParaRPr lang="en-US" dirty="0"/>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US" dirty="0" smtClean="0"/>
              <a:t>High frequency event</a:t>
            </a:r>
          </a:p>
          <a:p>
            <a:r>
              <a:rPr lang="en-US" dirty="0" smtClean="0"/>
              <a:t>Infections rare</a:t>
            </a:r>
          </a:p>
          <a:p>
            <a:r>
              <a:rPr lang="en-US" dirty="0" smtClean="0"/>
              <a:t>Prior Vaccination and Post-exposure prophylaxis (PEP) important</a:t>
            </a:r>
          </a:p>
          <a:p>
            <a:r>
              <a:rPr lang="en-US" dirty="0" smtClean="0"/>
              <a:t>HIV</a:t>
            </a:r>
          </a:p>
          <a:p>
            <a:pPr lvl="1"/>
            <a:r>
              <a:rPr lang="en-US" dirty="0" smtClean="0"/>
              <a:t>Risk </a:t>
            </a:r>
            <a:r>
              <a:rPr lang="en-US" dirty="0"/>
              <a:t>of transmission from a single percutaneous needle stick or cut with a scalpel from an HIV-infected individual is about 0.3</a:t>
            </a:r>
            <a:r>
              <a:rPr lang="en-US" dirty="0" smtClean="0"/>
              <a:t>%</a:t>
            </a:r>
          </a:p>
          <a:p>
            <a:r>
              <a:rPr lang="en-US" dirty="0" smtClean="0"/>
              <a:t>Hepatitis B (and C)</a:t>
            </a:r>
          </a:p>
          <a:p>
            <a:pPr lvl="1"/>
            <a:r>
              <a:rPr lang="en-US" dirty="0" smtClean="0"/>
              <a:t>100x more common than HIV in absence of vaccine, but vaccine has greatly reduced risk</a:t>
            </a:r>
          </a:p>
          <a:p>
            <a:pPr lvl="1"/>
            <a:r>
              <a:rPr lang="en-US" dirty="0" smtClean="0"/>
              <a:t>PEP within 24 hours key</a:t>
            </a:r>
          </a:p>
          <a:p>
            <a:pPr lvl="1"/>
            <a:r>
              <a:rPr lang="en-US" dirty="0" err="1" smtClean="0"/>
              <a:t>Hep</a:t>
            </a:r>
            <a:r>
              <a:rPr lang="en-US" dirty="0" smtClean="0"/>
              <a:t> C more dangerous, no PEP, no vaccine, but rarer</a:t>
            </a:r>
          </a:p>
          <a:p>
            <a:r>
              <a:rPr lang="en-US" dirty="0" smtClean="0"/>
              <a:t>Safety devices less effective than proper policies and disposal</a:t>
            </a:r>
          </a:p>
        </p:txBody>
      </p:sp>
    </p:spTree>
    <p:extLst>
      <p:ext uri="{BB962C8B-B14F-4D97-AF65-F5344CB8AC3E}">
        <p14:creationId xmlns:p14="http://schemas.microsoft.com/office/powerpoint/2010/main" val="388722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Early-career burnout</a:t>
            </a:r>
            <a:endParaRPr lang="en-US" dirty="0"/>
          </a:p>
        </p:txBody>
      </p:sp>
      <p:sp>
        <p:nvSpPr>
          <p:cNvPr id="3" name="Content Placeholder 2"/>
          <p:cNvSpPr>
            <a:spLocks noGrp="1"/>
          </p:cNvSpPr>
          <p:nvPr>
            <p:ph idx="1"/>
          </p:nvPr>
        </p:nvSpPr>
        <p:spPr/>
        <p:txBody>
          <a:bodyPr/>
          <a:lstStyle/>
          <a:p>
            <a:r>
              <a:rPr lang="en-US" dirty="0" smtClean="0"/>
              <a:t>Programs</a:t>
            </a:r>
          </a:p>
          <a:p>
            <a:pPr lvl="1"/>
            <a:r>
              <a:rPr lang="en-US" dirty="0" smtClean="0"/>
              <a:t>Mentoring programs, Preceptorship, Orientation, Clinical ladder/advancement programs</a:t>
            </a:r>
          </a:p>
          <a:p>
            <a:pPr lvl="1"/>
            <a:r>
              <a:rPr lang="en-US" dirty="0" smtClean="0"/>
              <a:t>Residency, Externship</a:t>
            </a:r>
          </a:p>
          <a:p>
            <a:r>
              <a:rPr lang="en-US" dirty="0" smtClean="0"/>
              <a:t>Mechanism</a:t>
            </a:r>
          </a:p>
          <a:p>
            <a:pPr lvl="1"/>
            <a:r>
              <a:rPr lang="en-US" dirty="0" smtClean="0"/>
              <a:t>Peer support, relationship</a:t>
            </a:r>
          </a:p>
          <a:p>
            <a:pPr lvl="1"/>
            <a:r>
              <a:rPr lang="en-US" dirty="0" smtClean="0"/>
              <a:t>Commitment to career development</a:t>
            </a:r>
          </a:p>
          <a:p>
            <a:pPr lvl="1"/>
            <a:r>
              <a:rPr lang="en-US" dirty="0" smtClean="0"/>
              <a:t>Teaching/training -&gt; Increase competence and confidence</a:t>
            </a:r>
          </a:p>
          <a:p>
            <a:pPr lvl="1"/>
            <a:endParaRPr lang="en-US" dirty="0" smtClean="0"/>
          </a:p>
        </p:txBody>
      </p:sp>
    </p:spTree>
    <p:extLst>
      <p:ext uri="{BB962C8B-B14F-4D97-AF65-F5344CB8AC3E}">
        <p14:creationId xmlns:p14="http://schemas.microsoft.com/office/powerpoint/2010/main" val="272536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Shortage</a:t>
            </a:r>
            <a:endParaRPr lang="en-US" dirty="0"/>
          </a:p>
        </p:txBody>
      </p:sp>
      <p:sp>
        <p:nvSpPr>
          <p:cNvPr id="3" name="Content Placeholder 2"/>
          <p:cNvSpPr>
            <a:spLocks noGrp="1"/>
          </p:cNvSpPr>
          <p:nvPr>
            <p:ph idx="1"/>
          </p:nvPr>
        </p:nvSpPr>
        <p:spPr>
          <a:xfrm>
            <a:off x="838200" y="1825625"/>
            <a:ext cx="10515600" cy="4965700"/>
          </a:xfrm>
        </p:spPr>
        <p:txBody>
          <a:bodyPr>
            <a:normAutofit fontScale="92500" lnSpcReduction="20000"/>
          </a:bodyPr>
          <a:lstStyle/>
          <a:p>
            <a:r>
              <a:rPr lang="en-US" dirty="0" smtClean="0"/>
              <a:t>Growing demand</a:t>
            </a:r>
          </a:p>
          <a:p>
            <a:pPr lvl="1"/>
            <a:r>
              <a:rPr lang="en-US" dirty="0" smtClean="0"/>
              <a:t>20</a:t>
            </a:r>
            <a:r>
              <a:rPr lang="en-US" baseline="30000" dirty="0" smtClean="0"/>
              <a:t>th</a:t>
            </a:r>
            <a:r>
              <a:rPr lang="en-US" dirty="0" smtClean="0"/>
              <a:t> century</a:t>
            </a:r>
          </a:p>
          <a:p>
            <a:pPr lvl="2"/>
            <a:r>
              <a:rPr lang="en-US" dirty="0"/>
              <a:t>Increasing number of </a:t>
            </a:r>
            <a:r>
              <a:rPr lang="en-US" dirty="0" smtClean="0"/>
              <a:t>hospitals, increasing medical technology</a:t>
            </a:r>
          </a:p>
          <a:p>
            <a:pPr lvl="1"/>
            <a:r>
              <a:rPr lang="en-US" dirty="0" smtClean="0"/>
              <a:t>21</a:t>
            </a:r>
            <a:r>
              <a:rPr lang="en-US" baseline="30000" dirty="0" smtClean="0"/>
              <a:t>st</a:t>
            </a:r>
            <a:r>
              <a:rPr lang="en-US" dirty="0" smtClean="0"/>
              <a:t> century</a:t>
            </a:r>
          </a:p>
          <a:p>
            <a:pPr lvl="2"/>
            <a:r>
              <a:rPr lang="en-US" dirty="0" smtClean="0"/>
              <a:t>Aging population</a:t>
            </a:r>
            <a:endParaRPr lang="en-US" dirty="0"/>
          </a:p>
          <a:p>
            <a:r>
              <a:rPr lang="en-US" dirty="0" smtClean="0"/>
              <a:t>Decreasing supply</a:t>
            </a:r>
          </a:p>
          <a:p>
            <a:pPr lvl="1"/>
            <a:r>
              <a:rPr lang="en-US" dirty="0" smtClean="0"/>
              <a:t>20</a:t>
            </a:r>
            <a:r>
              <a:rPr lang="en-US" baseline="30000" dirty="0" smtClean="0"/>
              <a:t>th</a:t>
            </a:r>
            <a:r>
              <a:rPr lang="en-US" dirty="0" smtClean="0"/>
              <a:t> century</a:t>
            </a:r>
          </a:p>
          <a:p>
            <a:pPr lvl="2"/>
            <a:r>
              <a:rPr lang="en-US" dirty="0" smtClean="0"/>
              <a:t>Low salary and poor conditions/treatment</a:t>
            </a:r>
          </a:p>
          <a:p>
            <a:pPr lvl="2"/>
            <a:r>
              <a:rPr lang="en-US" dirty="0" smtClean="0"/>
              <a:t>Decrease in financing of nursing students after WWII</a:t>
            </a:r>
          </a:p>
          <a:p>
            <a:pPr lvl="3"/>
            <a:r>
              <a:rPr lang="en-US" dirty="0" smtClean="0"/>
              <a:t>Shift </a:t>
            </a:r>
            <a:r>
              <a:rPr lang="en-US" dirty="0"/>
              <a:t>to aids: Estimates of the proportion of patient care provided by professional nurses declined from over 70 percent in 1941 to only 30 or 40 percent in 1951.</a:t>
            </a:r>
            <a:endParaRPr lang="en-US" dirty="0" smtClean="0"/>
          </a:p>
          <a:p>
            <a:pPr lvl="2"/>
            <a:r>
              <a:rPr lang="en-US" dirty="0" smtClean="0"/>
              <a:t>Increase in tuition late in century and into 21</a:t>
            </a:r>
            <a:r>
              <a:rPr lang="en-US" baseline="30000" dirty="0" smtClean="0"/>
              <a:t>st</a:t>
            </a:r>
            <a:r>
              <a:rPr lang="en-US" dirty="0" smtClean="0"/>
              <a:t> century</a:t>
            </a:r>
          </a:p>
          <a:p>
            <a:pPr lvl="1"/>
            <a:r>
              <a:rPr lang="en-US" dirty="0" smtClean="0"/>
              <a:t>21</a:t>
            </a:r>
            <a:r>
              <a:rPr lang="en-US" baseline="30000" dirty="0" smtClean="0"/>
              <a:t>st</a:t>
            </a:r>
            <a:r>
              <a:rPr lang="en-US" dirty="0" smtClean="0"/>
              <a:t> century</a:t>
            </a:r>
          </a:p>
          <a:p>
            <a:pPr lvl="2"/>
            <a:r>
              <a:rPr lang="en-US" dirty="0" smtClean="0"/>
              <a:t>Wages</a:t>
            </a:r>
          </a:p>
          <a:p>
            <a:r>
              <a:rPr lang="en-US" dirty="0" smtClean="0"/>
              <a:t>Everywhere (check </a:t>
            </a:r>
            <a:r>
              <a:rPr lang="en-US" dirty="0" err="1" smtClean="0"/>
              <a:t>Gscholar</a:t>
            </a:r>
            <a:r>
              <a:rPr lang="en-US" dirty="0" smtClean="0"/>
              <a:t>)</a:t>
            </a:r>
          </a:p>
          <a:p>
            <a:pPr lvl="1"/>
            <a:r>
              <a:rPr lang="en-US" dirty="0" smtClean="0"/>
              <a:t>Compare to teaching, “no one wants to work anymore”</a:t>
            </a:r>
            <a:endParaRPr lang="en-US" dirty="0"/>
          </a:p>
        </p:txBody>
      </p:sp>
    </p:spTree>
    <p:extLst>
      <p:ext uri="{BB962C8B-B14F-4D97-AF65-F5344CB8AC3E}">
        <p14:creationId xmlns:p14="http://schemas.microsoft.com/office/powerpoint/2010/main" val="373670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2626"/>
            <a:ext cx="6667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05437"/>
            <a:ext cx="66675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251744"/>
            <a:ext cx="66675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witter Is Cracking Up At A 14-Tweet Thread With Newspaper Snippets Explaining How “Nobody Wants To Work” Dated Starting 18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3785790"/>
            <a:ext cx="66675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1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78867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229518"/>
            <a:ext cx="666750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5" y="3584574"/>
            <a:ext cx="6667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4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7926"/>
            <a:ext cx="666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12700"/>
            <a:ext cx="6667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4140993"/>
            <a:ext cx="66675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8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5724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66675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382043"/>
            <a:ext cx="6667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9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59150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6667500" cy="882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2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nurses</a:t>
            </a:r>
            <a:endParaRPr lang="en-US" dirty="0"/>
          </a:p>
        </p:txBody>
      </p:sp>
      <p:sp>
        <p:nvSpPr>
          <p:cNvPr id="3" name="Content Placeholder 2"/>
          <p:cNvSpPr>
            <a:spLocks noGrp="1"/>
          </p:cNvSpPr>
          <p:nvPr>
            <p:ph idx="1"/>
          </p:nvPr>
        </p:nvSpPr>
        <p:spPr>
          <a:xfrm>
            <a:off x="295275" y="1533524"/>
            <a:ext cx="11668125" cy="5324475"/>
          </a:xfrm>
        </p:spPr>
        <p:txBody>
          <a:bodyPr>
            <a:normAutofit fontScale="55000" lnSpcReduction="20000"/>
          </a:bodyPr>
          <a:lstStyle/>
          <a:p>
            <a:r>
              <a:rPr lang="en-US" b="1" u="sng" dirty="0" smtClean="0"/>
              <a:t>Certified </a:t>
            </a:r>
            <a:r>
              <a:rPr lang="en-US" b="1" u="sng" dirty="0"/>
              <a:t>Nursing Assistant (CNA)</a:t>
            </a:r>
            <a:endParaRPr lang="en-US" b="1" dirty="0"/>
          </a:p>
          <a:p>
            <a:pPr lvl="1"/>
            <a:r>
              <a:rPr lang="en-US" b="1" dirty="0"/>
              <a:t>Median salary: </a:t>
            </a:r>
            <a:r>
              <a:rPr lang="en-US" dirty="0"/>
              <a:t>$36,220 per year or $17.41 per </a:t>
            </a:r>
            <a:r>
              <a:rPr lang="en-US" dirty="0" smtClean="0"/>
              <a:t>hour</a:t>
            </a:r>
            <a:endParaRPr lang="en-US" dirty="0"/>
          </a:p>
          <a:p>
            <a:pPr lvl="1"/>
            <a:r>
              <a:rPr lang="en-US" b="1" dirty="0"/>
              <a:t>Career outlook:</a:t>
            </a:r>
            <a:r>
              <a:rPr lang="en-US" dirty="0"/>
              <a:t> 4% growth from 2022 to 2032</a:t>
            </a:r>
          </a:p>
          <a:p>
            <a:pPr lvl="1"/>
            <a:r>
              <a:rPr lang="en-US" b="1" dirty="0"/>
              <a:t>Education requirements: </a:t>
            </a:r>
            <a:r>
              <a:rPr lang="en-US" dirty="0"/>
              <a:t>State-approved training program</a:t>
            </a:r>
          </a:p>
          <a:p>
            <a:pPr lvl="1"/>
            <a:r>
              <a:rPr lang="en-US" b="1" dirty="0"/>
              <a:t>Job duties:</a:t>
            </a:r>
            <a:r>
              <a:rPr lang="en-US" dirty="0"/>
              <a:t> Gathering bedside supplies, assisting patients with ADLs, assisting with medical procedures, answering patient calls, and obtaining vital signs.</a:t>
            </a:r>
          </a:p>
          <a:p>
            <a:r>
              <a:rPr lang="en-US" b="1" u="sng" dirty="0" smtClean="0"/>
              <a:t> </a:t>
            </a:r>
            <a:r>
              <a:rPr lang="en-US" b="1" u="sng" dirty="0"/>
              <a:t>Licensed Practical Nurse (LPN)</a:t>
            </a:r>
            <a:endParaRPr lang="en-US" b="1" dirty="0"/>
          </a:p>
          <a:p>
            <a:pPr lvl="1"/>
            <a:r>
              <a:rPr lang="en-US" b="1" dirty="0"/>
              <a:t>Median salary:</a:t>
            </a:r>
            <a:r>
              <a:rPr lang="en-US" dirty="0"/>
              <a:t> $54,620 per year or $26.26 per </a:t>
            </a:r>
            <a:r>
              <a:rPr lang="en-US" dirty="0" smtClean="0"/>
              <a:t>hour</a:t>
            </a:r>
            <a:endParaRPr lang="en-US" dirty="0"/>
          </a:p>
          <a:p>
            <a:pPr lvl="1"/>
            <a:r>
              <a:rPr lang="en-US" b="1" dirty="0"/>
              <a:t>Career outlook:</a:t>
            </a:r>
            <a:r>
              <a:rPr lang="en-US" dirty="0"/>
              <a:t> 5% growth from 2022 to 2032.  </a:t>
            </a:r>
          </a:p>
          <a:p>
            <a:pPr lvl="1"/>
            <a:r>
              <a:rPr lang="en-US" b="1" dirty="0"/>
              <a:t>Education requirements: </a:t>
            </a:r>
            <a:r>
              <a:rPr lang="en-US" dirty="0"/>
              <a:t>Accredited practical nursing certificate program, which is usually offered at community colleges and takes about a year to complete.</a:t>
            </a:r>
          </a:p>
          <a:p>
            <a:pPr lvl="1"/>
            <a:r>
              <a:rPr lang="en-US" b="1" dirty="0"/>
              <a:t>Job duties: </a:t>
            </a:r>
            <a:r>
              <a:rPr lang="en-US" dirty="0"/>
              <a:t>Provide patients with essential care, including eating, drinking, and bathing, as well as taking blood pressure, inserting catheters, and recording vital signs.</a:t>
            </a:r>
          </a:p>
          <a:p>
            <a:r>
              <a:rPr lang="en-US" b="1" u="sng" dirty="0" smtClean="0"/>
              <a:t>Registered </a:t>
            </a:r>
            <a:r>
              <a:rPr lang="en-US" b="1" u="sng" dirty="0"/>
              <a:t>Nurse (RN)</a:t>
            </a:r>
            <a:endParaRPr lang="en-US" b="1" dirty="0"/>
          </a:p>
          <a:p>
            <a:pPr lvl="1"/>
            <a:r>
              <a:rPr lang="en-US" b="1" dirty="0"/>
              <a:t>Median salary: </a:t>
            </a:r>
            <a:r>
              <a:rPr lang="en-US" dirty="0"/>
              <a:t>$81,220 per year or $39.05 per </a:t>
            </a:r>
            <a:r>
              <a:rPr lang="en-US" dirty="0" smtClean="0"/>
              <a:t>hour</a:t>
            </a:r>
          </a:p>
          <a:p>
            <a:pPr lvl="1"/>
            <a:r>
              <a:rPr lang="en-US" b="1" dirty="0" smtClean="0"/>
              <a:t>Career </a:t>
            </a:r>
            <a:r>
              <a:rPr lang="en-US" b="1" dirty="0"/>
              <a:t>outlook:</a:t>
            </a:r>
            <a:r>
              <a:rPr lang="en-US" dirty="0"/>
              <a:t> 6% growth from 2022 to 2032.</a:t>
            </a:r>
          </a:p>
          <a:p>
            <a:pPr lvl="1"/>
            <a:r>
              <a:rPr lang="en-US" b="1" dirty="0"/>
              <a:t>Education requirements:</a:t>
            </a:r>
            <a:r>
              <a:rPr lang="en-US" dirty="0"/>
              <a:t> ADN, BSN, or RN diploma.</a:t>
            </a:r>
          </a:p>
          <a:p>
            <a:pPr lvl="1"/>
            <a:r>
              <a:rPr lang="en-US" b="1" dirty="0"/>
              <a:t>Job duties:</a:t>
            </a:r>
            <a:r>
              <a:rPr lang="en-US" dirty="0"/>
              <a:t> Care, education, and coordination of sick and dying patients. Responsibilities include assessing patients, administering medications and treatments, and collaborating with other healthcare providers. Responsibilities include assessing patients, administering medications and treatments, collaborating with other healthcare providers, educating patients and families on disease processes and management, and assisting with procedures.</a:t>
            </a:r>
          </a:p>
          <a:p>
            <a:r>
              <a:rPr lang="en-US" b="1" u="sng" dirty="0"/>
              <a:t>Nurse Practitioner (NP)</a:t>
            </a:r>
            <a:endParaRPr lang="en-US" b="1" dirty="0"/>
          </a:p>
          <a:p>
            <a:pPr lvl="1"/>
            <a:r>
              <a:rPr lang="en-US" b="1" dirty="0"/>
              <a:t>Median salary:</a:t>
            </a:r>
            <a:r>
              <a:rPr lang="en-US" dirty="0"/>
              <a:t> $124,680 per year or $59.94 per </a:t>
            </a:r>
            <a:r>
              <a:rPr lang="en-US" dirty="0" smtClean="0"/>
              <a:t>hour</a:t>
            </a:r>
            <a:endParaRPr lang="en-US" dirty="0"/>
          </a:p>
          <a:p>
            <a:pPr lvl="1"/>
            <a:r>
              <a:rPr lang="en-US" b="1" dirty="0"/>
              <a:t>Career outlook:</a:t>
            </a:r>
            <a:r>
              <a:rPr lang="en-US" dirty="0"/>
              <a:t> 45 percent growth from 2022 to 2032. </a:t>
            </a:r>
          </a:p>
          <a:p>
            <a:pPr lvl="1"/>
            <a:r>
              <a:rPr lang="en-US" b="1" dirty="0"/>
              <a:t>Education requirements: </a:t>
            </a:r>
            <a:r>
              <a:rPr lang="en-US" dirty="0"/>
              <a:t>MSN from an NP program.</a:t>
            </a:r>
          </a:p>
          <a:p>
            <a:pPr lvl="1"/>
            <a:r>
              <a:rPr lang="en-US" b="1" dirty="0"/>
              <a:t>Job duties: </a:t>
            </a:r>
            <a:r>
              <a:rPr lang="en-US" dirty="0"/>
              <a:t>Varies by </a:t>
            </a:r>
            <a:r>
              <a:rPr lang="en-US" u="sng" dirty="0"/>
              <a:t>NP specialty</a:t>
            </a:r>
            <a:r>
              <a:rPr lang="en-US" dirty="0"/>
              <a:t>, but generally, they prescribe medication, examine patients, order diagnostic tests, diagnose illnesses, and provide treatment.</a:t>
            </a:r>
          </a:p>
          <a:p>
            <a:pPr marL="0" indent="0">
              <a:buNone/>
            </a:pPr>
            <a:endParaRPr lang="en-US" dirty="0"/>
          </a:p>
        </p:txBody>
      </p:sp>
    </p:spTree>
    <p:extLst>
      <p:ext uri="{BB962C8B-B14F-4D97-AF65-F5344CB8AC3E}">
        <p14:creationId xmlns:p14="http://schemas.microsoft.com/office/powerpoint/2010/main" val="55222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6638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86532"/>
            <a:ext cx="666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923256"/>
            <a:ext cx="666750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0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9"/>
            <a:ext cx="66675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28613"/>
            <a:ext cx="666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3309938"/>
            <a:ext cx="66675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19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retention</a:t>
            </a:r>
            <a:endParaRPr lang="en-US" dirty="0"/>
          </a:p>
        </p:txBody>
      </p:sp>
      <p:sp>
        <p:nvSpPr>
          <p:cNvPr id="3" name="Content Placeholder 2"/>
          <p:cNvSpPr>
            <a:spLocks noGrp="1"/>
          </p:cNvSpPr>
          <p:nvPr>
            <p:ph idx="1"/>
          </p:nvPr>
        </p:nvSpPr>
        <p:spPr/>
        <p:txBody>
          <a:bodyPr/>
          <a:lstStyle/>
          <a:p>
            <a:r>
              <a:rPr lang="en-US" dirty="0" smtClean="0"/>
              <a:t>What can increase nurse retention?</a:t>
            </a:r>
          </a:p>
          <a:p>
            <a:pPr lvl="1"/>
            <a:r>
              <a:rPr lang="en-US" dirty="0" smtClean="0"/>
              <a:t>Work environment</a:t>
            </a:r>
          </a:p>
          <a:p>
            <a:pPr lvl="1"/>
            <a:r>
              <a:rPr lang="en-US" dirty="0" smtClean="0"/>
              <a:t>Adequate, qualified staffing</a:t>
            </a:r>
          </a:p>
          <a:p>
            <a:pPr lvl="1"/>
            <a:r>
              <a:rPr lang="en-US" dirty="0" smtClean="0"/>
              <a:t>Wages</a:t>
            </a:r>
          </a:p>
          <a:p>
            <a:pPr lvl="1"/>
            <a:r>
              <a:rPr lang="en-US" dirty="0" smtClean="0"/>
              <a:t>Autonomy and governance</a:t>
            </a:r>
          </a:p>
          <a:p>
            <a:pPr lvl="1"/>
            <a:r>
              <a:rPr lang="en-US" dirty="0" smtClean="0"/>
              <a:t>Quality patient care</a:t>
            </a:r>
            <a:endParaRPr lang="en-US" dirty="0"/>
          </a:p>
        </p:txBody>
      </p:sp>
    </p:spTree>
    <p:extLst>
      <p:ext uri="{BB962C8B-B14F-4D97-AF65-F5344CB8AC3E}">
        <p14:creationId xmlns:p14="http://schemas.microsoft.com/office/powerpoint/2010/main" val="45676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a:t>
            </a:r>
            <a:r>
              <a:rPr lang="en-US" dirty="0" smtClean="0"/>
              <a:t>retention: Work environment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Lower workload (improved patient to nurse ratio)</a:t>
            </a:r>
          </a:p>
          <a:p>
            <a:r>
              <a:rPr lang="en-US" dirty="0" smtClean="0"/>
              <a:t>Educated workforce</a:t>
            </a:r>
          </a:p>
          <a:p>
            <a:pPr lvl="1"/>
            <a:r>
              <a:rPr lang="en-US" dirty="0" smtClean="0"/>
              <a:t>Why?</a:t>
            </a:r>
          </a:p>
          <a:p>
            <a:r>
              <a:rPr lang="en-US" dirty="0" smtClean="0"/>
              <a:t>Nurses </a:t>
            </a:r>
            <a:r>
              <a:rPr lang="en-US" dirty="0"/>
              <a:t>given flexibility to make decisions in an environment of trust and </a:t>
            </a:r>
            <a:r>
              <a:rPr lang="en-US" dirty="0" smtClean="0"/>
              <a:t>respect</a:t>
            </a:r>
          </a:p>
          <a:p>
            <a:r>
              <a:rPr lang="en-US" dirty="0"/>
              <a:t>Promoting the status of nursing as independent practitioners by clearly defining the role and improving </a:t>
            </a:r>
            <a:r>
              <a:rPr lang="en-US" dirty="0" smtClean="0"/>
              <a:t>salaries</a:t>
            </a:r>
          </a:p>
          <a:p>
            <a:pPr lvl="1"/>
            <a:r>
              <a:rPr lang="en-US" dirty="0" smtClean="0"/>
              <a:t>Encourage education, support specialty certification with salary increases</a:t>
            </a:r>
            <a:endParaRPr lang="en-US" dirty="0"/>
          </a:p>
          <a:p>
            <a:r>
              <a:rPr lang="en-US" dirty="0"/>
              <a:t>Clinical career ladder </a:t>
            </a:r>
            <a:r>
              <a:rPr lang="en-US" dirty="0" smtClean="0"/>
              <a:t>programs</a:t>
            </a:r>
          </a:p>
          <a:p>
            <a:r>
              <a:rPr lang="en-US" dirty="0"/>
              <a:t>Staffing and resource </a:t>
            </a:r>
            <a:r>
              <a:rPr lang="en-US" dirty="0" smtClean="0"/>
              <a:t>adequacy</a:t>
            </a:r>
          </a:p>
          <a:p>
            <a:pPr lvl="1"/>
            <a:r>
              <a:rPr lang="en-US" dirty="0"/>
              <a:t>Adequate numbers of </a:t>
            </a:r>
            <a:r>
              <a:rPr lang="en-US" dirty="0" smtClean="0"/>
              <a:t>staff, appropriate </a:t>
            </a:r>
            <a:r>
              <a:rPr lang="en-US" dirty="0"/>
              <a:t>skill </a:t>
            </a:r>
            <a:r>
              <a:rPr lang="en-US" dirty="0" smtClean="0"/>
              <a:t>mix, Retention </a:t>
            </a:r>
            <a:r>
              <a:rPr lang="en-US" dirty="0"/>
              <a:t>of experienced </a:t>
            </a:r>
            <a:r>
              <a:rPr lang="en-US" dirty="0" smtClean="0"/>
              <a:t>staff</a:t>
            </a:r>
          </a:p>
          <a:p>
            <a:r>
              <a:rPr lang="en-US" dirty="0"/>
              <a:t>Collaborative nurse–physician relationships</a:t>
            </a:r>
            <a:endParaRPr lang="en-US" dirty="0" smtClean="0"/>
          </a:p>
        </p:txBody>
      </p:sp>
    </p:spTree>
    <p:extLst>
      <p:ext uri="{BB962C8B-B14F-4D97-AF65-F5344CB8AC3E}">
        <p14:creationId xmlns:p14="http://schemas.microsoft.com/office/powerpoint/2010/main" val="376230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retention: </a:t>
            </a:r>
            <a:r>
              <a:rPr lang="en-US" dirty="0" smtClean="0"/>
              <a:t>Governance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Empowering work structures, </a:t>
            </a:r>
            <a:r>
              <a:rPr lang="en-US" dirty="0" err="1"/>
              <a:t>characterised</a:t>
            </a:r>
            <a:r>
              <a:rPr lang="en-US" dirty="0"/>
              <a:t> by access to information, support, opportunity and resources, enhanced meaning in </a:t>
            </a:r>
            <a:r>
              <a:rPr lang="en-US" dirty="0" smtClean="0"/>
              <a:t>work</a:t>
            </a:r>
          </a:p>
          <a:p>
            <a:r>
              <a:rPr lang="en-US" dirty="0"/>
              <a:t> Increase employees understanding of the rationale behind decision </a:t>
            </a:r>
            <a:r>
              <a:rPr lang="en-US" dirty="0" smtClean="0"/>
              <a:t>making</a:t>
            </a:r>
          </a:p>
          <a:p>
            <a:r>
              <a:rPr lang="en-US" dirty="0" smtClean="0"/>
              <a:t>Nurse advocates on major committees</a:t>
            </a:r>
          </a:p>
          <a:p>
            <a:r>
              <a:rPr lang="en-US" dirty="0" smtClean="0"/>
              <a:t>Nursing grand rounds</a:t>
            </a:r>
          </a:p>
          <a:p>
            <a:pPr lvl="1"/>
            <a:r>
              <a:rPr lang="en-US" dirty="0" smtClean="0"/>
              <a:t>Journal clubs, professional conferences, workshops</a:t>
            </a:r>
          </a:p>
          <a:p>
            <a:r>
              <a:rPr lang="en-US" dirty="0" smtClean="0"/>
              <a:t>Magnet</a:t>
            </a:r>
          </a:p>
          <a:p>
            <a:r>
              <a:rPr lang="en-US" dirty="0" smtClean="0"/>
              <a:t>Acknowledgement</a:t>
            </a:r>
          </a:p>
          <a:p>
            <a:r>
              <a:rPr lang="en-US" dirty="0" smtClean="0"/>
              <a:t>Access to hospital executive</a:t>
            </a:r>
            <a:endParaRPr lang="en-US" dirty="0"/>
          </a:p>
        </p:txBody>
      </p:sp>
    </p:spTree>
    <p:extLst>
      <p:ext uri="{BB962C8B-B14F-4D97-AF65-F5344CB8AC3E}">
        <p14:creationId xmlns:p14="http://schemas.microsoft.com/office/powerpoint/2010/main" val="12240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retention: </a:t>
            </a:r>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r>
              <a:rPr lang="en-US" dirty="0"/>
              <a:t>Managers should aim to be visible, accessible and responsive to their staff</a:t>
            </a:r>
            <a:endParaRPr lang="en-US" dirty="0" smtClean="0"/>
          </a:p>
          <a:p>
            <a:r>
              <a:rPr lang="en-US" dirty="0"/>
              <a:t>Key attributes of a clinical leader: “…expert clinical skills, patient-focus, vision, stamina, innovation, dynamism, confidence, selflessness, assertiveness and collaboration with other health professionals”</a:t>
            </a:r>
            <a:endParaRPr lang="en-US" dirty="0"/>
          </a:p>
          <a:p>
            <a:r>
              <a:rPr lang="en-US" dirty="0"/>
              <a:t>Stability in leadership positions</a:t>
            </a:r>
            <a:endParaRPr lang="en-US" dirty="0" smtClean="0"/>
          </a:p>
          <a:p>
            <a:r>
              <a:rPr lang="en-US" dirty="0"/>
              <a:t>Encourage collaborative relationships</a:t>
            </a:r>
            <a:endParaRPr lang="en-US" dirty="0"/>
          </a:p>
          <a:p>
            <a:r>
              <a:rPr lang="en-US" dirty="0"/>
              <a:t>Mentorship, supervision </a:t>
            </a:r>
            <a:r>
              <a:rPr lang="en-US" dirty="0" err="1"/>
              <a:t>programmes</a:t>
            </a:r>
            <a:r>
              <a:rPr lang="en-US" dirty="0"/>
              <a:t> and involvement in professional </a:t>
            </a:r>
            <a:r>
              <a:rPr lang="en-US" dirty="0" smtClean="0"/>
              <a:t>societies</a:t>
            </a:r>
            <a:endParaRPr lang="en-US" dirty="0"/>
          </a:p>
        </p:txBody>
      </p:sp>
    </p:spTree>
    <p:extLst>
      <p:ext uri="{BB962C8B-B14F-4D97-AF65-F5344CB8AC3E}">
        <p14:creationId xmlns:p14="http://schemas.microsoft.com/office/powerpoint/2010/main" val="2348811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 about cost-effectiveness</a:t>
            </a:r>
            <a:endParaRPr lang="en-US" dirty="0"/>
          </a:p>
        </p:txBody>
      </p:sp>
      <p:sp>
        <p:nvSpPr>
          <p:cNvPr id="3" name="Content Placeholder 2"/>
          <p:cNvSpPr>
            <a:spLocks noGrp="1"/>
          </p:cNvSpPr>
          <p:nvPr>
            <p:ph idx="1"/>
          </p:nvPr>
        </p:nvSpPr>
        <p:spPr/>
        <p:txBody>
          <a:bodyPr/>
          <a:lstStyle/>
          <a:p>
            <a:r>
              <a:rPr lang="en-US" dirty="0" smtClean="0"/>
              <a:t>$80,000 to $200,000 per life year</a:t>
            </a:r>
          </a:p>
          <a:p>
            <a:r>
              <a:rPr lang="en-US" dirty="0" smtClean="0"/>
              <a:t>$10M to $20M per life saved</a:t>
            </a:r>
            <a:endParaRPr lang="en-US" dirty="0"/>
          </a:p>
        </p:txBody>
      </p:sp>
    </p:spTree>
    <p:extLst>
      <p:ext uri="{BB962C8B-B14F-4D97-AF65-F5344CB8AC3E}">
        <p14:creationId xmlns:p14="http://schemas.microsoft.com/office/powerpoint/2010/main" val="2916774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65125"/>
            <a:ext cx="10839449" cy="1325563"/>
          </a:xfrm>
        </p:spPr>
        <p:txBody>
          <a:bodyPr/>
          <a:lstStyle/>
          <a:p>
            <a:r>
              <a:rPr lang="en-US" dirty="0" smtClean="0"/>
              <a:t>Cost-effectiveness of nurse staffing and training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Increasing staff from 8 patients per nurse to 7:</a:t>
            </a:r>
          </a:p>
          <a:p>
            <a:pPr lvl="1"/>
            <a:r>
              <a:rPr lang="en-US" dirty="0" smtClean="0"/>
              <a:t>$56,394 to $30,593 per life saved</a:t>
            </a:r>
          </a:p>
          <a:p>
            <a:r>
              <a:rPr lang="en-US" dirty="0"/>
              <a:t>Increasing staff from </a:t>
            </a:r>
            <a:r>
              <a:rPr lang="en-US" dirty="0" smtClean="0"/>
              <a:t>5 </a:t>
            </a:r>
            <a:r>
              <a:rPr lang="en-US" dirty="0"/>
              <a:t>patients per nurse to </a:t>
            </a:r>
            <a:r>
              <a:rPr lang="en-US" dirty="0" smtClean="0"/>
              <a:t>4:</a:t>
            </a:r>
            <a:endParaRPr lang="en-US" dirty="0"/>
          </a:p>
          <a:p>
            <a:pPr lvl="1"/>
            <a:r>
              <a:rPr lang="en-US" dirty="0" smtClean="0"/>
              <a:t>$174,464 to $86,864 per life saved</a:t>
            </a:r>
          </a:p>
          <a:p>
            <a:r>
              <a:rPr lang="en-US" dirty="0" smtClean="0"/>
              <a:t>Increasing nursing hours per patient day </a:t>
            </a:r>
            <a:r>
              <a:rPr lang="en-US" dirty="0"/>
              <a:t>to the 75th percentile compared with a ‘do nothing’ approach was associated with an ICER of US$25,702 per avoided death and US$2,572 per life year </a:t>
            </a:r>
            <a:r>
              <a:rPr lang="en-US" dirty="0" smtClean="0"/>
              <a:t>gained</a:t>
            </a:r>
          </a:p>
          <a:p>
            <a:r>
              <a:rPr lang="en-US" dirty="0"/>
              <a:t>D</a:t>
            </a:r>
            <a:r>
              <a:rPr lang="en-US" dirty="0" smtClean="0"/>
              <a:t>aily </a:t>
            </a:r>
            <a:r>
              <a:rPr lang="en-US" dirty="0"/>
              <a:t>cost of </a:t>
            </a:r>
            <a:r>
              <a:rPr lang="en-US" dirty="0" smtClean="0"/>
              <a:t>$4,030 </a:t>
            </a:r>
            <a:r>
              <a:rPr lang="en-US" dirty="0"/>
              <a:t>for a survival rate of 976·2/1000 patients (8 PTN ratio/20% RNs) to a daily cost of </a:t>
            </a:r>
            <a:r>
              <a:rPr lang="en-US" dirty="0" smtClean="0"/>
              <a:t>$7,746 </a:t>
            </a:r>
            <a:r>
              <a:rPr lang="en-US" dirty="0"/>
              <a:t>for a survival rate of 983·5/1000 patients (4 PTN ratio/80% RNs).</a:t>
            </a:r>
            <a:endParaRPr lang="en-US" dirty="0" smtClean="0"/>
          </a:p>
          <a:p>
            <a:r>
              <a:rPr lang="en-US" dirty="0" smtClean="0"/>
              <a:t>Increasing training may be cost-</a:t>
            </a:r>
            <a:r>
              <a:rPr lang="en-US" dirty="0" err="1" smtClean="0"/>
              <a:t>benafitial</a:t>
            </a:r>
            <a:endParaRPr lang="en-US" dirty="0" smtClean="0"/>
          </a:p>
          <a:p>
            <a:pPr lvl="1"/>
            <a:r>
              <a:rPr lang="en-US" dirty="0" smtClean="0"/>
              <a:t>Increasing </a:t>
            </a:r>
            <a:r>
              <a:rPr lang="en-US" dirty="0"/>
              <a:t>the RN proportion to the 75th percentile</a:t>
            </a:r>
            <a:endParaRPr lang="en-US" dirty="0"/>
          </a:p>
        </p:txBody>
      </p:sp>
    </p:spTree>
    <p:extLst>
      <p:ext uri="{BB962C8B-B14F-4D97-AF65-F5344CB8AC3E}">
        <p14:creationId xmlns:p14="http://schemas.microsoft.com/office/powerpoint/2010/main" val="265247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65125"/>
            <a:ext cx="10839449" cy="1325563"/>
          </a:xfrm>
        </p:spPr>
        <p:txBody>
          <a:bodyPr/>
          <a:lstStyle/>
          <a:p>
            <a:r>
              <a:rPr lang="en-US" dirty="0" smtClean="0"/>
              <a:t>Cost-effectiveness of nurse staffing and training</a:t>
            </a:r>
            <a:endParaRPr lang="en-US" dirty="0"/>
          </a:p>
        </p:txBody>
      </p:sp>
      <p:sp>
        <p:nvSpPr>
          <p:cNvPr id="3" name="Content Placeholder 2"/>
          <p:cNvSpPr>
            <a:spLocks noGrp="1"/>
          </p:cNvSpPr>
          <p:nvPr>
            <p:ph idx="1"/>
          </p:nvPr>
        </p:nvSpPr>
        <p:spPr/>
        <p:txBody>
          <a:bodyPr>
            <a:normAutofit/>
          </a:bodyPr>
          <a:lstStyle/>
          <a:p>
            <a:r>
              <a:rPr lang="en-US" dirty="0" smtClean="0"/>
              <a:t>Societal benefits larger than benefits for hospital</a:t>
            </a:r>
          </a:p>
          <a:p>
            <a:r>
              <a:rPr lang="en-US" dirty="0" smtClean="0"/>
              <a:t>Hospitals generally see higher costs</a:t>
            </a:r>
          </a:p>
          <a:p>
            <a:pPr lvl="1"/>
            <a:r>
              <a:rPr lang="en-US" dirty="0" smtClean="0"/>
              <a:t>Incentive to provide good care, but maybe not best possible care</a:t>
            </a:r>
          </a:p>
          <a:p>
            <a:pPr lvl="1"/>
            <a:r>
              <a:rPr lang="en-US" dirty="0" smtClean="0"/>
              <a:t>Offset only partially by decline in readmissions/ED visits</a:t>
            </a:r>
          </a:p>
          <a:p>
            <a:r>
              <a:rPr lang="en-US" dirty="0" smtClean="0"/>
              <a:t>Non-linear effect/diminishing returns</a:t>
            </a:r>
          </a:p>
          <a:p>
            <a:pPr lvl="1"/>
            <a:r>
              <a:rPr lang="en-US" dirty="0" smtClean="0"/>
              <a:t>Effect declines as nursing ratio improves</a:t>
            </a:r>
            <a:endParaRPr lang="en-US" dirty="0"/>
          </a:p>
        </p:txBody>
      </p:sp>
    </p:spTree>
    <p:extLst>
      <p:ext uri="{BB962C8B-B14F-4D97-AF65-F5344CB8AC3E}">
        <p14:creationId xmlns:p14="http://schemas.microsoft.com/office/powerpoint/2010/main" val="65264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Issues in Optimal Staffing</a:t>
            </a:r>
            <a:endParaRPr lang="en-US" dirty="0"/>
          </a:p>
        </p:txBody>
      </p:sp>
      <p:sp>
        <p:nvSpPr>
          <p:cNvPr id="3" name="Content Placeholder 2"/>
          <p:cNvSpPr>
            <a:spLocks noGrp="1"/>
          </p:cNvSpPr>
          <p:nvPr>
            <p:ph idx="1"/>
          </p:nvPr>
        </p:nvSpPr>
        <p:spPr/>
        <p:txBody>
          <a:bodyPr/>
          <a:lstStyle/>
          <a:p>
            <a:r>
              <a:rPr lang="en-US" dirty="0" smtClean="0"/>
              <a:t>Planning for average demand can be inefficient because of the high cost of being understaffed during rushes</a:t>
            </a:r>
          </a:p>
          <a:p>
            <a:pPr lvl="1"/>
            <a:r>
              <a:rPr lang="en-US" dirty="0" smtClean="0"/>
              <a:t>“over-staffing” much less costly than understaffing</a:t>
            </a:r>
          </a:p>
          <a:p>
            <a:r>
              <a:rPr lang="en-US" dirty="0" smtClean="0"/>
              <a:t>Nurse shortage may be largest and most detrimental in middle pay bands</a:t>
            </a:r>
            <a:endParaRPr lang="en-US" dirty="0"/>
          </a:p>
        </p:txBody>
      </p:sp>
    </p:spTree>
    <p:extLst>
      <p:ext uri="{BB962C8B-B14F-4D97-AF65-F5344CB8AC3E}">
        <p14:creationId xmlns:p14="http://schemas.microsoft.com/office/powerpoint/2010/main" val="394631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Specialties</a:t>
            </a:r>
            <a:endParaRPr lang="en-US" dirty="0"/>
          </a:p>
        </p:txBody>
      </p:sp>
      <p:sp>
        <p:nvSpPr>
          <p:cNvPr id="3" name="Content Placeholder 2"/>
          <p:cNvSpPr>
            <a:spLocks noGrp="1"/>
          </p:cNvSpPr>
          <p:nvPr>
            <p:ph idx="1"/>
          </p:nvPr>
        </p:nvSpPr>
        <p:spPr>
          <a:xfrm>
            <a:off x="838200" y="1825625"/>
            <a:ext cx="5067300" cy="4351338"/>
          </a:xfrm>
        </p:spPr>
        <p:txBody>
          <a:bodyPr>
            <a:normAutofit fontScale="92500" lnSpcReduction="20000"/>
          </a:bodyPr>
          <a:lstStyle/>
          <a:p>
            <a:r>
              <a:rPr lang="en-US" dirty="0" smtClean="0"/>
              <a:t>No or optional certification</a:t>
            </a:r>
          </a:p>
          <a:p>
            <a:pPr lvl="1"/>
            <a:r>
              <a:rPr lang="en-US" dirty="0" smtClean="0"/>
              <a:t>Labor/Obstetrics</a:t>
            </a:r>
          </a:p>
          <a:p>
            <a:pPr lvl="1"/>
            <a:r>
              <a:rPr lang="en-US" dirty="0" smtClean="0"/>
              <a:t>Pediatrics</a:t>
            </a:r>
          </a:p>
          <a:p>
            <a:pPr lvl="1"/>
            <a:r>
              <a:rPr lang="en-US" dirty="0" smtClean="0"/>
              <a:t>Neonatal ICU</a:t>
            </a:r>
          </a:p>
          <a:p>
            <a:pPr lvl="1"/>
            <a:r>
              <a:rPr lang="en-US" dirty="0" smtClean="0"/>
              <a:t>Oncology</a:t>
            </a:r>
          </a:p>
          <a:p>
            <a:pPr lvl="1"/>
            <a:r>
              <a:rPr lang="en-US" dirty="0" smtClean="0"/>
              <a:t>ER RN</a:t>
            </a:r>
          </a:p>
          <a:p>
            <a:r>
              <a:rPr lang="en-US" dirty="0" smtClean="0"/>
              <a:t>Less optional or required certification</a:t>
            </a:r>
          </a:p>
          <a:p>
            <a:pPr lvl="1"/>
            <a:r>
              <a:rPr lang="en-US" dirty="0" smtClean="0"/>
              <a:t>ICU RN</a:t>
            </a:r>
          </a:p>
          <a:p>
            <a:pPr lvl="1"/>
            <a:r>
              <a:rPr lang="en-US" dirty="0" smtClean="0"/>
              <a:t>Surgical RN</a:t>
            </a:r>
          </a:p>
          <a:p>
            <a:pPr lvl="1"/>
            <a:r>
              <a:rPr lang="en-US" dirty="0" smtClean="0"/>
              <a:t>OR RN</a:t>
            </a:r>
          </a:p>
          <a:p>
            <a:pPr lvl="1"/>
            <a:r>
              <a:rPr lang="en-US" dirty="0" smtClean="0"/>
              <a:t>Post-Anesthesia CU RN</a:t>
            </a:r>
          </a:p>
          <a:p>
            <a:pPr lvl="1"/>
            <a:r>
              <a:rPr lang="en-US" dirty="0" err="1" smtClean="0"/>
              <a:t>Trama</a:t>
            </a:r>
            <a:r>
              <a:rPr lang="en-US" dirty="0" smtClean="0"/>
              <a:t> RN</a:t>
            </a:r>
          </a:p>
        </p:txBody>
      </p:sp>
      <p:sp>
        <p:nvSpPr>
          <p:cNvPr id="4" name="Content Placeholder 2"/>
          <p:cNvSpPr txBox="1">
            <a:spLocks/>
          </p:cNvSpPr>
          <p:nvPr/>
        </p:nvSpPr>
        <p:spPr>
          <a:xfrm>
            <a:off x="5905500" y="1825625"/>
            <a:ext cx="50673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MSN required</a:t>
            </a:r>
          </a:p>
          <a:p>
            <a:pPr lvl="1"/>
            <a:r>
              <a:rPr lang="en-US" dirty="0" smtClean="0"/>
              <a:t>NP</a:t>
            </a:r>
          </a:p>
          <a:p>
            <a:pPr lvl="1"/>
            <a:r>
              <a:rPr lang="en-US" dirty="0" smtClean="0"/>
              <a:t>Certified Nurse Midwife</a:t>
            </a:r>
          </a:p>
          <a:p>
            <a:pPr lvl="1"/>
            <a:r>
              <a:rPr lang="en-US" dirty="0" smtClean="0"/>
              <a:t>Certified Registered Nurse Anesthetist</a:t>
            </a:r>
          </a:p>
          <a:p>
            <a:pPr lvl="1"/>
            <a:r>
              <a:rPr lang="en-US" dirty="0" smtClean="0"/>
              <a:t>Clinical Nurse Specialist</a:t>
            </a:r>
          </a:p>
          <a:p>
            <a:pPr lvl="1"/>
            <a:r>
              <a:rPr lang="en-US" dirty="0" smtClean="0"/>
              <a:t>Nurse Educator</a:t>
            </a:r>
          </a:p>
          <a:p>
            <a:pPr lvl="1"/>
            <a:r>
              <a:rPr lang="en-US" dirty="0" smtClean="0"/>
              <a:t>Nurse Administrator</a:t>
            </a:r>
          </a:p>
          <a:p>
            <a:pPr lvl="1"/>
            <a:r>
              <a:rPr lang="en-US" dirty="0" smtClean="0"/>
              <a:t>Clinical Nurse Leader</a:t>
            </a:r>
            <a:endParaRPr lang="en-US" dirty="0"/>
          </a:p>
        </p:txBody>
      </p:sp>
    </p:spTree>
    <p:extLst>
      <p:ext uri="{BB962C8B-B14F-4D97-AF65-F5344CB8AC3E}">
        <p14:creationId xmlns:p14="http://schemas.microsoft.com/office/powerpoint/2010/main" val="2525008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nursing</a:t>
            </a:r>
            <a:endParaRPr lang="en-US" dirty="0"/>
          </a:p>
        </p:txBody>
      </p:sp>
      <p:sp>
        <p:nvSpPr>
          <p:cNvPr id="3" name="Content Placeholder 2"/>
          <p:cNvSpPr>
            <a:spLocks noGrp="1"/>
          </p:cNvSpPr>
          <p:nvPr>
            <p:ph idx="1"/>
          </p:nvPr>
        </p:nvSpPr>
        <p:spPr/>
        <p:txBody>
          <a:bodyPr/>
          <a:lstStyle/>
          <a:p>
            <a:r>
              <a:rPr lang="en-US" dirty="0"/>
              <a:t>AKA temporary nurses, agency nurses, or contract nurses</a:t>
            </a:r>
          </a:p>
          <a:p>
            <a:r>
              <a:rPr lang="en-US" dirty="0" smtClean="0"/>
              <a:t>Travel nursing began in the 1980s (hovering around 4% up until 2008)</a:t>
            </a:r>
          </a:p>
          <a:p>
            <a:pPr lvl="1"/>
            <a:r>
              <a:rPr lang="en-US" dirty="0" smtClean="0"/>
              <a:t>Grew to 10% from 2021-2023 (</a:t>
            </a:r>
            <a:r>
              <a:rPr lang="en-US" dirty="0" err="1" smtClean="0"/>
              <a:t>Covid</a:t>
            </a:r>
            <a:r>
              <a:rPr lang="en-US" dirty="0" smtClean="0"/>
              <a:t>)</a:t>
            </a:r>
          </a:p>
          <a:p>
            <a:pPr lvl="1"/>
            <a:r>
              <a:rPr lang="en-US" dirty="0" smtClean="0"/>
              <a:t>Recently declining</a:t>
            </a:r>
          </a:p>
          <a:p>
            <a:r>
              <a:rPr lang="en-US" dirty="0" smtClean="0"/>
              <a:t>Can cost 3x to 4x, recently pay is declining</a:t>
            </a:r>
          </a:p>
          <a:p>
            <a:r>
              <a:rPr lang="en-US" dirty="0" smtClean="0"/>
              <a:t>Mixed estimates on effect on patient outcomes</a:t>
            </a:r>
          </a:p>
          <a:p>
            <a:pPr lvl="1"/>
            <a:r>
              <a:rPr lang="en-US" dirty="0" smtClean="0"/>
              <a:t>Travel nurses may have broader experience and skill</a:t>
            </a:r>
          </a:p>
          <a:p>
            <a:pPr lvl="1"/>
            <a:r>
              <a:rPr lang="en-US" dirty="0" smtClean="0"/>
              <a:t>But come with disruption and may be less experienced overall</a:t>
            </a:r>
          </a:p>
          <a:p>
            <a:r>
              <a:rPr lang="en-US" dirty="0" smtClean="0"/>
              <a:t>6, 8, 13 week contracts common</a:t>
            </a:r>
          </a:p>
        </p:txBody>
      </p:sp>
    </p:spTree>
    <p:extLst>
      <p:ext uri="{BB962C8B-B14F-4D97-AF65-F5344CB8AC3E}">
        <p14:creationId xmlns:p14="http://schemas.microsoft.com/office/powerpoint/2010/main" val="43278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7014852"/>
              </p:ext>
            </p:extLst>
          </p:nvPr>
        </p:nvGraphicFramePr>
        <p:xfrm>
          <a:off x="76200" y="0"/>
          <a:ext cx="12001500" cy="6710626"/>
        </p:xfrm>
        <a:graphic>
          <a:graphicData uri="http://schemas.openxmlformats.org/drawingml/2006/table">
            <a:tbl>
              <a:tblPr/>
              <a:tblGrid>
                <a:gridCol w="4000500">
                  <a:extLst>
                    <a:ext uri="{9D8B030D-6E8A-4147-A177-3AD203B41FA5}">
                      <a16:colId xmlns:a16="http://schemas.microsoft.com/office/drawing/2014/main" val="3737654642"/>
                    </a:ext>
                  </a:extLst>
                </a:gridCol>
                <a:gridCol w="4000500">
                  <a:extLst>
                    <a:ext uri="{9D8B030D-6E8A-4147-A177-3AD203B41FA5}">
                      <a16:colId xmlns:a16="http://schemas.microsoft.com/office/drawing/2014/main" val="2057127490"/>
                    </a:ext>
                  </a:extLst>
                </a:gridCol>
                <a:gridCol w="4000500">
                  <a:extLst>
                    <a:ext uri="{9D8B030D-6E8A-4147-A177-3AD203B41FA5}">
                      <a16:colId xmlns:a16="http://schemas.microsoft.com/office/drawing/2014/main" val="177928648"/>
                    </a:ext>
                  </a:extLst>
                </a:gridCol>
              </a:tblGrid>
              <a:tr h="264376">
                <a:tc gridSpan="3">
                  <a:txBody>
                    <a:bodyPr/>
                    <a:lstStyle/>
                    <a:p>
                      <a:pPr algn="ctr" fontAlgn="ctr"/>
                      <a:r>
                        <a:rPr lang="en-US" sz="1400" b="1" dirty="0">
                          <a:effectLst/>
                        </a:rPr>
                        <a:t>Pediatric Travel Nurse Experience</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5040A5"/>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9689695"/>
                  </a:ext>
                </a:extLst>
              </a:tr>
              <a:tr h="264376">
                <a:tc>
                  <a:txBody>
                    <a:bodyPr/>
                    <a:lstStyle/>
                    <a:p>
                      <a:pPr algn="ctr" fontAlgn="ctr"/>
                      <a:r>
                        <a:rPr lang="en-US" sz="1400" b="1">
                          <a:effectLst/>
                        </a:rPr>
                        <a:t>Theme</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5043A5"/>
                      </a:solidFill>
                      <a:prstDash val="solid"/>
                      <a:round/>
                      <a:headEnd type="none" w="med" len="med"/>
                      <a:tailEnd type="none" w="med" len="med"/>
                    </a:lnB>
                    <a:solidFill>
                      <a:srgbClr val="EFEFEF"/>
                    </a:solidFill>
                  </a:tcPr>
                </a:tc>
                <a:tc>
                  <a:txBody>
                    <a:bodyPr/>
                    <a:lstStyle/>
                    <a:p>
                      <a:pPr algn="ctr" fontAlgn="ctr"/>
                      <a:r>
                        <a:rPr lang="en-US" sz="1400" b="1">
                          <a:effectLst/>
                        </a:rPr>
                        <a:t>Subcategory</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3045A5"/>
                      </a:solidFill>
                      <a:prstDash val="solid"/>
                      <a:round/>
                      <a:headEnd type="none" w="med" len="med"/>
                      <a:tailEnd type="none" w="med" len="med"/>
                    </a:lnB>
                    <a:solidFill>
                      <a:srgbClr val="EFEFEF"/>
                    </a:solidFill>
                  </a:tcPr>
                </a:tc>
                <a:tc>
                  <a:txBody>
                    <a:bodyPr/>
                    <a:lstStyle/>
                    <a:p>
                      <a:pPr algn="ctr" fontAlgn="ctr"/>
                      <a:r>
                        <a:rPr lang="en-US" sz="1400" b="1">
                          <a:effectLst/>
                        </a:rPr>
                        <a:t>Definition</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4845A5"/>
                      </a:solidFill>
                      <a:prstDash val="solid"/>
                      <a:round/>
                      <a:headEnd type="none" w="med" len="med"/>
                      <a:tailEnd type="none" w="med" len="med"/>
                    </a:lnB>
                    <a:solidFill>
                      <a:srgbClr val="EFEFEF"/>
                    </a:solidFill>
                  </a:tcPr>
                </a:tc>
                <a:extLst>
                  <a:ext uri="{0D108BD9-81ED-4DB2-BD59-A6C34878D82A}">
                    <a16:rowId xmlns:a16="http://schemas.microsoft.com/office/drawing/2014/main" val="1260084757"/>
                  </a:ext>
                </a:extLst>
              </a:tr>
              <a:tr h="1468592">
                <a:tc>
                  <a:txBody>
                    <a:bodyPr/>
                    <a:lstStyle/>
                    <a:p>
                      <a:pPr algn="l" fontAlgn="t"/>
                      <a:r>
                        <a:rPr lang="en-US" sz="1400" dirty="0">
                          <a:effectLst/>
                        </a:rPr>
                        <a:t>Financial</a:t>
                      </a:r>
                    </a:p>
                  </a:txBody>
                  <a:tcPr marL="43513" marR="43513" marT="21757" marB="21757">
                    <a:lnL w="12700" cap="flat" cmpd="sng" algn="ctr">
                      <a:solidFill>
                        <a:srgbClr val="5043A5"/>
                      </a:solidFill>
                      <a:prstDash val="solid"/>
                      <a:round/>
                      <a:headEnd type="none" w="med" len="med"/>
                      <a:tailEnd type="none" w="med" len="med"/>
                    </a:lnL>
                    <a:lnR w="12700" cap="flat" cmpd="sng" algn="ctr">
                      <a:solidFill>
                        <a:srgbClr val="3045A5"/>
                      </a:solidFill>
                      <a:prstDash val="solid"/>
                      <a:round/>
                      <a:headEnd type="none" w="med" len="med"/>
                      <a:tailEnd type="none" w="med" len="med"/>
                    </a:lnR>
                    <a:lnT w="12700" cap="flat" cmpd="sng" algn="ctr">
                      <a:solidFill>
                        <a:srgbClr val="5043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Advancement</a:t>
                      </a:r>
                      <a:br>
                        <a:rPr lang="en-US" sz="1400">
                          <a:effectLst/>
                        </a:rPr>
                      </a:br>
                      <a:r>
                        <a:rPr lang="en-US" sz="1400">
                          <a:effectLst/>
                        </a:rPr>
                        <a:t>• Advocating</a:t>
                      </a:r>
                      <a:br>
                        <a:rPr lang="en-US" sz="1400">
                          <a:effectLst/>
                        </a:rPr>
                      </a:br>
                      <a:r>
                        <a:rPr lang="en-US" sz="1400">
                          <a:effectLst/>
                        </a:rPr>
                        <a:t>• Uncertainty</a:t>
                      </a:r>
                    </a:p>
                  </a:txBody>
                  <a:tcPr marL="43513" marR="43513" marT="21757" marB="21757">
                    <a:lnL w="12700" cap="flat" cmpd="sng" algn="ctr">
                      <a:solidFill>
                        <a:srgbClr val="3045A5"/>
                      </a:solidFill>
                      <a:prstDash val="solid"/>
                      <a:round/>
                      <a:headEnd type="none" w="med" len="med"/>
                      <a:tailEnd type="none" w="med" len="med"/>
                    </a:lnL>
                    <a:lnR w="12700" cap="flat" cmpd="sng" algn="ctr">
                      <a:solidFill>
                        <a:srgbClr val="4845A5"/>
                      </a:solidFill>
                      <a:prstDash val="solid"/>
                      <a:round/>
                      <a:headEnd type="none" w="med" len="med"/>
                      <a:tailEnd type="none" w="med" len="med"/>
                    </a:lnR>
                    <a:lnT w="12700" cap="flat" cmpd="sng" algn="ctr">
                      <a:solidFill>
                        <a:srgbClr val="3045A5"/>
                      </a:solidFill>
                      <a:prstDash val="solid"/>
                      <a:round/>
                      <a:headEnd type="none" w="med" len="med"/>
                      <a:tailEnd type="none" w="med" len="med"/>
                    </a:lnT>
                    <a:lnB w="12700" cap="flat" cmpd="sng" algn="ctr">
                      <a:solidFill>
                        <a:srgbClr val="F045A5"/>
                      </a:solidFill>
                      <a:prstDash val="solid"/>
                      <a:round/>
                      <a:headEnd type="none" w="med" len="med"/>
                      <a:tailEnd type="none" w="med" len="med"/>
                    </a:lnB>
                    <a:solidFill>
                      <a:srgbClr val="FFFFFF"/>
                    </a:solidFill>
                  </a:tcPr>
                </a:tc>
                <a:tc>
                  <a:txBody>
                    <a:bodyPr/>
                    <a:lstStyle/>
                    <a:p>
                      <a:pPr algn="l"/>
                      <a:r>
                        <a:rPr lang="en-US" sz="1400">
                          <a:effectLst/>
                        </a:rPr>
                        <a:t>• Salary is 2-3 times higher than a permanent staff nurse.</a:t>
                      </a:r>
                      <a:br>
                        <a:rPr lang="en-US" sz="1400">
                          <a:effectLst/>
                        </a:rPr>
                      </a:br>
                      <a:r>
                        <a:rPr lang="en-US" sz="1400">
                          <a:effectLst/>
                        </a:rPr>
                        <a:t>• Asking for a raise in salary</a:t>
                      </a:r>
                      <a:br>
                        <a:rPr lang="en-US" sz="1400">
                          <a:effectLst/>
                        </a:rPr>
                      </a:br>
                      <a:r>
                        <a:rPr lang="en-US" sz="1400">
                          <a:effectLst/>
                        </a:rPr>
                        <a:t>• Salaries can vary; there is a certain risk to leaving a permanent job. Contracts can be canceled at any time.</a:t>
                      </a:r>
                    </a:p>
                  </a:txBody>
                  <a:tcPr marL="43513" marR="43513" marT="21757" marB="21757">
                    <a:lnL w="12700" cap="flat" cmpd="sng" algn="ctr">
                      <a:solidFill>
                        <a:srgbClr val="4845A5"/>
                      </a:solidFill>
                      <a:prstDash val="solid"/>
                      <a:round/>
                      <a:headEnd type="none" w="med" len="med"/>
                      <a:tailEnd type="none" w="med" len="med"/>
                    </a:lnL>
                    <a:lnR w="12700" cap="flat" cmpd="sng" algn="ctr">
                      <a:solidFill>
                        <a:srgbClr val="4845A5"/>
                      </a:solidFill>
                      <a:prstDash val="solid"/>
                      <a:round/>
                      <a:headEnd type="none" w="med" len="med"/>
                      <a:tailEnd type="none" w="med" len="med"/>
                    </a:lnR>
                    <a:lnT w="12700" cap="flat" cmpd="sng" algn="ctr">
                      <a:solidFill>
                        <a:srgbClr val="4845A5"/>
                      </a:solidFill>
                      <a:prstDash val="solid"/>
                      <a:round/>
                      <a:headEnd type="none" w="med" len="med"/>
                      <a:tailEnd type="none" w="med" len="med"/>
                    </a:lnT>
                    <a:lnB w="12700" cap="flat" cmpd="sng" algn="ctr">
                      <a:solidFill>
                        <a:srgbClr val="5043A5"/>
                      </a:solidFill>
                      <a:prstDash val="solid"/>
                      <a:round/>
                      <a:headEnd type="none" w="med" len="med"/>
                      <a:tailEnd type="none" w="med" len="med"/>
                    </a:lnB>
                    <a:solidFill>
                      <a:srgbClr val="FFFFFF"/>
                    </a:solidFill>
                  </a:tcPr>
                </a:tc>
                <a:extLst>
                  <a:ext uri="{0D108BD9-81ED-4DB2-BD59-A6C34878D82A}">
                    <a16:rowId xmlns:a16="http://schemas.microsoft.com/office/drawing/2014/main" val="2650403227"/>
                  </a:ext>
                </a:extLst>
              </a:tr>
              <a:tr h="866485">
                <a:tc>
                  <a:txBody>
                    <a:bodyPr/>
                    <a:lstStyle/>
                    <a:p>
                      <a:pPr algn="l" fontAlgn="t"/>
                      <a:r>
                        <a:rPr lang="en-US" sz="1400">
                          <a:effectLst/>
                        </a:rPr>
                        <a:t>Flexibility</a:t>
                      </a:r>
                    </a:p>
                  </a:txBody>
                  <a:tcPr marL="43513" marR="43513" marT="21757" marB="21757">
                    <a:lnL w="12700" cap="flat" cmpd="sng" algn="ctr">
                      <a:solidFill>
                        <a:srgbClr val="5844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5844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a:effectLst/>
                        </a:rPr>
                        <a:t>• Schedule</a:t>
                      </a:r>
                      <a:br>
                        <a:rPr lang="en-US" sz="1400">
                          <a:effectLst/>
                        </a:rPr>
                      </a:br>
                      <a:r>
                        <a:rPr lang="en-US" sz="1400">
                          <a:effectLst/>
                        </a:rPr>
                        <a:t>• Clinical practice</a:t>
                      </a:r>
                    </a:p>
                  </a:txBody>
                  <a:tcPr marL="43513" marR="43513" marT="21757" marB="21757">
                    <a:lnL w="12700" cap="flat" cmpd="sng" algn="ctr">
                      <a:solidFill>
                        <a:srgbClr val="F045A5"/>
                      </a:solidFill>
                      <a:prstDash val="solid"/>
                      <a:round/>
                      <a:headEnd type="none" w="med" len="med"/>
                      <a:tailEnd type="none" w="med" len="med"/>
                    </a:lnL>
                    <a:lnR w="12700" cap="flat" cmpd="sng" algn="ctr">
                      <a:solidFill>
                        <a:srgbClr val="5043A5"/>
                      </a:solidFill>
                      <a:prstDash val="solid"/>
                      <a:round/>
                      <a:headEnd type="none" w="med" len="med"/>
                      <a:tailEnd type="none" w="med" len="med"/>
                    </a:lnR>
                    <a:lnT w="12700" cap="flat" cmpd="sng" algn="ctr">
                      <a:solidFill>
                        <a:srgbClr val="F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tc>
                  <a:txBody>
                    <a:bodyPr/>
                    <a:lstStyle/>
                    <a:p>
                      <a:pPr algn="l"/>
                      <a:r>
                        <a:rPr lang="en-US" sz="1400">
                          <a:effectLst/>
                        </a:rPr>
                        <a:t>• Have control over days off and time off in between contracts</a:t>
                      </a:r>
                      <a:br>
                        <a:rPr lang="en-US" sz="1400">
                          <a:effectLst/>
                        </a:rPr>
                      </a:br>
                      <a:r>
                        <a:rPr lang="en-US" sz="1400">
                          <a:effectLst/>
                        </a:rPr>
                        <a:t>• Can try different types of nursing units</a:t>
                      </a:r>
                    </a:p>
                  </a:txBody>
                  <a:tcPr marL="43513" marR="43513" marT="21757" marB="21757">
                    <a:lnL w="12700" cap="flat" cmpd="sng" algn="ctr">
                      <a:solidFill>
                        <a:srgbClr val="5043A5"/>
                      </a:solidFill>
                      <a:prstDash val="solid"/>
                      <a:round/>
                      <a:headEnd type="none" w="med" len="med"/>
                      <a:tailEnd type="none" w="med" len="med"/>
                    </a:lnL>
                    <a:lnR w="12700" cap="flat" cmpd="sng" algn="ctr">
                      <a:solidFill>
                        <a:srgbClr val="5043A5"/>
                      </a:solidFill>
                      <a:prstDash val="solid"/>
                      <a:round/>
                      <a:headEnd type="none" w="med" len="med"/>
                      <a:tailEnd type="none" w="med" len="med"/>
                    </a:lnR>
                    <a:lnT w="12700" cap="flat" cmpd="sng" algn="ctr">
                      <a:solidFill>
                        <a:srgbClr val="5043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1365795859"/>
                  </a:ext>
                </a:extLst>
              </a:tr>
              <a:tr h="1869998">
                <a:tc>
                  <a:txBody>
                    <a:bodyPr/>
                    <a:lstStyle/>
                    <a:p>
                      <a:pPr algn="l" fontAlgn="t"/>
                      <a:r>
                        <a:rPr lang="en-US" sz="1400">
                          <a:effectLst/>
                        </a:rPr>
                        <a:t>Searching for healthy work environments</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E043A5"/>
                      </a:solidFill>
                      <a:prstDash val="solid"/>
                      <a:round/>
                      <a:headEnd type="none" w="med" len="med"/>
                      <a:tailEnd type="none" w="med" len="med"/>
                    </a:lnB>
                    <a:solidFill>
                      <a:srgbClr val="FFFFFF"/>
                    </a:solidFill>
                  </a:tcPr>
                </a:tc>
                <a:tc>
                  <a:txBody>
                    <a:bodyPr/>
                    <a:lstStyle/>
                    <a:p>
                      <a:pPr algn="l"/>
                      <a:r>
                        <a:rPr lang="en-US" sz="1400">
                          <a:effectLst/>
                        </a:rPr>
                        <a:t>• Impact of COVID-19</a:t>
                      </a:r>
                      <a:br>
                        <a:rPr lang="en-US" sz="1400">
                          <a:effectLst/>
                        </a:rPr>
                      </a:br>
                      <a:r>
                        <a:rPr lang="en-US" sz="1400">
                          <a:effectLst/>
                        </a:rPr>
                        <a:t>• Short staffing</a:t>
                      </a:r>
                      <a:br>
                        <a:rPr lang="en-US" sz="1400">
                          <a:effectLst/>
                        </a:rPr>
                      </a:br>
                      <a:r>
                        <a:rPr lang="en-US" sz="1400">
                          <a:effectLst/>
                        </a:rPr>
                        <a:t>• Burnout</a:t>
                      </a:r>
                      <a:br>
                        <a:rPr lang="en-US" sz="1400">
                          <a:effectLst/>
                        </a:rPr>
                      </a:br>
                      <a:r>
                        <a:rPr lang="en-US" sz="1400">
                          <a:effectLst/>
                        </a:rPr>
                        <a:t>• A way out</a:t>
                      </a:r>
                      <a:br>
                        <a:rPr lang="en-US" sz="1400">
                          <a:effectLst/>
                        </a:rPr>
                      </a:br>
                      <a:r>
                        <a:rPr lang="en-US" sz="1400">
                          <a:effectLst/>
                        </a:rPr>
                        <a:t>• Impact of travel nursing on environment</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a:effectLst/>
                        </a:rPr>
                        <a:t>• Nurse constantly under stress from short staffing</a:t>
                      </a:r>
                      <a:br>
                        <a:rPr lang="en-US" sz="1400">
                          <a:effectLst/>
                        </a:rPr>
                      </a:br>
                      <a:r>
                        <a:rPr lang="en-US" sz="1400">
                          <a:effectLst/>
                        </a:rPr>
                        <a:t>• Feeling mentally and physically exhausted</a:t>
                      </a:r>
                      <a:br>
                        <a:rPr lang="en-US" sz="1400">
                          <a:effectLst/>
                        </a:rPr>
                      </a:br>
                      <a:r>
                        <a:rPr lang="en-US" sz="1400">
                          <a:effectLst/>
                        </a:rPr>
                        <a:t>• Poor leadership</a:t>
                      </a:r>
                      <a:br>
                        <a:rPr lang="en-US" sz="1400">
                          <a:effectLst/>
                        </a:rPr>
                      </a:br>
                      <a:r>
                        <a:rPr lang="en-US" sz="1400">
                          <a:effectLst/>
                        </a:rPr>
                        <a:t>• Not locked into a unit; can leave after the contract</a:t>
                      </a:r>
                      <a:br>
                        <a:rPr lang="en-US" sz="1400">
                          <a:effectLst/>
                        </a:rPr>
                      </a:br>
                      <a:r>
                        <a:rPr lang="en-US" sz="1400">
                          <a:effectLst/>
                        </a:rPr>
                        <a:t>• Negative impact of travel nurses with permanent staff</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F045A5"/>
                      </a:solidFill>
                      <a:prstDash val="solid"/>
                      <a:round/>
                      <a:headEnd type="none" w="med" len="med"/>
                      <a:tailEnd type="none" w="med" len="med"/>
                    </a:lnB>
                    <a:solidFill>
                      <a:srgbClr val="FFFFFF"/>
                    </a:solidFill>
                  </a:tcPr>
                </a:tc>
                <a:extLst>
                  <a:ext uri="{0D108BD9-81ED-4DB2-BD59-A6C34878D82A}">
                    <a16:rowId xmlns:a16="http://schemas.microsoft.com/office/drawing/2014/main" val="136503387"/>
                  </a:ext>
                </a:extLst>
              </a:tr>
              <a:tr h="866485">
                <a:tc>
                  <a:txBody>
                    <a:bodyPr/>
                    <a:lstStyle/>
                    <a:p>
                      <a:pPr algn="l" fontAlgn="t"/>
                      <a:r>
                        <a:rPr lang="en-US" sz="1400">
                          <a:effectLst/>
                        </a:rPr>
                        <a:t>Just nursing care</a:t>
                      </a:r>
                    </a:p>
                  </a:txBody>
                  <a:tcPr marL="43513" marR="43513" marT="21757" marB="21757">
                    <a:lnL w="12700" cap="flat" cmpd="sng" algn="ctr">
                      <a:solidFill>
                        <a:srgbClr val="E043A5"/>
                      </a:solidFill>
                      <a:prstDash val="solid"/>
                      <a:round/>
                      <a:headEnd type="none" w="med" len="med"/>
                      <a:tailEnd type="none" w="med" len="med"/>
                    </a:lnL>
                    <a:lnR w="12700" cap="flat" cmpd="sng" algn="ctr">
                      <a:solidFill>
                        <a:srgbClr val="6843A5"/>
                      </a:solidFill>
                      <a:prstDash val="solid"/>
                      <a:round/>
                      <a:headEnd type="none" w="med" len="med"/>
                      <a:tailEnd type="none" w="med" len="med"/>
                    </a:lnR>
                    <a:lnT w="12700" cap="flat" cmpd="sng" algn="ctr">
                      <a:solidFill>
                        <a:srgbClr val="E043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Just patient care</a:t>
                      </a:r>
                      <a:br>
                        <a:rPr lang="en-US" sz="1400">
                          <a:effectLst/>
                        </a:rPr>
                      </a:br>
                      <a:r>
                        <a:rPr lang="en-US" sz="1400">
                          <a:effectLst/>
                        </a:rPr>
                        <a:t>• Less acute patients</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dirty="0">
                          <a:effectLst/>
                        </a:rPr>
                        <a:t>• Responsible for only patient care; no other committee or unit responsibilities</a:t>
                      </a:r>
                      <a:br>
                        <a:rPr lang="en-US" sz="1400" dirty="0">
                          <a:effectLst/>
                        </a:rPr>
                      </a:br>
                      <a:r>
                        <a:rPr lang="en-US" sz="1400" dirty="0">
                          <a:effectLst/>
                        </a:rPr>
                        <a:t>• Patient assignment</a:t>
                      </a:r>
                    </a:p>
                  </a:txBody>
                  <a:tcPr marL="43513" marR="43513" marT="21757" marB="21757">
                    <a:lnL w="12700" cap="flat" cmpd="sng" algn="ctr">
                      <a:solidFill>
                        <a:srgbClr val="F045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F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1829821304"/>
                  </a:ext>
                </a:extLst>
              </a:tr>
              <a:tr h="1067187">
                <a:tc>
                  <a:txBody>
                    <a:bodyPr/>
                    <a:lstStyle/>
                    <a:p>
                      <a:pPr algn="l" fontAlgn="t"/>
                      <a:r>
                        <a:rPr lang="en-US" sz="1400">
                          <a:effectLst/>
                        </a:rPr>
                        <a:t>Solutions</a:t>
                      </a:r>
                    </a:p>
                  </a:txBody>
                  <a:tcPr marL="43513" marR="43513" marT="21757" marB="21757">
                    <a:lnL w="12700" cap="flat" cmpd="sng" algn="ctr">
                      <a:solidFill>
                        <a:srgbClr val="5844A5"/>
                      </a:solidFill>
                      <a:prstDash val="solid"/>
                      <a:round/>
                      <a:headEnd type="none" w="med" len="med"/>
                      <a:tailEnd type="none" w="med" len="med"/>
                    </a:lnL>
                    <a:lnR w="12700" cap="flat" cmpd="sng" algn="ctr">
                      <a:solidFill>
                        <a:srgbClr val="6843A5"/>
                      </a:solidFill>
                      <a:prstDash val="solid"/>
                      <a:round/>
                      <a:headEnd type="none" w="med" len="med"/>
                      <a:tailEnd type="none" w="med" len="med"/>
                    </a:lnR>
                    <a:lnT w="12700" cap="flat" cmpd="sng" algn="ctr">
                      <a:solidFill>
                        <a:srgbClr val="5844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Improving retention of the bedside role</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dirty="0">
                          <a:effectLst/>
                        </a:rPr>
                        <a:t>• Improved pay</a:t>
                      </a:r>
                      <a:br>
                        <a:rPr lang="en-US" sz="1400" dirty="0">
                          <a:effectLst/>
                        </a:rPr>
                      </a:br>
                      <a:r>
                        <a:rPr lang="en-US" sz="1400" dirty="0">
                          <a:effectLst/>
                        </a:rPr>
                        <a:t>• More flexibility with time off</a:t>
                      </a:r>
                      <a:br>
                        <a:rPr lang="en-US" sz="1400" dirty="0">
                          <a:effectLst/>
                        </a:rPr>
                      </a:br>
                      <a:r>
                        <a:rPr lang="en-US" sz="1400" dirty="0">
                          <a:effectLst/>
                        </a:rPr>
                        <a:t>• Decreased workload</a:t>
                      </a:r>
                      <a:br>
                        <a:rPr lang="en-US" sz="1400" dirty="0">
                          <a:effectLst/>
                        </a:rPr>
                      </a:br>
                      <a:r>
                        <a:rPr lang="en-US" sz="1400" dirty="0">
                          <a:effectLst/>
                        </a:rPr>
                        <a:t>• Healthy work environment</a:t>
                      </a:r>
                      <a:br>
                        <a:rPr lang="en-US" sz="1400" dirty="0">
                          <a:effectLst/>
                        </a:rPr>
                      </a:br>
                      <a:r>
                        <a:rPr lang="en-US" sz="1400" dirty="0">
                          <a:effectLst/>
                        </a:rPr>
                        <a:t>• The role as a career</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2276213566"/>
                  </a:ext>
                </a:extLst>
              </a:tr>
            </a:tbl>
          </a:graphicData>
        </a:graphic>
      </p:graphicFrame>
    </p:spTree>
    <p:extLst>
      <p:ext uri="{BB962C8B-B14F-4D97-AF65-F5344CB8AC3E}">
        <p14:creationId xmlns:p14="http://schemas.microsoft.com/office/powerpoint/2010/main" val="2947972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strategizing</a:t>
            </a:r>
            <a:endParaRPr lang="en-US" dirty="0"/>
          </a:p>
        </p:txBody>
      </p:sp>
      <p:sp>
        <p:nvSpPr>
          <p:cNvPr id="3" name="Content Placeholder 2"/>
          <p:cNvSpPr>
            <a:spLocks noGrp="1"/>
          </p:cNvSpPr>
          <p:nvPr>
            <p:ph idx="1"/>
          </p:nvPr>
        </p:nvSpPr>
        <p:spPr/>
        <p:txBody>
          <a:bodyPr/>
          <a:lstStyle/>
          <a:p>
            <a:r>
              <a:rPr lang="en-US" dirty="0" smtClean="0"/>
              <a:t>Movement between jobs is natural part of career path</a:t>
            </a:r>
          </a:p>
          <a:p>
            <a:r>
              <a:rPr lang="en-US" dirty="0" smtClean="0"/>
              <a:t>Increases in education/role/pay often come with job changes</a:t>
            </a:r>
          </a:p>
          <a:p>
            <a:pPr lvl="1"/>
            <a:r>
              <a:rPr lang="en-US" dirty="0" smtClean="0"/>
              <a:t>Create pathway for employees within organization</a:t>
            </a:r>
          </a:p>
          <a:p>
            <a:pPr lvl="1"/>
            <a:r>
              <a:rPr lang="en-US" dirty="0" smtClean="0"/>
              <a:t>Advocate employees self-identify desire to increase role</a:t>
            </a:r>
          </a:p>
          <a:p>
            <a:pPr lvl="2"/>
            <a:r>
              <a:rPr lang="en-US" dirty="0" smtClean="0"/>
              <a:t>Including growing within and beyond organization</a:t>
            </a:r>
          </a:p>
          <a:p>
            <a:r>
              <a:rPr lang="en-US" dirty="0" smtClean="0"/>
              <a:t>Work-life and family-life issues</a:t>
            </a:r>
          </a:p>
          <a:p>
            <a:pPr lvl="1"/>
            <a:r>
              <a:rPr lang="en-US" dirty="0" smtClean="0"/>
              <a:t>Family and medical leave</a:t>
            </a:r>
          </a:p>
          <a:p>
            <a:pPr lvl="1"/>
            <a:r>
              <a:rPr lang="en-US" dirty="0" smtClean="0"/>
              <a:t>Extended leave of absence</a:t>
            </a:r>
            <a:endParaRPr lang="en-US" dirty="0"/>
          </a:p>
        </p:txBody>
      </p:sp>
    </p:spTree>
    <p:extLst>
      <p:ext uri="{BB962C8B-B14F-4D97-AF65-F5344CB8AC3E}">
        <p14:creationId xmlns:p14="http://schemas.microsoft.com/office/powerpoint/2010/main" val="126532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Experience with nurses</a:t>
            </a:r>
          </a:p>
          <a:p>
            <a:pPr lvl="1"/>
            <a:r>
              <a:rPr lang="en-US" dirty="0" smtClean="0"/>
              <a:t>CNAs</a:t>
            </a:r>
          </a:p>
          <a:p>
            <a:pPr lvl="1"/>
            <a:endParaRPr lang="en-US" dirty="0" smtClean="0"/>
          </a:p>
          <a:p>
            <a:r>
              <a:rPr lang="en-US" dirty="0" smtClean="0"/>
              <a:t>Cost-effectiveness </a:t>
            </a:r>
            <a:r>
              <a:rPr lang="en-US" smtClean="0"/>
              <a:t>and management</a:t>
            </a:r>
            <a:endParaRPr lang="en-US"/>
          </a:p>
          <a:p>
            <a:endParaRPr lang="en-US" dirty="0"/>
          </a:p>
          <a:p>
            <a:r>
              <a:rPr lang="en-US" dirty="0" smtClean="0"/>
              <a:t>Travel Nursing</a:t>
            </a:r>
            <a:endParaRPr lang="en-US" dirty="0"/>
          </a:p>
        </p:txBody>
      </p:sp>
    </p:spTree>
    <p:extLst>
      <p:ext uri="{BB962C8B-B14F-4D97-AF65-F5344CB8AC3E}">
        <p14:creationId xmlns:p14="http://schemas.microsoft.com/office/powerpoint/2010/main" val="210356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a:t>Park, Shin </a:t>
            </a:r>
            <a:r>
              <a:rPr lang="en-US" dirty="0" err="1"/>
              <a:t>Hye</a:t>
            </a:r>
            <a:r>
              <a:rPr lang="en-US" dirty="0"/>
              <a:t>, Mary A. </a:t>
            </a:r>
            <a:r>
              <a:rPr lang="en-US" dirty="0" err="1"/>
              <a:t>Blegen</a:t>
            </a:r>
            <a:r>
              <a:rPr lang="en-US" dirty="0"/>
              <a:t>, Joanne </a:t>
            </a:r>
            <a:r>
              <a:rPr lang="en-US" dirty="0" err="1"/>
              <a:t>Spetz</a:t>
            </a:r>
            <a:r>
              <a:rPr lang="en-US" dirty="0"/>
              <a:t>, Susan A. Chapman, and Holly A. De Groot. "Comparison of nurse staffing measurements in staffing-outcomes research." </a:t>
            </a:r>
            <a:r>
              <a:rPr lang="en-US" i="1" dirty="0"/>
              <a:t>Medical Care</a:t>
            </a:r>
            <a:r>
              <a:rPr lang="en-US" dirty="0"/>
              <a:t> 53, no. 1 (2015): e1-e8</a:t>
            </a:r>
            <a:r>
              <a:rPr lang="en-US" dirty="0" smtClean="0"/>
              <a:t>.</a:t>
            </a:r>
          </a:p>
          <a:p>
            <a:r>
              <a:rPr lang="en-US" dirty="0"/>
              <a:t>Hall, Linda </a:t>
            </a:r>
            <a:r>
              <a:rPr lang="en-US" dirty="0" err="1"/>
              <a:t>McGillis</a:t>
            </a:r>
            <a:r>
              <a:rPr lang="en-US" dirty="0"/>
              <a:t>, Diane Doran, G. Ross Baker, George H. Pink, </a:t>
            </a:r>
            <a:r>
              <a:rPr lang="en-US" dirty="0" err="1"/>
              <a:t>Souraya</a:t>
            </a:r>
            <a:r>
              <a:rPr lang="en-US" dirty="0"/>
              <a:t> </a:t>
            </a:r>
            <a:r>
              <a:rPr lang="en-US" dirty="0" err="1"/>
              <a:t>Sidani</a:t>
            </a:r>
            <a:r>
              <a:rPr lang="en-US" dirty="0"/>
              <a:t>, Linda O’Brien-Pallas, and Gail J. Donner. "Nurse staffing models as predictors of patient outcomes." </a:t>
            </a:r>
            <a:r>
              <a:rPr lang="en-US" i="1" dirty="0"/>
              <a:t>Medical care</a:t>
            </a:r>
            <a:r>
              <a:rPr lang="en-US" dirty="0"/>
              <a:t> 41, no. 9 (2003): 1096-1109.</a:t>
            </a:r>
            <a:endParaRPr lang="en-US" dirty="0"/>
          </a:p>
          <a:p>
            <a:r>
              <a:rPr lang="en-US" dirty="0"/>
              <a:t>Hall, Linda </a:t>
            </a:r>
            <a:r>
              <a:rPr lang="en-US" dirty="0" err="1"/>
              <a:t>McGillis</a:t>
            </a:r>
            <a:r>
              <a:rPr lang="en-US" dirty="0"/>
              <a:t>, Diane Doran, and George H. Pink. "Nurse staffing models, nursing hours, and patient safety outcomes." </a:t>
            </a:r>
            <a:r>
              <a:rPr lang="en-US" i="1" dirty="0"/>
              <a:t>JONA: The Journal of Nursing Administration</a:t>
            </a:r>
            <a:r>
              <a:rPr lang="en-US" dirty="0"/>
              <a:t> 34, no. 1 (2004): 41-45</a:t>
            </a:r>
            <a:r>
              <a:rPr lang="en-US" dirty="0" smtClean="0"/>
              <a:t>.</a:t>
            </a:r>
          </a:p>
          <a:p>
            <a:r>
              <a:rPr lang="en-US" dirty="0" err="1"/>
              <a:t>Twigg</a:t>
            </a:r>
            <a:r>
              <a:rPr lang="en-US" dirty="0"/>
              <a:t>, Di, and Kylie McCullough. "Nurse retention: A review of strategies to create and enhance positive practice environments in clinical settings." </a:t>
            </a:r>
            <a:r>
              <a:rPr lang="en-US" i="1" dirty="0"/>
              <a:t>International journal of nursing studies</a:t>
            </a:r>
            <a:r>
              <a:rPr lang="en-US" dirty="0"/>
              <a:t> 51, no. 1 (2014): 85-92</a:t>
            </a:r>
            <a:r>
              <a:rPr lang="en-US" dirty="0" smtClean="0"/>
              <a:t>.</a:t>
            </a:r>
          </a:p>
          <a:p>
            <a:r>
              <a:rPr lang="en-US" dirty="0"/>
              <a:t>Brook, Judy, Leanne Aitken, Rebecca Webb, Julie </a:t>
            </a:r>
            <a:r>
              <a:rPr lang="en-US" dirty="0" err="1"/>
              <a:t>MacLaren</a:t>
            </a:r>
            <a:r>
              <a:rPr lang="en-US" dirty="0"/>
              <a:t>, and Debra Salmon. "Characteristics of successful interventions to reduce turnover and increase retention of early career nurses: A systematic review." </a:t>
            </a:r>
            <a:r>
              <a:rPr lang="en-US" i="1" dirty="0"/>
              <a:t>International journal of nursing studies</a:t>
            </a:r>
            <a:r>
              <a:rPr lang="en-US" dirty="0"/>
              <a:t> 91 (2019): 47-59</a:t>
            </a:r>
            <a:r>
              <a:rPr lang="en-US" dirty="0" smtClean="0"/>
              <a:t>.</a:t>
            </a:r>
          </a:p>
          <a:p>
            <a:r>
              <a:rPr lang="en-US" dirty="0" err="1"/>
              <a:t>Twigg</a:t>
            </a:r>
            <a:r>
              <a:rPr lang="en-US" dirty="0"/>
              <a:t>, Diane E., Helen Myers, Christine Duffield, Margaret Giles, and Gemma Evans. "Is there an economic case for investing in nursing care–what does the literature tell us?." </a:t>
            </a:r>
            <a:r>
              <a:rPr lang="en-US" i="1" dirty="0"/>
              <a:t>Journal of advanced nursing</a:t>
            </a:r>
            <a:r>
              <a:rPr lang="en-US" dirty="0"/>
              <a:t> 71, no. 5 (2015): 975-990</a:t>
            </a:r>
            <a:r>
              <a:rPr lang="en-US" dirty="0" smtClean="0"/>
              <a:t>.</a:t>
            </a:r>
          </a:p>
          <a:p>
            <a:r>
              <a:rPr lang="en-US" dirty="0"/>
              <a:t>Jones, Cheryl Bland, and R. N. Michael Gates. "The costs and benefits of nurse turnover: A business case for nurse retention." </a:t>
            </a:r>
            <a:r>
              <a:rPr lang="en-US" i="1" dirty="0"/>
              <a:t>Online Journal of Issues in Nursing</a:t>
            </a:r>
            <a:r>
              <a:rPr lang="en-US" dirty="0"/>
              <a:t> 12, no. 3 (2007): N_A</a:t>
            </a:r>
            <a:r>
              <a:rPr lang="en-US" dirty="0" smtClean="0"/>
              <a:t>.</a:t>
            </a:r>
          </a:p>
          <a:p>
            <a:r>
              <a:rPr lang="en-US" dirty="0"/>
              <a:t>Saville, Christina E., Peter Griffiths, Jane E. Ball, and Thomas Monks. "How many nurses do we need? A review and discussion of operational research techniques applied to nurse staffing." </a:t>
            </a:r>
            <a:r>
              <a:rPr lang="en-US" i="1" dirty="0"/>
              <a:t>International journal of nursing studies</a:t>
            </a:r>
            <a:r>
              <a:rPr lang="en-US" dirty="0"/>
              <a:t> 97 (2019): 7-13.</a:t>
            </a:r>
            <a:endParaRPr lang="en-US" dirty="0" smtClean="0"/>
          </a:p>
          <a:p>
            <a:r>
              <a:rPr lang="en-US" dirty="0"/>
              <a:t>Vander </a:t>
            </a:r>
            <a:r>
              <a:rPr lang="en-US" dirty="0" err="1"/>
              <a:t>Weerdt</a:t>
            </a:r>
            <a:r>
              <a:rPr lang="en-US" dirty="0"/>
              <a:t>, Candice, Jessica A. Peck, and Tracy Porter. "Travel nurses and patient outcomes: A systematic review." </a:t>
            </a:r>
            <a:r>
              <a:rPr lang="en-US" i="1" dirty="0"/>
              <a:t>Health care management review</a:t>
            </a:r>
            <a:r>
              <a:rPr lang="en-US" dirty="0"/>
              <a:t> 48, no. 4 (2023): 352-362.</a:t>
            </a:r>
            <a:endParaRPr lang="en-US" dirty="0"/>
          </a:p>
          <a:p>
            <a:r>
              <a:rPr lang="en-US" dirty="0"/>
              <a:t>Hickey, Patricia A., Jean Anne Connor, Jon Whiting, and Laura J. Wood. "The Voice of Travel Nurses: Facilitating Effective Staffing During Pandemic and Expansion-Related Demands in a Children's Hospital." </a:t>
            </a:r>
            <a:r>
              <a:rPr lang="en-US" i="1" dirty="0"/>
              <a:t>JONA: The Journal of Nursing Administration</a:t>
            </a:r>
            <a:r>
              <a:rPr lang="en-US" dirty="0"/>
              <a:t> 54, no. 4 (2024): 213-219.</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4913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Nurse staffing</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patient-to-nurse ratios</a:t>
            </a:r>
          </a:p>
          <a:p>
            <a:r>
              <a:rPr lang="en-US" dirty="0" smtClean="0"/>
              <a:t>number </a:t>
            </a:r>
            <a:r>
              <a:rPr lang="en-US" dirty="0"/>
              <a:t>of full-time equivalent (FTE) nursing staff per patient </a:t>
            </a:r>
            <a:r>
              <a:rPr lang="en-US" dirty="0" smtClean="0"/>
              <a:t>day</a:t>
            </a:r>
          </a:p>
          <a:p>
            <a:r>
              <a:rPr lang="en-US" dirty="0" smtClean="0"/>
              <a:t>number </a:t>
            </a:r>
            <a:r>
              <a:rPr lang="en-US" dirty="0"/>
              <a:t>of nursing hours per patient day (</a:t>
            </a:r>
            <a:r>
              <a:rPr lang="en-US" dirty="0" smtClean="0"/>
              <a:t>HPPD)</a:t>
            </a:r>
          </a:p>
          <a:p>
            <a:r>
              <a:rPr lang="en-US" dirty="0" smtClean="0"/>
              <a:t>skill </a:t>
            </a:r>
            <a:r>
              <a:rPr lang="en-US" dirty="0"/>
              <a:t>mix of nursing personnel, usually registered nurse (RN) skill mix, measured by the proportion of hours provided by RNs in the total nursing </a:t>
            </a:r>
            <a:r>
              <a:rPr lang="en-US" dirty="0" smtClean="0"/>
              <a:t>staff</a:t>
            </a:r>
          </a:p>
          <a:p>
            <a:r>
              <a:rPr lang="en-US" dirty="0" smtClean="0"/>
              <a:t>perceived </a:t>
            </a:r>
            <a:r>
              <a:rPr lang="en-US" dirty="0"/>
              <a:t>staffing </a:t>
            </a:r>
            <a:r>
              <a:rPr lang="en-US" dirty="0" smtClean="0"/>
              <a:t>adequacy</a:t>
            </a:r>
          </a:p>
          <a:p>
            <a:endParaRPr lang="en-US" dirty="0"/>
          </a:p>
          <a:p>
            <a:r>
              <a:rPr lang="en-US" dirty="0" smtClean="0"/>
              <a:t>RN ratio – RN to aid skill mix (85% is common goal, other targets include 70%)</a:t>
            </a:r>
            <a:endParaRPr lang="en-US" dirty="0"/>
          </a:p>
        </p:txBody>
      </p:sp>
    </p:spTree>
    <p:extLst>
      <p:ext uri="{BB962C8B-B14F-4D97-AF65-F5344CB8AC3E}">
        <p14:creationId xmlns:p14="http://schemas.microsoft.com/office/powerpoint/2010/main" val="39412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s://www.nationalnursesunited.org/sites/default/files/styles/callout_resource_desktop/public/callouts/2022/02/1021_FederalRatios_InfoGraphic_Gray-WG10.png?h=ef2d6e95&amp;itok=RZIyqa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1027906"/>
            <a:ext cx="70485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9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Nurse staffing</a:t>
            </a:r>
          </a:p>
        </p:txBody>
      </p:sp>
      <p:sp>
        <p:nvSpPr>
          <p:cNvPr id="3" name="Content Placeholder 2"/>
          <p:cNvSpPr>
            <a:spLocks noGrp="1"/>
          </p:cNvSpPr>
          <p:nvPr>
            <p:ph idx="1"/>
          </p:nvPr>
        </p:nvSpPr>
        <p:spPr/>
        <p:txBody>
          <a:bodyPr/>
          <a:lstStyle/>
          <a:p>
            <a:r>
              <a:rPr lang="en-US" dirty="0" smtClean="0"/>
              <a:t>Indirect vs direct patient care</a:t>
            </a:r>
          </a:p>
          <a:p>
            <a:pPr lvl="1"/>
            <a:r>
              <a:rPr lang="en-US" dirty="0" smtClean="0"/>
              <a:t>Supervisory nurses and coordinators of patient care</a:t>
            </a:r>
            <a:endParaRPr lang="en-US" dirty="0"/>
          </a:p>
          <a:p>
            <a:r>
              <a:rPr lang="en-US" dirty="0" smtClean="0"/>
              <a:t>Productive or non-productive care</a:t>
            </a:r>
          </a:p>
          <a:p>
            <a:pPr lvl="1"/>
            <a:r>
              <a:rPr lang="en-US" dirty="0" smtClean="0"/>
              <a:t>Time spent in vacation, sick leave, or continuing education</a:t>
            </a:r>
          </a:p>
          <a:p>
            <a:pPr lvl="2"/>
            <a:r>
              <a:rPr lang="en-US" dirty="0" smtClean="0"/>
              <a:t>Work-to-paid ratio</a:t>
            </a:r>
            <a:endParaRPr lang="en-US" dirty="0"/>
          </a:p>
        </p:txBody>
      </p:sp>
    </p:spTree>
    <p:extLst>
      <p:ext uri="{BB962C8B-B14F-4D97-AF65-F5344CB8AC3E}">
        <p14:creationId xmlns:p14="http://schemas.microsoft.com/office/powerpoint/2010/main" val="16304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nursing quality</a:t>
            </a:r>
            <a:endParaRPr lang="en-US" dirty="0"/>
          </a:p>
        </p:txBody>
      </p:sp>
      <p:sp>
        <p:nvSpPr>
          <p:cNvPr id="3" name="Content Placeholder 2"/>
          <p:cNvSpPr>
            <a:spLocks noGrp="1"/>
          </p:cNvSpPr>
          <p:nvPr>
            <p:ph idx="1"/>
          </p:nvPr>
        </p:nvSpPr>
        <p:spPr>
          <a:xfrm>
            <a:off x="838200" y="1825625"/>
            <a:ext cx="11277600" cy="4351338"/>
          </a:xfrm>
        </p:spPr>
        <p:txBody>
          <a:bodyPr/>
          <a:lstStyle/>
          <a:p>
            <a:r>
              <a:rPr lang="en-US" dirty="0" smtClean="0"/>
              <a:t>Decubitus ulcer – bed sore</a:t>
            </a:r>
          </a:p>
          <a:p>
            <a:r>
              <a:rPr lang="en-US" dirty="0" smtClean="0"/>
              <a:t>Failure to rescue (FTR) – death from complications after surgery due to:</a:t>
            </a:r>
          </a:p>
          <a:p>
            <a:pPr lvl="1"/>
            <a:r>
              <a:rPr lang="en-US" dirty="0" smtClean="0"/>
              <a:t>Omission of care</a:t>
            </a:r>
          </a:p>
          <a:p>
            <a:pPr lvl="1"/>
            <a:r>
              <a:rPr lang="en-US" dirty="0" smtClean="0"/>
              <a:t>Failure to recognize change in patient condition</a:t>
            </a:r>
          </a:p>
          <a:p>
            <a:pPr lvl="1"/>
            <a:r>
              <a:rPr lang="en-US" dirty="0" smtClean="0"/>
              <a:t>Failure to communicate change in patient condition</a:t>
            </a:r>
          </a:p>
          <a:p>
            <a:pPr lvl="1"/>
            <a:r>
              <a:rPr lang="en-US" dirty="0" smtClean="0"/>
              <a:t>Poor clinical decision making</a:t>
            </a:r>
          </a:p>
          <a:p>
            <a:r>
              <a:rPr lang="en-US" dirty="0" smtClean="0"/>
              <a:t>Hospital acquired infections</a:t>
            </a:r>
          </a:p>
          <a:p>
            <a:endParaRPr lang="en-US" dirty="0" smtClean="0"/>
          </a:p>
          <a:p>
            <a:endParaRPr lang="en-US" dirty="0"/>
          </a:p>
        </p:txBody>
      </p:sp>
    </p:spTree>
    <p:extLst>
      <p:ext uri="{BB962C8B-B14F-4D97-AF65-F5344CB8AC3E}">
        <p14:creationId xmlns:p14="http://schemas.microsoft.com/office/powerpoint/2010/main" val="293264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Delivery Models</a:t>
            </a:r>
            <a:endParaRPr lang="en-US" dirty="0"/>
          </a:p>
        </p:txBody>
      </p:sp>
      <p:sp>
        <p:nvSpPr>
          <p:cNvPr id="3" name="Content Placeholder 2"/>
          <p:cNvSpPr>
            <a:spLocks noGrp="1"/>
          </p:cNvSpPr>
          <p:nvPr>
            <p:ph idx="1"/>
          </p:nvPr>
        </p:nvSpPr>
        <p:spPr/>
        <p:txBody>
          <a:bodyPr>
            <a:normAutofit fontScale="92500"/>
          </a:bodyPr>
          <a:lstStyle/>
          <a:p>
            <a:r>
              <a:rPr lang="en-US" dirty="0" smtClean="0"/>
              <a:t>Patient Focused Care</a:t>
            </a:r>
          </a:p>
          <a:p>
            <a:pPr lvl="1"/>
            <a:r>
              <a:rPr lang="en-US" dirty="0" smtClean="0"/>
              <a:t>RNs as care managers and aids/assistants in expanded roles, possibly including drawing blood, performing EKGs, and other assessments</a:t>
            </a:r>
          </a:p>
          <a:p>
            <a:r>
              <a:rPr lang="en-US" dirty="0" smtClean="0"/>
              <a:t>Primary or Total Nursing Care</a:t>
            </a:r>
          </a:p>
          <a:p>
            <a:pPr lvl="1"/>
            <a:r>
              <a:rPr lang="en-US" dirty="0" smtClean="0"/>
              <a:t>All-RN staff for all direct care, allows RN to care for same patient throughout stay</a:t>
            </a:r>
          </a:p>
          <a:p>
            <a:r>
              <a:rPr lang="en-US" dirty="0" smtClean="0"/>
              <a:t>Team or Functional Nursing Care</a:t>
            </a:r>
          </a:p>
          <a:p>
            <a:pPr lvl="1"/>
            <a:r>
              <a:rPr lang="en-US" dirty="0" smtClean="0"/>
              <a:t>RN is team leader, aids perform activities such as bathing and feeding, nurses’ duties may be split into “medication nurse” and “treatment nurse”</a:t>
            </a:r>
          </a:p>
          <a:p>
            <a:r>
              <a:rPr lang="en-US" dirty="0" smtClean="0"/>
              <a:t>Magnet Hospital Environment</a:t>
            </a:r>
          </a:p>
          <a:p>
            <a:pPr lvl="1"/>
            <a:r>
              <a:rPr lang="en-US" dirty="0" smtClean="0"/>
              <a:t>High RN autonomy, MD-RN collaboration, shared governance/decision making between RNs and managers</a:t>
            </a:r>
            <a:endParaRPr lang="en-US" dirty="0"/>
          </a:p>
        </p:txBody>
      </p:sp>
    </p:spTree>
    <p:extLst>
      <p:ext uri="{BB962C8B-B14F-4D97-AF65-F5344CB8AC3E}">
        <p14:creationId xmlns:p14="http://schemas.microsoft.com/office/powerpoint/2010/main" val="107233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patients of different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Limited effects across the board</a:t>
            </a:r>
          </a:p>
          <a:p>
            <a:r>
              <a:rPr lang="en-US" dirty="0" smtClean="0"/>
              <a:t>In general, RNs are better than aids</a:t>
            </a:r>
          </a:p>
          <a:p>
            <a:r>
              <a:rPr lang="en-US" dirty="0" smtClean="0"/>
              <a:t>But hospitals do not implement disastrous models</a:t>
            </a:r>
          </a:p>
          <a:p>
            <a:pPr lvl="1"/>
            <a:r>
              <a:rPr lang="en-US" dirty="0" smtClean="0"/>
              <a:t>Garden of forking paths</a:t>
            </a:r>
          </a:p>
          <a:p>
            <a:endParaRPr lang="en-US" dirty="0" smtClean="0"/>
          </a:p>
          <a:p>
            <a:r>
              <a:rPr lang="en-US" dirty="0" smtClean="0"/>
              <a:t>Butler</a:t>
            </a:r>
            <a:r>
              <a:rPr lang="en-US" dirty="0"/>
              <a:t>, Michelle, Timothy J. Schultz, Phil Halligan, Ann Sheridan, Leigh Kinsman, Thomas Rotter, Jonathan </a:t>
            </a:r>
            <a:r>
              <a:rPr lang="en-US" dirty="0" err="1"/>
              <a:t>Beaumier</a:t>
            </a:r>
            <a:r>
              <a:rPr lang="en-US" dirty="0"/>
              <a:t>, Robyn Gail Kelly, and Jonathan </a:t>
            </a:r>
            <a:r>
              <a:rPr lang="en-US" dirty="0" err="1"/>
              <a:t>Drennan</a:t>
            </a:r>
            <a:r>
              <a:rPr lang="en-US" dirty="0"/>
              <a:t>. "Hospital nurse‐staffing models and patient‐and staff‐related outcomes." </a:t>
            </a:r>
            <a:r>
              <a:rPr lang="en-US" i="1" dirty="0"/>
              <a:t>Cochrane Database of Systematic Reviews</a:t>
            </a:r>
            <a:r>
              <a:rPr lang="en-US" dirty="0"/>
              <a:t> 4 (2019).</a:t>
            </a:r>
            <a:endParaRPr lang="en-US" dirty="0"/>
          </a:p>
        </p:txBody>
      </p:sp>
    </p:spTree>
    <p:extLst>
      <p:ext uri="{BB962C8B-B14F-4D97-AF65-F5344CB8AC3E}">
        <p14:creationId xmlns:p14="http://schemas.microsoft.com/office/powerpoint/2010/main" val="211107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28c171e5b1f655a64993bad87ea3a04c">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5aedbafebac83a9e304d02db7f2d6f6e"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Props1.xml><?xml version="1.0" encoding="utf-8"?>
<ds:datastoreItem xmlns:ds="http://schemas.openxmlformats.org/officeDocument/2006/customXml" ds:itemID="{D6622102-4099-49A6-A313-CF6715F62811}">
  <ds:schemaRefs>
    <ds:schemaRef ds:uri="http://schemas.microsoft.com/sharepoint/v3/contenttype/forms"/>
  </ds:schemaRefs>
</ds:datastoreItem>
</file>

<file path=customXml/itemProps2.xml><?xml version="1.0" encoding="utf-8"?>
<ds:datastoreItem xmlns:ds="http://schemas.openxmlformats.org/officeDocument/2006/customXml" ds:itemID="{9D566321-1373-483E-A4F5-CADC5F7DE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49F78B-8422-404D-AA1B-B42F1F4E7D42}">
  <ds:schemaRefs>
    <ds:schemaRef ds:uri="http://schemas.microsoft.com/office/2006/documentManagement/types"/>
    <ds:schemaRef ds:uri="http://purl.org/dc/terms/"/>
    <ds:schemaRef ds:uri="http://schemas.openxmlformats.org/package/2006/metadata/core-properties"/>
    <ds:schemaRef ds:uri="http://purl.org/dc/dcmitype/"/>
    <ds:schemaRef ds:uri="7f18ec10-a743-4c21-91d9-69d297feae23"/>
    <ds:schemaRef ds:uri="http://purl.org/dc/elements/1.1/"/>
    <ds:schemaRef ds:uri="http://schemas.microsoft.com/office/2006/metadata/properties"/>
    <ds:schemaRef ds:uri="http://schemas.microsoft.com/office/infopath/2007/PartnerControls"/>
    <ds:schemaRef ds:uri="ce5fba22-8df0-4e59-b0bb-9a52d739590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48470</TotalTime>
  <Words>2504</Words>
  <Application>Microsoft Office PowerPoint</Application>
  <PresentationFormat>Widescreen</PresentationFormat>
  <Paragraphs>254</Paragraphs>
  <Slides>34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HCMI 4448: Clinical and Social Issues in Health Care</vt:lpstr>
      <vt:lpstr>Types of nurses</vt:lpstr>
      <vt:lpstr>Specialties</vt:lpstr>
      <vt:lpstr>Measuring Nurse staffing</vt:lpstr>
      <vt:lpstr>PowerPoint Presentation</vt:lpstr>
      <vt:lpstr>Measuring Nurse staffing</vt:lpstr>
      <vt:lpstr>Measures of nursing quality</vt:lpstr>
      <vt:lpstr>Nursing Care Delivery Models</vt:lpstr>
      <vt:lpstr>Effects on patients of different models</vt:lpstr>
      <vt:lpstr>Effects on nurses of different models</vt:lpstr>
      <vt:lpstr>Occupational Burnout</vt:lpstr>
      <vt:lpstr>Needle-stick injury</vt:lpstr>
      <vt:lpstr>Reducing Early-career burnout</vt:lpstr>
      <vt:lpstr>Nursing Shortage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retention</vt:lpstr>
      <vt:lpstr>Nursing retention: Work environment</vt:lpstr>
      <vt:lpstr>Nursing retention: Governance</vt:lpstr>
      <vt:lpstr>Nursing retention: Leadership</vt:lpstr>
      <vt:lpstr>Quick note about cost-effectiveness</vt:lpstr>
      <vt:lpstr>Cost-effectiveness of nurse staffing and training</vt:lpstr>
      <vt:lpstr>Cost-effectiveness of nurse staffing and training</vt:lpstr>
      <vt:lpstr>More Issues in Optimal Staffing</vt:lpstr>
      <vt:lpstr>Travel nursing</vt:lpstr>
      <vt:lpstr>PowerPoint Presentation</vt:lpstr>
      <vt:lpstr>Career strategizing</vt:lpstr>
      <vt:lpstr>Discussion</vt:lpstr>
      <vt:lpstr>Sources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196</cp:revision>
  <dcterms:created xsi:type="dcterms:W3CDTF">2018-08-26T19:46:47Z</dcterms:created>
  <dcterms:modified xsi:type="dcterms:W3CDTF">2024-04-03T21:33:33Z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