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307" r:id="rId6"/>
    <p:sldId id="348" r:id="rId7"/>
    <p:sldId id="323" r:id="rId8"/>
    <p:sldId id="301" r:id="rId9"/>
    <p:sldId id="308" r:id="rId10"/>
    <p:sldId id="299" r:id="rId11"/>
    <p:sldId id="309" r:id="rId12"/>
    <p:sldId id="326" r:id="rId13"/>
    <p:sldId id="302" r:id="rId14"/>
    <p:sldId id="303" r:id="rId15"/>
    <p:sldId id="304" r:id="rId16"/>
    <p:sldId id="324" r:id="rId17"/>
    <p:sldId id="305" r:id="rId18"/>
    <p:sldId id="312" r:id="rId19"/>
    <p:sldId id="313" r:id="rId20"/>
    <p:sldId id="314" r:id="rId21"/>
    <p:sldId id="315" r:id="rId22"/>
    <p:sldId id="317" r:id="rId23"/>
    <p:sldId id="327" r:id="rId24"/>
    <p:sldId id="328" r:id="rId25"/>
    <p:sldId id="343" r:id="rId26"/>
    <p:sldId id="344" r:id="rId27"/>
    <p:sldId id="345" r:id="rId28"/>
    <p:sldId id="331" r:id="rId29"/>
    <p:sldId id="332" r:id="rId30"/>
    <p:sldId id="333" r:id="rId31"/>
    <p:sldId id="334" r:id="rId32"/>
    <p:sldId id="335" r:id="rId33"/>
    <p:sldId id="336" r:id="rId34"/>
    <p:sldId id="338" r:id="rId35"/>
    <p:sldId id="339" r:id="rId36"/>
    <p:sldId id="340" r:id="rId37"/>
    <p:sldId id="341" r:id="rId38"/>
    <p:sldId id="342" r:id="rId39"/>
    <p:sldId id="297" r:id="rId40"/>
    <p:sldId id="346" r:id="rId41"/>
    <p:sldId id="347" r:id="rId42"/>
    <p:sldId id="319" r:id="rId43"/>
    <p:sldId id="320"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6247" autoAdjust="0"/>
  </p:normalViewPr>
  <p:slideViewPr>
    <p:cSldViewPr snapToGrid="0">
      <p:cViewPr varScale="1">
        <p:scale>
          <a:sx n="111" d="100"/>
          <a:sy n="111" d="100"/>
        </p:scale>
        <p:origin x="306" y="102"/>
      </p:cViewPr>
      <p:guideLst/>
    </p:cSldViewPr>
  </p:slideViewPr>
  <p:outlineViewPr>
    <p:cViewPr>
      <p:scale>
        <a:sx n="33" d="100"/>
        <a:sy n="33" d="100"/>
      </p:scale>
      <p:origin x="0" y="-157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7DB25-68F1-4DC4-BC5D-182921833936}"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8D2-1AEF-4947-B0D7-2D37BC7C21BB}" type="slidenum">
              <a:rPr lang="en-US" smtClean="0"/>
              <a:t>‹#›</a:t>
            </a:fld>
            <a:endParaRPr lang="en-US"/>
          </a:p>
        </p:txBody>
      </p:sp>
    </p:spTree>
    <p:extLst>
      <p:ext uri="{BB962C8B-B14F-4D97-AF65-F5344CB8AC3E}">
        <p14:creationId xmlns:p14="http://schemas.microsoft.com/office/powerpoint/2010/main" val="365608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https://height-weight-chart.com/</a:t>
            </a:r>
          </a:p>
          <a:p>
            <a:r>
              <a:rPr lang="en-US" dirty="0" smtClean="0"/>
              <a:t>https://www.strava.com/athletes/75382103</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8</a:t>
            </a:fld>
            <a:endParaRPr lang="en-US"/>
          </a:p>
        </p:txBody>
      </p:sp>
    </p:spTree>
    <p:extLst>
      <p:ext uri="{BB962C8B-B14F-4D97-AF65-F5344CB8AC3E}">
        <p14:creationId xmlns:p14="http://schemas.microsoft.com/office/powerpoint/2010/main" val="264819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https://www.cornell.edu/video/john-cawley-economics-of-obesity</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9</a:t>
            </a:fld>
            <a:endParaRPr lang="en-US"/>
          </a:p>
        </p:txBody>
      </p:sp>
    </p:spTree>
    <p:extLst>
      <p:ext uri="{BB962C8B-B14F-4D97-AF65-F5344CB8AC3E}">
        <p14:creationId xmlns:p14="http://schemas.microsoft.com/office/powerpoint/2010/main" val="303381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https://www.cornell.edu/video/john-cawley-economics-of-obesity</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20</a:t>
            </a:fld>
            <a:endParaRPr lang="en-US"/>
          </a:p>
        </p:txBody>
      </p:sp>
    </p:spTree>
    <p:extLst>
      <p:ext uri="{BB962C8B-B14F-4D97-AF65-F5344CB8AC3E}">
        <p14:creationId xmlns:p14="http://schemas.microsoft.com/office/powerpoint/2010/main" val="172609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https://www.cornell.edu/video/john-cawley-economics-of-obesity</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21</a:t>
            </a:fld>
            <a:endParaRPr lang="en-US"/>
          </a:p>
        </p:txBody>
      </p:sp>
    </p:spTree>
    <p:extLst>
      <p:ext uri="{BB962C8B-B14F-4D97-AF65-F5344CB8AC3E}">
        <p14:creationId xmlns:p14="http://schemas.microsoft.com/office/powerpoint/2010/main" val="303230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Ghusn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Wissam</a:t>
            </a:r>
            <a:r>
              <a:rPr lang="en-US" sz="1200" b="0" i="0" kern="1200" dirty="0" smtClean="0">
                <a:solidFill>
                  <a:schemeClr val="tx1"/>
                </a:solidFill>
                <a:effectLst/>
                <a:latin typeface="+mn-lt"/>
                <a:ea typeface="+mn-ea"/>
                <a:cs typeface="+mn-cs"/>
              </a:rPr>
              <a:t>, Alan De la Rosa, Daniel </a:t>
            </a:r>
            <a:r>
              <a:rPr lang="en-US" sz="1200" b="0" i="0" kern="1200" dirty="0" err="1" smtClean="0">
                <a:solidFill>
                  <a:schemeClr val="tx1"/>
                </a:solidFill>
                <a:effectLst/>
                <a:latin typeface="+mn-lt"/>
                <a:ea typeface="+mn-ea"/>
                <a:cs typeface="+mn-cs"/>
              </a:rPr>
              <a:t>Sacoto</a:t>
            </a:r>
            <a:r>
              <a:rPr lang="en-US" sz="1200" b="0" i="0" kern="1200" dirty="0" smtClean="0">
                <a:solidFill>
                  <a:schemeClr val="tx1"/>
                </a:solidFill>
                <a:effectLst/>
                <a:latin typeface="+mn-lt"/>
                <a:ea typeface="+mn-ea"/>
                <a:cs typeface="+mn-cs"/>
              </a:rPr>
              <a:t>, Lizeth </a:t>
            </a:r>
            <a:r>
              <a:rPr lang="en-US" sz="1200" b="0" i="0" kern="1200" dirty="0" err="1" smtClean="0">
                <a:solidFill>
                  <a:schemeClr val="tx1"/>
                </a:solidFill>
                <a:effectLst/>
                <a:latin typeface="+mn-lt"/>
                <a:ea typeface="+mn-ea"/>
                <a:cs typeface="+mn-cs"/>
              </a:rPr>
              <a:t>Cifuentes</a:t>
            </a:r>
            <a:r>
              <a:rPr lang="en-US" sz="1200" b="0" i="0" kern="1200" dirty="0" smtClean="0">
                <a:solidFill>
                  <a:schemeClr val="tx1"/>
                </a:solidFill>
                <a:effectLst/>
                <a:latin typeface="+mn-lt"/>
                <a:ea typeface="+mn-ea"/>
                <a:cs typeface="+mn-cs"/>
              </a:rPr>
              <a:t>, Alejandro Campos, </a:t>
            </a:r>
            <a:r>
              <a:rPr lang="en-US" sz="1200" b="0" i="0" kern="1200" dirty="0" err="1" smtClean="0">
                <a:solidFill>
                  <a:schemeClr val="tx1"/>
                </a:solidFill>
                <a:effectLst/>
                <a:latin typeface="+mn-lt"/>
                <a:ea typeface="+mn-ea"/>
                <a:cs typeface="+mn-cs"/>
              </a:rPr>
              <a:t>Fauzi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Feris</a:t>
            </a:r>
            <a:r>
              <a:rPr lang="en-US" sz="1200" b="0" i="0" kern="1200" dirty="0" smtClean="0">
                <a:solidFill>
                  <a:schemeClr val="tx1"/>
                </a:solidFill>
                <a:effectLst/>
                <a:latin typeface="+mn-lt"/>
                <a:ea typeface="+mn-ea"/>
                <a:cs typeface="+mn-cs"/>
              </a:rPr>
              <a:t>, Maria Daniela Hurtado, and Andres Acosta. "Weight loss outcomes associated with </a:t>
            </a:r>
            <a:r>
              <a:rPr lang="en-US" sz="1200" b="0" i="0" kern="1200" dirty="0" err="1" smtClean="0">
                <a:solidFill>
                  <a:schemeClr val="tx1"/>
                </a:solidFill>
                <a:effectLst/>
                <a:latin typeface="+mn-lt"/>
                <a:ea typeface="+mn-ea"/>
                <a:cs typeface="+mn-cs"/>
              </a:rPr>
              <a:t>semaglutide</a:t>
            </a:r>
            <a:r>
              <a:rPr lang="en-US" sz="1200" b="0" i="0" kern="1200" dirty="0" smtClean="0">
                <a:solidFill>
                  <a:schemeClr val="tx1"/>
                </a:solidFill>
                <a:effectLst/>
                <a:latin typeface="+mn-lt"/>
                <a:ea typeface="+mn-ea"/>
                <a:cs typeface="+mn-cs"/>
              </a:rPr>
              <a:t> treatment for patients with overweight or obesity." </a:t>
            </a:r>
            <a:r>
              <a:rPr lang="en-US" sz="1200" b="0" i="1" kern="1200" dirty="0" smtClean="0">
                <a:solidFill>
                  <a:schemeClr val="tx1"/>
                </a:solidFill>
                <a:effectLst/>
                <a:latin typeface="+mn-lt"/>
                <a:ea typeface="+mn-ea"/>
                <a:cs typeface="+mn-cs"/>
              </a:rPr>
              <a:t>JAMA Network Open</a:t>
            </a:r>
            <a:r>
              <a:rPr lang="en-US" sz="1200" b="0" i="0" kern="1200" dirty="0" smtClean="0">
                <a:solidFill>
                  <a:schemeClr val="tx1"/>
                </a:solidFill>
                <a:effectLst/>
                <a:latin typeface="+mn-lt"/>
                <a:ea typeface="+mn-ea"/>
                <a:cs typeface="+mn-cs"/>
              </a:rPr>
              <a:t> 5, no. 9 (2022): e2231982-e2231982.</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22</a:t>
            </a:fld>
            <a:endParaRPr lang="en-US"/>
          </a:p>
        </p:txBody>
      </p:sp>
    </p:spTree>
    <p:extLst>
      <p:ext uri="{BB962C8B-B14F-4D97-AF65-F5344CB8AC3E}">
        <p14:creationId xmlns:p14="http://schemas.microsoft.com/office/powerpoint/2010/main" val="39428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Shah, </a:t>
            </a:r>
            <a:r>
              <a:rPr lang="en-US" sz="1200" b="0" i="0" kern="1200" dirty="0" err="1" smtClean="0">
                <a:solidFill>
                  <a:schemeClr val="tx1"/>
                </a:solidFill>
                <a:effectLst/>
                <a:latin typeface="+mn-lt"/>
                <a:ea typeface="+mn-ea"/>
                <a:cs typeface="+mn-cs"/>
              </a:rPr>
              <a:t>Meera</a:t>
            </a:r>
            <a:r>
              <a:rPr lang="en-US" sz="1200" b="0" i="0" kern="1200" dirty="0" smtClean="0">
                <a:solidFill>
                  <a:schemeClr val="tx1"/>
                </a:solidFill>
                <a:effectLst/>
                <a:latin typeface="+mn-lt"/>
                <a:ea typeface="+mn-ea"/>
                <a:cs typeface="+mn-cs"/>
              </a:rPr>
              <a:t>, and Adrian Vella. "Effects of GLP-1 on appetite and weight." </a:t>
            </a:r>
            <a:r>
              <a:rPr lang="en-US" sz="1200" b="0" i="1" kern="1200" dirty="0" smtClean="0">
                <a:solidFill>
                  <a:schemeClr val="tx1"/>
                </a:solidFill>
                <a:effectLst/>
                <a:latin typeface="+mn-lt"/>
                <a:ea typeface="+mn-ea"/>
                <a:cs typeface="+mn-cs"/>
              </a:rPr>
              <a:t>Reviews in Endocrine and Metabolic Disorders</a:t>
            </a:r>
            <a:r>
              <a:rPr lang="en-US" sz="1200" b="0" i="0" kern="1200" dirty="0" smtClean="0">
                <a:solidFill>
                  <a:schemeClr val="tx1"/>
                </a:solidFill>
                <a:effectLst/>
                <a:latin typeface="+mn-lt"/>
                <a:ea typeface="+mn-ea"/>
                <a:cs typeface="+mn-cs"/>
              </a:rPr>
              <a:t> 15 (2014): 181-187.</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23</a:t>
            </a:fld>
            <a:endParaRPr lang="en-US"/>
          </a:p>
        </p:txBody>
      </p:sp>
    </p:spTree>
    <p:extLst>
      <p:ext uri="{BB962C8B-B14F-4D97-AF65-F5344CB8AC3E}">
        <p14:creationId xmlns:p14="http://schemas.microsoft.com/office/powerpoint/2010/main" val="96524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https://www.youtube.com/watch?v=A295YT2yd_A&amp;ab_channel=TheFinancialDiet</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26</a:t>
            </a:fld>
            <a:endParaRPr lang="en-US"/>
          </a:p>
        </p:txBody>
      </p:sp>
    </p:spTree>
    <p:extLst>
      <p:ext uri="{BB962C8B-B14F-4D97-AF65-F5344CB8AC3E}">
        <p14:creationId xmlns:p14="http://schemas.microsoft.com/office/powerpoint/2010/main" val="185761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34</a:t>
            </a:fld>
            <a:endParaRPr lang="en-US"/>
          </a:p>
        </p:txBody>
      </p:sp>
    </p:spTree>
    <p:extLst>
      <p:ext uri="{BB962C8B-B14F-4D97-AF65-F5344CB8AC3E}">
        <p14:creationId xmlns:p14="http://schemas.microsoft.com/office/powerpoint/2010/main" val="339885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a:t>
            </a:r>
            <a:r>
              <a:rPr lang="en-US" dirty="0" smtClean="0"/>
              <a:t>4448: Clinical and Social Issues in Health Care</a:t>
            </a:r>
            <a:endParaRPr lang="en-US" dirty="0"/>
          </a:p>
        </p:txBody>
      </p:sp>
      <p:sp>
        <p:nvSpPr>
          <p:cNvPr id="3" name="Subtitle 2"/>
          <p:cNvSpPr>
            <a:spLocks noGrp="1"/>
          </p:cNvSpPr>
          <p:nvPr>
            <p:ph type="subTitle" idx="1"/>
          </p:nvPr>
        </p:nvSpPr>
        <p:spPr/>
        <p:txBody>
          <a:bodyPr/>
          <a:lstStyle/>
          <a:p>
            <a:r>
              <a:rPr lang="en-US" dirty="0" err="1" smtClean="0"/>
              <a:t>Busn</a:t>
            </a:r>
            <a:r>
              <a:rPr lang="en-US" dirty="0" smtClean="0"/>
              <a:t> 203: Wed 6:00 PM – 8:50 PM</a:t>
            </a:r>
            <a:endParaRPr lang="en-US" dirty="0"/>
          </a:p>
          <a:p>
            <a:r>
              <a:rPr lang="en-US" dirty="0"/>
              <a:t>Shane Murphy – </a:t>
            </a:r>
            <a:r>
              <a:rPr lang="en-US" dirty="0">
                <a:hlinkClick r:id="rId2"/>
              </a:rPr>
              <a:t>shane@uconn.edu</a:t>
            </a:r>
            <a:endParaRPr lang="en-US" dirty="0"/>
          </a:p>
          <a:p>
            <a:r>
              <a:rPr lang="en-US" dirty="0"/>
              <a:t>Office Hours: </a:t>
            </a:r>
            <a:r>
              <a:rPr lang="en-US" dirty="0" smtClean="0"/>
              <a:t>Wed 4:00 PM – 6:00 PM</a:t>
            </a:r>
            <a:endParaRPr lang="en-US" dirty="0"/>
          </a:p>
          <a:p>
            <a:endParaRPr lang="en-US" dirty="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38400" y="333375"/>
            <a:ext cx="7772400" cy="1143000"/>
          </a:xfrm>
        </p:spPr>
        <p:txBody>
          <a:bodyPr/>
          <a:lstStyle/>
          <a:p>
            <a:pPr eaLnBrk="1" hangingPunct="1"/>
            <a:r>
              <a:rPr lang="en-US" altLang="zh-CN" smtClean="0">
                <a:ea typeface="ヒラギノ角ゴ Pro W3"/>
                <a:cs typeface="ヒラギノ角ゴ Pro W3"/>
              </a:rPr>
              <a:t>Why Has Obesity Increased?</a:t>
            </a:r>
          </a:p>
        </p:txBody>
      </p:sp>
      <p:sp>
        <p:nvSpPr>
          <p:cNvPr id="36867" name="Content Placeholder 2"/>
          <p:cNvSpPr>
            <a:spLocks noGrp="1"/>
          </p:cNvSpPr>
          <p:nvPr>
            <p:ph idx="1"/>
          </p:nvPr>
        </p:nvSpPr>
        <p:spPr>
          <a:xfrm>
            <a:off x="1981201" y="1371600"/>
            <a:ext cx="8374063" cy="1371600"/>
          </a:xfrm>
        </p:spPr>
        <p:txBody>
          <a:bodyPr>
            <a:normAutofit/>
          </a:bodyPr>
          <a:lstStyle/>
          <a:p>
            <a:pPr eaLnBrk="1" hangingPunct="1"/>
            <a:r>
              <a:rPr lang="en-US" altLang="zh-CN" sz="2600" dirty="0" smtClean="0">
                <a:ea typeface="ヒラギノ角ゴ Pro W3"/>
                <a:cs typeface="ヒラギノ角ゴ Pro W3"/>
              </a:rPr>
              <a:t>Increased </a:t>
            </a:r>
            <a:r>
              <a:rPr lang="en-US" altLang="zh-CN" sz="2600" dirty="0">
                <a:ea typeface="ヒラギノ角ゴ Pro W3"/>
                <a:cs typeface="ヒラギノ角ゴ Pro W3"/>
              </a:rPr>
              <a:t>caloric intake for men and women from the late 1970s to the late </a:t>
            </a:r>
            <a:r>
              <a:rPr lang="en-US" altLang="zh-CN" sz="2600" dirty="0" smtClean="0">
                <a:ea typeface="ヒラギノ角ゴ Pro W3"/>
                <a:cs typeface="ヒラギノ角ゴ Pro W3"/>
              </a:rPr>
              <a:t>1990s and no significant change in caloric expenditure.</a:t>
            </a:r>
            <a:endParaRPr lang="en-US" altLang="zh-CN" sz="2600" dirty="0">
              <a:ea typeface="ヒラギノ角ゴ Pro W3"/>
              <a:cs typeface="ヒラギノ角ゴ Pro W3"/>
            </a:endParaRPr>
          </a:p>
          <a:p>
            <a:pPr eaLnBrk="1" hangingPunct="1"/>
            <a:endParaRPr lang="en-US" altLang="zh-CN" dirty="0" smtClean="0">
              <a:ea typeface="ヒラギノ角ゴ Pro W3"/>
              <a:cs typeface="ヒラギノ角ゴ Pro W3"/>
            </a:endParaRPr>
          </a:p>
        </p:txBody>
      </p:sp>
      <p:sp>
        <p:nvSpPr>
          <p:cNvPr id="36868" name="TextBox 5"/>
          <p:cNvSpPr txBox="1">
            <a:spLocks noChangeArrowheads="1"/>
          </p:cNvSpPr>
          <p:nvPr/>
        </p:nvSpPr>
        <p:spPr bwMode="auto">
          <a:xfrm>
            <a:off x="1828800" y="2895600"/>
            <a:ext cx="3200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zh-CN" sz="2000" b="1" dirty="0" smtClean="0">
                <a:latin typeface="Verdana" panose="020B0604030504040204" pitchFamily="34" charset="0"/>
                <a:ea typeface="宋体" panose="02010600030101010101" pitchFamily="2" charset="-122"/>
                <a:cs typeface="Arial" panose="020B0604020202020204" pitchFamily="34" charset="0"/>
              </a:rPr>
              <a:t>Changes </a:t>
            </a:r>
            <a:r>
              <a:rPr lang="en-US" altLang="zh-CN" sz="2000" b="1" dirty="0">
                <a:latin typeface="Verdana" panose="020B0604030504040204" pitchFamily="34" charset="0"/>
                <a:ea typeface="宋体" panose="02010600030101010101" pitchFamily="2" charset="-122"/>
                <a:cs typeface="Arial" panose="020B0604020202020204" pitchFamily="34" charset="0"/>
              </a:rPr>
              <a:t>in </a:t>
            </a:r>
            <a:br>
              <a:rPr lang="en-US" altLang="zh-CN" sz="2000" b="1" dirty="0">
                <a:latin typeface="Verdana" panose="020B0604030504040204" pitchFamily="34" charset="0"/>
                <a:ea typeface="宋体" panose="02010600030101010101" pitchFamily="2" charset="-122"/>
                <a:cs typeface="Arial" panose="020B0604020202020204" pitchFamily="34" charset="0"/>
              </a:rPr>
            </a:br>
            <a:r>
              <a:rPr lang="en-US" altLang="zh-CN" sz="2000" b="1" dirty="0">
                <a:latin typeface="Verdana" panose="020B0604030504040204" pitchFamily="34" charset="0"/>
                <a:ea typeface="宋体" panose="02010600030101010101" pitchFamily="2" charset="-122"/>
                <a:cs typeface="Arial" panose="020B0604020202020204" pitchFamily="34" charset="0"/>
              </a:rPr>
              <a:t>Food Consumption, 1977-1978 to 1994-1996</a:t>
            </a:r>
          </a:p>
          <a:p>
            <a:pPr eaLnBrk="1" hangingPunct="1"/>
            <a:endParaRPr lang="en-US" altLang="zh-CN" sz="2000" b="1" dirty="0">
              <a:latin typeface="Verdana" panose="020B0604030504040204" pitchFamily="34" charset="0"/>
              <a:ea typeface="宋体" panose="02010600030101010101" pitchFamily="2" charset="-122"/>
              <a:cs typeface="Arial" panose="020B0604020202020204" pitchFamily="34" charset="0"/>
            </a:endParaRPr>
          </a:p>
        </p:txBody>
      </p:sp>
      <p:pic>
        <p:nvPicPr>
          <p:cNvPr id="36869" name="Picture 6" descr="tbl07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1"/>
            <a:ext cx="5105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4183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innovation in food</a:t>
            </a:r>
            <a:endParaRPr lang="en-US" dirty="0"/>
          </a:p>
        </p:txBody>
      </p:sp>
      <p:sp>
        <p:nvSpPr>
          <p:cNvPr id="3" name="Content Placeholder 2"/>
          <p:cNvSpPr>
            <a:spLocks noGrp="1"/>
          </p:cNvSpPr>
          <p:nvPr>
            <p:ph idx="1"/>
          </p:nvPr>
        </p:nvSpPr>
        <p:spPr/>
        <p:txBody>
          <a:bodyPr/>
          <a:lstStyle/>
          <a:p>
            <a:r>
              <a:rPr lang="en-US" dirty="0" smtClean="0"/>
              <a:t>Vacuum packing</a:t>
            </a:r>
          </a:p>
          <a:p>
            <a:r>
              <a:rPr lang="en-US" dirty="0" smtClean="0"/>
              <a:t>Improved preservatives</a:t>
            </a:r>
          </a:p>
          <a:p>
            <a:r>
              <a:rPr lang="en-US" dirty="0" smtClean="0"/>
              <a:t>Deep freezing</a:t>
            </a:r>
          </a:p>
          <a:p>
            <a:r>
              <a:rPr lang="en-US" dirty="0" smtClean="0"/>
              <a:t>Artificial flavors</a:t>
            </a:r>
          </a:p>
          <a:p>
            <a:r>
              <a:rPr lang="en-US" dirty="0" smtClean="0"/>
              <a:t>Microwaves</a:t>
            </a:r>
          </a:p>
          <a:p>
            <a:endParaRPr lang="en-US" dirty="0"/>
          </a:p>
          <a:p>
            <a:r>
              <a:rPr lang="en-US" dirty="0" smtClean="0"/>
              <a:t>Enable food manufacturers </a:t>
            </a:r>
            <a:r>
              <a:rPr lang="en-US" dirty="0"/>
              <a:t>to </a:t>
            </a:r>
            <a:r>
              <a:rPr lang="en-US" dirty="0" smtClean="0"/>
              <a:t>cook food centrally and ship it to consumers for rapid consumption</a:t>
            </a:r>
          </a:p>
          <a:p>
            <a:pPr lvl="1"/>
            <a:endParaRPr lang="en-US" dirty="0"/>
          </a:p>
        </p:txBody>
      </p:sp>
    </p:spTree>
    <p:extLst>
      <p:ext uri="{BB962C8B-B14F-4D97-AF65-F5344CB8AC3E}">
        <p14:creationId xmlns:p14="http://schemas.microsoft.com/office/powerpoint/2010/main" val="184832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innovation in food</a:t>
            </a:r>
            <a:endParaRPr lang="en-US" dirty="0"/>
          </a:p>
        </p:txBody>
      </p:sp>
      <p:sp>
        <p:nvSpPr>
          <p:cNvPr id="3" name="Content Placeholder 2"/>
          <p:cNvSpPr>
            <a:spLocks noGrp="1"/>
          </p:cNvSpPr>
          <p:nvPr>
            <p:ph idx="1"/>
          </p:nvPr>
        </p:nvSpPr>
        <p:spPr/>
        <p:txBody>
          <a:bodyPr/>
          <a:lstStyle/>
          <a:p>
            <a:r>
              <a:rPr lang="en-US" dirty="0" smtClean="0"/>
              <a:t>Vacuum packing</a:t>
            </a:r>
          </a:p>
          <a:p>
            <a:r>
              <a:rPr lang="en-US" dirty="0" smtClean="0"/>
              <a:t>Improved preservatives</a:t>
            </a:r>
          </a:p>
          <a:p>
            <a:r>
              <a:rPr lang="en-US" dirty="0" smtClean="0"/>
              <a:t>Deep freezing</a:t>
            </a:r>
          </a:p>
          <a:p>
            <a:r>
              <a:rPr lang="en-US" dirty="0" smtClean="0"/>
              <a:t>Artificial flavors</a:t>
            </a:r>
          </a:p>
          <a:p>
            <a:r>
              <a:rPr lang="en-US" dirty="0" smtClean="0"/>
              <a:t>Microwaves</a:t>
            </a:r>
          </a:p>
          <a:p>
            <a:endParaRPr lang="en-US" dirty="0" smtClean="0"/>
          </a:p>
          <a:p>
            <a:r>
              <a:rPr lang="en-US" dirty="0" smtClean="0"/>
              <a:t>These methods do not in themselves necessarily contribute to obesity</a:t>
            </a:r>
          </a:p>
          <a:p>
            <a:pPr lvl="1"/>
            <a:r>
              <a:rPr lang="en-US" dirty="0" smtClean="0"/>
              <a:t>Economic studies generally do not find things like preservatives unhealthy</a:t>
            </a:r>
          </a:p>
          <a:p>
            <a:pPr lvl="1"/>
            <a:r>
              <a:rPr lang="en-US" dirty="0" smtClean="0"/>
              <a:t>Exceptions exist</a:t>
            </a:r>
            <a:endParaRPr lang="en-US" dirty="0"/>
          </a:p>
        </p:txBody>
      </p:sp>
    </p:spTree>
    <p:extLst>
      <p:ext uri="{BB962C8B-B14F-4D97-AF65-F5344CB8AC3E}">
        <p14:creationId xmlns:p14="http://schemas.microsoft.com/office/powerpoint/2010/main" val="133218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 food environment is driving obesity</a:t>
            </a:r>
            <a:endParaRPr lang="en-US" dirty="0"/>
          </a:p>
        </p:txBody>
      </p:sp>
      <p:sp>
        <p:nvSpPr>
          <p:cNvPr id="3" name="Content Placeholder 2"/>
          <p:cNvSpPr>
            <a:spLocks noGrp="1"/>
          </p:cNvSpPr>
          <p:nvPr>
            <p:ph idx="1"/>
          </p:nvPr>
        </p:nvSpPr>
        <p:spPr/>
        <p:txBody>
          <a:bodyPr>
            <a:normAutofit lnSpcReduction="10000"/>
          </a:bodyPr>
          <a:lstStyle/>
          <a:p>
            <a:r>
              <a:rPr lang="en-US" dirty="0"/>
              <a:t>Vacuum packing</a:t>
            </a:r>
          </a:p>
          <a:p>
            <a:r>
              <a:rPr lang="en-US" dirty="0"/>
              <a:t>Improved preservatives</a:t>
            </a:r>
          </a:p>
          <a:p>
            <a:r>
              <a:rPr lang="en-US" dirty="0"/>
              <a:t>Deep freezing</a:t>
            </a:r>
          </a:p>
          <a:p>
            <a:r>
              <a:rPr lang="en-US" dirty="0"/>
              <a:t>Artificial flavors</a:t>
            </a:r>
          </a:p>
          <a:p>
            <a:r>
              <a:rPr lang="en-US" dirty="0" smtClean="0"/>
              <a:t>Microwaves</a:t>
            </a:r>
          </a:p>
          <a:p>
            <a:pPr marL="0" indent="0">
              <a:buNone/>
            </a:pPr>
            <a:r>
              <a:rPr lang="en-US" dirty="0" smtClean="0"/>
              <a:t>plus</a:t>
            </a:r>
            <a:endParaRPr lang="en-US" dirty="0"/>
          </a:p>
          <a:p>
            <a:r>
              <a:rPr lang="en-US" dirty="0" smtClean="0"/>
              <a:t>Marketing</a:t>
            </a:r>
          </a:p>
          <a:p>
            <a:r>
              <a:rPr lang="en-US" dirty="0" smtClean="0"/>
              <a:t>Ubiquity</a:t>
            </a:r>
          </a:p>
          <a:p>
            <a:r>
              <a:rPr lang="en-US" dirty="0" smtClean="0"/>
              <a:t>Wealth</a:t>
            </a:r>
            <a:endParaRPr lang="en-US" dirty="0"/>
          </a:p>
        </p:txBody>
      </p:sp>
    </p:spTree>
    <p:extLst>
      <p:ext uri="{BB962C8B-B14F-4D97-AF65-F5344CB8AC3E}">
        <p14:creationId xmlns:p14="http://schemas.microsoft.com/office/powerpoint/2010/main" val="142800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The social scientists favorite food</a:t>
            </a:r>
            <a:endParaRPr lang="en-US" dirty="0"/>
          </a:p>
        </p:txBody>
      </p:sp>
      <p:sp>
        <p:nvSpPr>
          <p:cNvPr id="3" name="Content Placeholder 2"/>
          <p:cNvSpPr>
            <a:spLocks noGrp="1"/>
          </p:cNvSpPr>
          <p:nvPr>
            <p:ph idx="1"/>
          </p:nvPr>
        </p:nvSpPr>
        <p:spPr/>
        <p:txBody>
          <a:bodyPr>
            <a:normAutofit lnSpcReduction="10000"/>
          </a:bodyPr>
          <a:lstStyle/>
          <a:p>
            <a:r>
              <a:rPr lang="en-US" dirty="0" smtClean="0"/>
              <a:t>High nutrition and calorie value</a:t>
            </a:r>
          </a:p>
          <a:p>
            <a:r>
              <a:rPr lang="en-US" dirty="0" smtClean="0"/>
              <a:t>Easy to grow</a:t>
            </a:r>
          </a:p>
          <a:p>
            <a:r>
              <a:rPr lang="en-US" dirty="0" smtClean="0"/>
              <a:t>Played role in population and urbanization growth in the past 300 years</a:t>
            </a:r>
          </a:p>
          <a:p>
            <a:endParaRPr lang="en-US" dirty="0"/>
          </a:p>
          <a:p>
            <a:r>
              <a:rPr lang="en-US" dirty="0" smtClean="0"/>
              <a:t>Shift from baked, boiled, or mashed to fried forms</a:t>
            </a:r>
          </a:p>
          <a:p>
            <a:pPr lvl="1"/>
            <a:r>
              <a:rPr lang="en-US" dirty="0" smtClean="0"/>
              <a:t>Raw potatoes store well</a:t>
            </a:r>
          </a:p>
          <a:p>
            <a:r>
              <a:rPr lang="en-US" dirty="0" smtClean="0"/>
              <a:t>Pealed, cut, cooked, and flash frozen to be fried the most common current form</a:t>
            </a:r>
          </a:p>
          <a:p>
            <a:pPr lvl="1"/>
            <a:r>
              <a:rPr lang="en-US" dirty="0" smtClean="0"/>
              <a:t>Potato consumption from 1977-1995 up 30%</a:t>
            </a:r>
          </a:p>
        </p:txBody>
      </p:sp>
    </p:spTree>
    <p:extLst>
      <p:ext uri="{BB962C8B-B14F-4D97-AF65-F5344CB8AC3E}">
        <p14:creationId xmlns:p14="http://schemas.microsoft.com/office/powerpoint/2010/main" val="261476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38400" y="333375"/>
            <a:ext cx="7772400" cy="1143000"/>
          </a:xfrm>
        </p:spPr>
        <p:txBody>
          <a:bodyPr/>
          <a:lstStyle/>
          <a:p>
            <a:pPr eaLnBrk="1" hangingPunct="1"/>
            <a:r>
              <a:rPr lang="en-US" altLang="zh-CN" smtClean="0">
                <a:ea typeface="ヒラギノ角ゴ Pro W3"/>
                <a:cs typeface="ヒラギノ角ゴ Pro W3"/>
              </a:rPr>
              <a:t>Why Has Obesity Increased?</a:t>
            </a:r>
          </a:p>
        </p:txBody>
      </p:sp>
      <p:sp>
        <p:nvSpPr>
          <p:cNvPr id="36867" name="Content Placeholder 2"/>
          <p:cNvSpPr>
            <a:spLocks noGrp="1"/>
          </p:cNvSpPr>
          <p:nvPr>
            <p:ph idx="1"/>
          </p:nvPr>
        </p:nvSpPr>
        <p:spPr>
          <a:xfrm>
            <a:off x="1981201" y="1371600"/>
            <a:ext cx="8374063" cy="1371600"/>
          </a:xfrm>
        </p:spPr>
        <p:txBody>
          <a:bodyPr>
            <a:normAutofit/>
          </a:bodyPr>
          <a:lstStyle/>
          <a:p>
            <a:pPr eaLnBrk="1" hangingPunct="1"/>
            <a:r>
              <a:rPr lang="en-US" altLang="zh-CN" sz="2600" dirty="0" smtClean="0">
                <a:ea typeface="ヒラギノ角ゴ Pro W3"/>
                <a:cs typeface="ヒラギノ角ゴ Pro W3"/>
              </a:rPr>
              <a:t>Increased </a:t>
            </a:r>
            <a:r>
              <a:rPr lang="en-US" altLang="zh-CN" sz="2600" dirty="0">
                <a:ea typeface="ヒラギノ角ゴ Pro W3"/>
                <a:cs typeface="ヒラギノ角ゴ Pro W3"/>
              </a:rPr>
              <a:t>caloric intake for men and women from the late 1970s to the late </a:t>
            </a:r>
            <a:r>
              <a:rPr lang="en-US" altLang="zh-CN" sz="2600" dirty="0" smtClean="0">
                <a:ea typeface="ヒラギノ角ゴ Pro W3"/>
                <a:cs typeface="ヒラギノ角ゴ Pro W3"/>
              </a:rPr>
              <a:t>1990s and no significant change in caloric expenditure.</a:t>
            </a:r>
            <a:endParaRPr lang="en-US" altLang="zh-CN" sz="2600" dirty="0">
              <a:ea typeface="ヒラギノ角ゴ Pro W3"/>
              <a:cs typeface="ヒラギノ角ゴ Pro W3"/>
            </a:endParaRPr>
          </a:p>
          <a:p>
            <a:pPr eaLnBrk="1" hangingPunct="1"/>
            <a:endParaRPr lang="en-US" altLang="zh-CN" dirty="0" smtClean="0">
              <a:ea typeface="ヒラギノ角ゴ Pro W3"/>
              <a:cs typeface="ヒラギノ角ゴ Pro W3"/>
            </a:endParaRPr>
          </a:p>
        </p:txBody>
      </p:sp>
      <p:sp>
        <p:nvSpPr>
          <p:cNvPr id="36868" name="TextBox 5"/>
          <p:cNvSpPr txBox="1">
            <a:spLocks noChangeArrowheads="1"/>
          </p:cNvSpPr>
          <p:nvPr/>
        </p:nvSpPr>
        <p:spPr bwMode="auto">
          <a:xfrm>
            <a:off x="1828800" y="2895600"/>
            <a:ext cx="3200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zh-CN" sz="2000" b="1" dirty="0" smtClean="0">
                <a:latin typeface="Verdana" panose="020B0604030504040204" pitchFamily="34" charset="0"/>
                <a:ea typeface="宋体" panose="02010600030101010101" pitchFamily="2" charset="-122"/>
                <a:cs typeface="Arial" panose="020B0604020202020204" pitchFamily="34" charset="0"/>
              </a:rPr>
              <a:t>Changes </a:t>
            </a:r>
            <a:r>
              <a:rPr lang="en-US" altLang="zh-CN" sz="2000" b="1" dirty="0">
                <a:latin typeface="Verdana" panose="020B0604030504040204" pitchFamily="34" charset="0"/>
                <a:ea typeface="宋体" panose="02010600030101010101" pitchFamily="2" charset="-122"/>
                <a:cs typeface="Arial" panose="020B0604020202020204" pitchFamily="34" charset="0"/>
              </a:rPr>
              <a:t>in </a:t>
            </a:r>
            <a:br>
              <a:rPr lang="en-US" altLang="zh-CN" sz="2000" b="1" dirty="0">
                <a:latin typeface="Verdana" panose="020B0604030504040204" pitchFamily="34" charset="0"/>
                <a:ea typeface="宋体" panose="02010600030101010101" pitchFamily="2" charset="-122"/>
                <a:cs typeface="Arial" panose="020B0604020202020204" pitchFamily="34" charset="0"/>
              </a:rPr>
            </a:br>
            <a:r>
              <a:rPr lang="en-US" altLang="zh-CN" sz="2000" b="1" dirty="0">
                <a:latin typeface="Verdana" panose="020B0604030504040204" pitchFamily="34" charset="0"/>
                <a:ea typeface="宋体" panose="02010600030101010101" pitchFamily="2" charset="-122"/>
                <a:cs typeface="Arial" panose="020B0604020202020204" pitchFamily="34" charset="0"/>
              </a:rPr>
              <a:t>Food Consumption, 1977-1978 to 1994-1996</a:t>
            </a:r>
          </a:p>
          <a:p>
            <a:pPr eaLnBrk="1" hangingPunct="1"/>
            <a:endParaRPr lang="en-US" altLang="zh-CN" sz="2000" b="1" dirty="0">
              <a:latin typeface="Verdana" panose="020B0604030504040204" pitchFamily="34" charset="0"/>
              <a:ea typeface="宋体" panose="02010600030101010101" pitchFamily="2" charset="-122"/>
              <a:cs typeface="Arial" panose="020B0604020202020204" pitchFamily="34" charset="0"/>
            </a:endParaRPr>
          </a:p>
        </p:txBody>
      </p:sp>
      <p:pic>
        <p:nvPicPr>
          <p:cNvPr id="36869" name="Picture 6" descr="tbl07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1"/>
            <a:ext cx="5105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34889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962400" cy="1325563"/>
          </a:xfrm>
        </p:spPr>
        <p:txBody>
          <a:bodyPr/>
          <a:lstStyle/>
          <a:p>
            <a:r>
              <a:rPr lang="en-US" dirty="0" smtClean="0"/>
              <a:t>Time Use</a:t>
            </a:r>
            <a:endParaRPr lang="en-US" dirty="0"/>
          </a:p>
        </p:txBody>
      </p:sp>
      <p:sp>
        <p:nvSpPr>
          <p:cNvPr id="3" name="Content Placeholder 2"/>
          <p:cNvSpPr>
            <a:spLocks noGrp="1"/>
          </p:cNvSpPr>
          <p:nvPr>
            <p:ph idx="1"/>
          </p:nvPr>
        </p:nvSpPr>
        <p:spPr>
          <a:xfrm>
            <a:off x="838200" y="1825625"/>
            <a:ext cx="4209288" cy="4351338"/>
          </a:xfrm>
        </p:spPr>
        <p:txBody>
          <a:bodyPr>
            <a:normAutofit lnSpcReduction="10000"/>
          </a:bodyPr>
          <a:lstStyle/>
          <a:p>
            <a:r>
              <a:rPr lang="en-US" dirty="0" smtClean="0"/>
              <a:t>Large changes in time use</a:t>
            </a:r>
          </a:p>
          <a:p>
            <a:endParaRPr lang="en-US" dirty="0" smtClean="0"/>
          </a:p>
          <a:p>
            <a:r>
              <a:rPr lang="en-US" dirty="0" smtClean="0"/>
              <a:t>Decrease in paid and household work times</a:t>
            </a:r>
          </a:p>
          <a:p>
            <a:pPr lvl="1"/>
            <a:r>
              <a:rPr lang="en-US" dirty="0" smtClean="0"/>
              <a:t>Particularly meal cleanup</a:t>
            </a:r>
          </a:p>
          <a:p>
            <a:endParaRPr lang="en-US" dirty="0" smtClean="0"/>
          </a:p>
          <a:p>
            <a:r>
              <a:rPr lang="en-US" dirty="0" smtClean="0"/>
              <a:t>Increase in Recreation, TV</a:t>
            </a:r>
          </a:p>
          <a:p>
            <a:endParaRPr lang="en-US" dirty="0" smtClean="0"/>
          </a:p>
          <a:p>
            <a:r>
              <a:rPr lang="en-US" dirty="0" smtClean="0"/>
              <a:t>E declined by about 25%</a:t>
            </a:r>
          </a:p>
          <a:p>
            <a:pPr lvl="1"/>
            <a:r>
              <a:rPr lang="en-US" dirty="0" smtClean="0"/>
              <a:t>4 points</a:t>
            </a:r>
          </a:p>
          <a:p>
            <a:endParaRPr lang="en-US" dirty="0"/>
          </a:p>
        </p:txBody>
      </p:sp>
      <p:pic>
        <p:nvPicPr>
          <p:cNvPr id="4" name="Picture 3"/>
          <p:cNvPicPr>
            <a:picLocks noChangeAspect="1"/>
          </p:cNvPicPr>
          <p:nvPr/>
        </p:nvPicPr>
        <p:blipFill>
          <a:blip r:embed="rId2"/>
          <a:stretch>
            <a:fillRect/>
          </a:stretch>
        </p:blipFill>
        <p:spPr>
          <a:xfrm>
            <a:off x="4932322" y="-19240"/>
            <a:ext cx="6954220" cy="6839905"/>
          </a:xfrm>
          <a:prstGeom prst="rect">
            <a:avLst/>
          </a:prstGeom>
        </p:spPr>
      </p:pic>
    </p:spTree>
    <p:extLst>
      <p:ext uri="{BB962C8B-B14F-4D97-AF65-F5344CB8AC3E}">
        <p14:creationId xmlns:p14="http://schemas.microsoft.com/office/powerpoint/2010/main" val="306031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explanations</a:t>
            </a:r>
            <a:endParaRPr lang="en-US" dirty="0"/>
          </a:p>
        </p:txBody>
      </p:sp>
      <p:sp>
        <p:nvSpPr>
          <p:cNvPr id="3" name="Content Placeholder 2"/>
          <p:cNvSpPr>
            <a:spLocks noGrp="1"/>
          </p:cNvSpPr>
          <p:nvPr>
            <p:ph idx="1"/>
          </p:nvPr>
        </p:nvSpPr>
        <p:spPr/>
        <p:txBody>
          <a:bodyPr/>
          <a:lstStyle/>
          <a:p>
            <a:r>
              <a:rPr lang="en-US" dirty="0" smtClean="0"/>
              <a:t>Increase in income</a:t>
            </a:r>
          </a:p>
          <a:p>
            <a:pPr lvl="1"/>
            <a:r>
              <a:rPr lang="en-US" dirty="0" smtClean="0"/>
              <a:t>But incomes are negatively associated with obesity in general</a:t>
            </a:r>
          </a:p>
          <a:p>
            <a:r>
              <a:rPr lang="en-US" dirty="0" smtClean="0"/>
              <a:t>Decrease in price of food relative to other goods</a:t>
            </a:r>
          </a:p>
          <a:p>
            <a:pPr lvl="1"/>
            <a:r>
              <a:rPr lang="en-US" dirty="0" smtClean="0"/>
              <a:t>Relative decrease in food prices limited</a:t>
            </a:r>
          </a:p>
          <a:p>
            <a:r>
              <a:rPr lang="en-US" dirty="0" smtClean="0"/>
              <a:t>Rise of mass production</a:t>
            </a:r>
          </a:p>
          <a:p>
            <a:pPr lvl="1"/>
            <a:r>
              <a:rPr lang="en-US" dirty="0" smtClean="0"/>
              <a:t>See next slides</a:t>
            </a:r>
            <a:endParaRPr lang="en-US" dirty="0"/>
          </a:p>
        </p:txBody>
      </p:sp>
    </p:spTree>
    <p:extLst>
      <p:ext uri="{BB962C8B-B14F-4D97-AF65-F5344CB8AC3E}">
        <p14:creationId xmlns:p14="http://schemas.microsoft.com/office/powerpoint/2010/main" val="90410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technologies</a:t>
            </a:r>
            <a:endParaRPr lang="en-US" dirty="0"/>
          </a:p>
        </p:txBody>
      </p:sp>
      <p:sp>
        <p:nvSpPr>
          <p:cNvPr id="3" name="Content Placeholder 2"/>
          <p:cNvSpPr>
            <a:spLocks noGrp="1"/>
          </p:cNvSpPr>
          <p:nvPr>
            <p:ph idx="1"/>
          </p:nvPr>
        </p:nvSpPr>
        <p:spPr/>
        <p:txBody>
          <a:bodyPr/>
          <a:lstStyle/>
          <a:p>
            <a:r>
              <a:rPr lang="en-US" dirty="0" smtClean="0"/>
              <a:t>Technology often most important factor in economic change over time</a:t>
            </a:r>
          </a:p>
          <a:p>
            <a:r>
              <a:rPr lang="en-US" dirty="0" smtClean="0"/>
              <a:t>Controlled and modified atmosphere processing</a:t>
            </a:r>
          </a:p>
          <a:p>
            <a:pPr lvl="1"/>
            <a:r>
              <a:rPr lang="en-US" dirty="0" smtClean="0"/>
              <a:t>Slow ripening and prevent spoilage</a:t>
            </a:r>
          </a:p>
          <a:p>
            <a:r>
              <a:rPr lang="en-US" dirty="0" smtClean="0"/>
              <a:t>Hydrogen peroxide sterilization and stretch-wrap films</a:t>
            </a:r>
          </a:p>
          <a:p>
            <a:r>
              <a:rPr lang="en-US" dirty="0" smtClean="0"/>
              <a:t>Flavor barrier technology</a:t>
            </a:r>
          </a:p>
          <a:p>
            <a:r>
              <a:rPr lang="en-US" dirty="0" smtClean="0"/>
              <a:t>Artificial flavors</a:t>
            </a:r>
          </a:p>
          <a:p>
            <a:r>
              <a:rPr lang="en-US" dirty="0" smtClean="0"/>
              <a:t>Polyethylene packaging for moisture control</a:t>
            </a:r>
          </a:p>
          <a:p>
            <a:r>
              <a:rPr lang="en-US" dirty="0" smtClean="0"/>
              <a:t>Increase in microwave ownership (1978: 8%; 1999: 83%)</a:t>
            </a:r>
            <a:endParaRPr lang="en-US" dirty="0"/>
          </a:p>
        </p:txBody>
      </p:sp>
    </p:spTree>
    <p:extLst>
      <p:ext uri="{BB962C8B-B14F-4D97-AF65-F5344CB8AC3E}">
        <p14:creationId xmlns:p14="http://schemas.microsoft.com/office/powerpoint/2010/main" val="305145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the time-cost theory of obesity</a:t>
            </a:r>
            <a:endParaRPr lang="en-US" dirty="0"/>
          </a:p>
        </p:txBody>
      </p:sp>
      <p:sp>
        <p:nvSpPr>
          <p:cNvPr id="3" name="Content Placeholder 2"/>
          <p:cNvSpPr>
            <a:spLocks noGrp="1"/>
          </p:cNvSpPr>
          <p:nvPr>
            <p:ph idx="1"/>
          </p:nvPr>
        </p:nvSpPr>
        <p:spPr/>
        <p:txBody>
          <a:bodyPr/>
          <a:lstStyle/>
          <a:p>
            <a:r>
              <a:rPr lang="en-US" dirty="0" smtClean="0"/>
              <a:t>The lower costs of food preparation mean that individuals should consume a wider range of products at more times during the day.</a:t>
            </a:r>
          </a:p>
          <a:p>
            <a:r>
              <a:rPr lang="en-US" dirty="0"/>
              <a:t>T</a:t>
            </a:r>
            <a:r>
              <a:rPr lang="en-US" dirty="0" smtClean="0"/>
              <a:t>he increase in food consumption should come mostly in foods that had an improvement in mass preparation technology (and complements to those foods).</a:t>
            </a:r>
          </a:p>
          <a:p>
            <a:r>
              <a:rPr lang="en-US" dirty="0" smtClean="0"/>
              <a:t>Individuals who have taken the most advantage of the new technologies should have had the biggest increase in obesity.</a:t>
            </a:r>
          </a:p>
          <a:p>
            <a:r>
              <a:rPr lang="en-US" dirty="0"/>
              <a:t>O</a:t>
            </a:r>
            <a:r>
              <a:rPr lang="en-US" dirty="0" smtClean="0"/>
              <a:t>besity rates should be higher in countries with greater access to technological changes in food consumption.</a:t>
            </a:r>
            <a:endParaRPr lang="en-US" dirty="0"/>
          </a:p>
        </p:txBody>
      </p:sp>
    </p:spTree>
    <p:extLst>
      <p:ext uri="{BB962C8B-B14F-4D97-AF65-F5344CB8AC3E}">
        <p14:creationId xmlns:p14="http://schemas.microsoft.com/office/powerpoint/2010/main" val="253218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and Measurement of Obesity</a:t>
            </a:r>
            <a:endParaRPr lang="en-US" dirty="0"/>
          </a:p>
        </p:txBody>
      </p:sp>
      <p:sp>
        <p:nvSpPr>
          <p:cNvPr id="3" name="Content Placeholder 2"/>
          <p:cNvSpPr>
            <a:spLocks noGrp="1"/>
          </p:cNvSpPr>
          <p:nvPr>
            <p:ph idx="1"/>
          </p:nvPr>
        </p:nvSpPr>
        <p:spPr/>
        <p:txBody>
          <a:bodyPr/>
          <a:lstStyle/>
          <a:p>
            <a:r>
              <a:rPr lang="en-US" dirty="0" smtClean="0"/>
              <a:t>Body Mass Index (BMI) = kg/m^2</a:t>
            </a:r>
          </a:p>
          <a:p>
            <a:r>
              <a:rPr lang="en-US" dirty="0" smtClean="0"/>
              <a:t>Definition of obesity</a:t>
            </a:r>
          </a:p>
          <a:p>
            <a:pPr lvl="1"/>
            <a:r>
              <a:rPr lang="en-US" dirty="0" smtClean="0"/>
              <a:t>Youth: BMI &gt; historic 95</a:t>
            </a:r>
            <a:r>
              <a:rPr lang="en-US" baseline="30000" dirty="0" smtClean="0"/>
              <a:t>th</a:t>
            </a:r>
            <a:r>
              <a:rPr lang="en-US" dirty="0" smtClean="0"/>
              <a:t> percentile</a:t>
            </a:r>
          </a:p>
          <a:p>
            <a:pPr lvl="1"/>
            <a:r>
              <a:rPr lang="en-US" dirty="0" smtClean="0"/>
              <a:t>Adult: BMI &gt; 30 (for person 5’9”, this is 203 </a:t>
            </a:r>
            <a:r>
              <a:rPr lang="en-US" dirty="0" err="1" smtClean="0"/>
              <a:t>lbs</a:t>
            </a:r>
            <a:r>
              <a:rPr lang="en-US" dirty="0" smtClean="0"/>
              <a:t>, person 5’4”, this is 175 </a:t>
            </a:r>
            <a:r>
              <a:rPr lang="en-US" dirty="0" err="1" smtClean="0"/>
              <a:t>lbs</a:t>
            </a:r>
            <a:r>
              <a:rPr lang="en-US" dirty="0" smtClean="0"/>
              <a:t>)</a:t>
            </a:r>
          </a:p>
          <a:p>
            <a:r>
              <a:rPr lang="en-US" dirty="0" smtClean="0"/>
              <a:t>Ignores difference in density of muscle vs fat</a:t>
            </a:r>
          </a:p>
          <a:p>
            <a:r>
              <a:rPr lang="en-US" dirty="0" smtClean="0"/>
              <a:t>BMI’s relationship with health outcomes differ by important factors including race</a:t>
            </a:r>
          </a:p>
          <a:p>
            <a:r>
              <a:rPr lang="en-US" dirty="0" smtClean="0"/>
              <a:t>Alternative: Percent body fat or fat mass</a:t>
            </a:r>
          </a:p>
          <a:p>
            <a:r>
              <a:rPr lang="en-US" dirty="0" smtClean="0"/>
              <a:t>But most literature uses BMI – ease of use</a:t>
            </a:r>
          </a:p>
        </p:txBody>
      </p:sp>
    </p:spTree>
    <p:extLst>
      <p:ext uri="{BB962C8B-B14F-4D97-AF65-F5344CB8AC3E}">
        <p14:creationId xmlns:p14="http://schemas.microsoft.com/office/powerpoint/2010/main" val="47664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income, and education</a:t>
            </a:r>
            <a:endParaRPr lang="en-US" dirty="0"/>
          </a:p>
        </p:txBody>
      </p:sp>
      <p:sp>
        <p:nvSpPr>
          <p:cNvPr id="3" name="Content Placeholder 2"/>
          <p:cNvSpPr>
            <a:spLocks noGrp="1"/>
          </p:cNvSpPr>
          <p:nvPr>
            <p:ph idx="1"/>
          </p:nvPr>
        </p:nvSpPr>
        <p:spPr/>
        <p:txBody>
          <a:bodyPr/>
          <a:lstStyle/>
          <a:p>
            <a:r>
              <a:rPr lang="en-US" dirty="0"/>
              <a:t>No to l</a:t>
            </a:r>
            <a:r>
              <a:rPr lang="en-US" dirty="0" smtClean="0"/>
              <a:t>imited </a:t>
            </a:r>
            <a:r>
              <a:rPr lang="en-US" dirty="0"/>
              <a:t>evidence that </a:t>
            </a:r>
            <a:r>
              <a:rPr lang="en-US" dirty="0" smtClean="0"/>
              <a:t>unhealthy food prices </a:t>
            </a:r>
            <a:r>
              <a:rPr lang="en-US" dirty="0"/>
              <a:t>affect consumption of </a:t>
            </a:r>
            <a:r>
              <a:rPr lang="en-US" dirty="0" smtClean="0"/>
              <a:t>unhealthy food</a:t>
            </a:r>
            <a:endParaRPr lang="en-US" dirty="0"/>
          </a:p>
          <a:p>
            <a:r>
              <a:rPr lang="en-US" dirty="0" smtClean="0"/>
              <a:t>No to limited </a:t>
            </a:r>
            <a:r>
              <a:rPr lang="en-US" dirty="0"/>
              <a:t>evidence that fast food prices affect consumption of fast food</a:t>
            </a:r>
          </a:p>
          <a:p>
            <a:r>
              <a:rPr lang="en-US" dirty="0"/>
              <a:t>No to limited </a:t>
            </a:r>
            <a:r>
              <a:rPr lang="en-US" dirty="0" smtClean="0"/>
              <a:t>evidence that increase in low income welfare support increased obesity</a:t>
            </a:r>
          </a:p>
          <a:p>
            <a:pPr lvl="1"/>
            <a:r>
              <a:rPr lang="en-US" dirty="0" smtClean="0"/>
              <a:t>Social security, EITC, Native American Casino windfalls</a:t>
            </a:r>
          </a:p>
          <a:p>
            <a:r>
              <a:rPr lang="en-US" dirty="0" smtClean="0"/>
              <a:t>Education has no or limited effect on male weight, may reduce risk of obesity for women</a:t>
            </a:r>
          </a:p>
          <a:p>
            <a:endParaRPr lang="en-US" dirty="0" smtClean="0"/>
          </a:p>
          <a:p>
            <a:endParaRPr lang="en-US" dirty="0"/>
          </a:p>
        </p:txBody>
      </p:sp>
    </p:spTree>
    <p:extLst>
      <p:ext uri="{BB962C8B-B14F-4D97-AF65-F5344CB8AC3E}">
        <p14:creationId xmlns:p14="http://schemas.microsoft.com/office/powerpoint/2010/main" val="26100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effects</a:t>
            </a:r>
            <a:endParaRPr lang="en-US" dirty="0"/>
          </a:p>
        </p:txBody>
      </p:sp>
      <p:sp>
        <p:nvSpPr>
          <p:cNvPr id="3" name="Content Placeholder 2"/>
          <p:cNvSpPr>
            <a:spLocks noGrp="1"/>
          </p:cNvSpPr>
          <p:nvPr>
            <p:ph idx="1"/>
          </p:nvPr>
        </p:nvSpPr>
        <p:spPr/>
        <p:txBody>
          <a:bodyPr/>
          <a:lstStyle/>
          <a:p>
            <a:r>
              <a:rPr lang="en-US" dirty="0" smtClean="0"/>
              <a:t>Recent research has found living in high-income neighborhoods leads to many positive economic outcomes for low- and high-income individuals</a:t>
            </a:r>
          </a:p>
          <a:p>
            <a:pPr lvl="1"/>
            <a:r>
              <a:rPr lang="en-US" dirty="0" smtClean="0"/>
              <a:t>Education</a:t>
            </a:r>
          </a:p>
          <a:p>
            <a:pPr lvl="1"/>
            <a:r>
              <a:rPr lang="en-US" dirty="0" smtClean="0"/>
              <a:t>Employment</a:t>
            </a:r>
          </a:p>
          <a:p>
            <a:pPr lvl="1"/>
            <a:r>
              <a:rPr lang="en-US" dirty="0" smtClean="0"/>
              <a:t>Wages</a:t>
            </a:r>
          </a:p>
          <a:p>
            <a:pPr lvl="1"/>
            <a:r>
              <a:rPr lang="en-US" dirty="0" smtClean="0"/>
              <a:t>And Health including Obesity</a:t>
            </a:r>
          </a:p>
          <a:p>
            <a:r>
              <a:rPr lang="en-US" smtClean="0"/>
              <a:t>Women roommates </a:t>
            </a:r>
            <a:r>
              <a:rPr lang="en-US" dirty="0" smtClean="0"/>
              <a:t>but not men?</a:t>
            </a:r>
            <a:endParaRPr lang="en-US" dirty="0"/>
          </a:p>
        </p:txBody>
      </p:sp>
    </p:spTree>
    <p:extLst>
      <p:ext uri="{BB962C8B-B14F-4D97-AF65-F5344CB8AC3E}">
        <p14:creationId xmlns:p14="http://schemas.microsoft.com/office/powerpoint/2010/main" val="407326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hotness - </a:t>
            </a:r>
            <a:r>
              <a:rPr lang="en-US" dirty="0" err="1" smtClean="0"/>
              <a:t>Ozempic</a:t>
            </a:r>
            <a:endParaRPr lang="en-US" dirty="0"/>
          </a:p>
        </p:txBody>
      </p:sp>
      <p:sp>
        <p:nvSpPr>
          <p:cNvPr id="3" name="Content Placeholder 2"/>
          <p:cNvSpPr>
            <a:spLocks noGrp="1"/>
          </p:cNvSpPr>
          <p:nvPr>
            <p:ph idx="1"/>
          </p:nvPr>
        </p:nvSpPr>
        <p:spPr/>
        <p:txBody>
          <a:bodyPr>
            <a:normAutofit lnSpcReduction="10000"/>
          </a:bodyPr>
          <a:lstStyle/>
          <a:p>
            <a:r>
              <a:rPr lang="en-US" dirty="0" err="1"/>
              <a:t>Semaglutide</a:t>
            </a:r>
            <a:r>
              <a:rPr lang="en-US" dirty="0"/>
              <a:t> (</a:t>
            </a:r>
            <a:r>
              <a:rPr lang="en-US" dirty="0" err="1"/>
              <a:t>Ozempic</a:t>
            </a:r>
            <a:r>
              <a:rPr lang="en-US" dirty="0"/>
              <a:t>®) is a new once-weekly agonist of glucagon-like peptide-1 receptors (GLP-1 AR</a:t>
            </a:r>
            <a:r>
              <a:rPr lang="en-US" dirty="0" smtClean="0"/>
              <a:t>)</a:t>
            </a:r>
          </a:p>
          <a:p>
            <a:pPr lvl="1"/>
            <a:r>
              <a:rPr lang="en-US" dirty="0" smtClean="0"/>
              <a:t>Second/third gen, including GLP-2 agonists are possible</a:t>
            </a:r>
          </a:p>
          <a:p>
            <a:pPr lvl="1"/>
            <a:r>
              <a:rPr lang="en-US" dirty="0" smtClean="0"/>
              <a:t>Wasting – technical term for losing weight, particularly muscle mass</a:t>
            </a:r>
          </a:p>
          <a:p>
            <a:pPr lvl="2"/>
            <a:r>
              <a:rPr lang="en-US" dirty="0" smtClean="0"/>
              <a:t>Common in aging individuals</a:t>
            </a:r>
          </a:p>
          <a:p>
            <a:pPr lvl="2"/>
            <a:r>
              <a:rPr lang="en-US" dirty="0" smtClean="0"/>
              <a:t>Can be treated with HGH</a:t>
            </a:r>
          </a:p>
          <a:p>
            <a:r>
              <a:rPr lang="en-US" dirty="0" smtClean="0"/>
              <a:t>FDA approved for diabetes treatment, off-label use for weight loss</a:t>
            </a:r>
          </a:p>
          <a:p>
            <a:pPr lvl="1"/>
            <a:r>
              <a:rPr lang="en-US" dirty="0" smtClean="0"/>
              <a:t>Equally effective in terms of </a:t>
            </a:r>
            <a:r>
              <a:rPr lang="en-US" dirty="0" err="1" smtClean="0"/>
              <a:t>kgs</a:t>
            </a:r>
            <a:r>
              <a:rPr lang="en-US" dirty="0" smtClean="0"/>
              <a:t> lost across weights (this is not necessarily a good thing)</a:t>
            </a:r>
          </a:p>
          <a:p>
            <a:pPr lvl="2"/>
            <a:r>
              <a:rPr lang="en-US" dirty="0" smtClean="0"/>
              <a:t>Critiqued as starvation weight loss</a:t>
            </a:r>
          </a:p>
          <a:p>
            <a:r>
              <a:rPr lang="en-US" dirty="0" smtClean="0"/>
              <a:t>1.7% of Americans prescribed by end of 2023</a:t>
            </a:r>
            <a:endParaRPr lang="en-US" dirty="0"/>
          </a:p>
        </p:txBody>
      </p:sp>
    </p:spTree>
    <p:extLst>
      <p:ext uri="{BB962C8B-B14F-4D97-AF65-F5344CB8AC3E}">
        <p14:creationId xmlns:p14="http://schemas.microsoft.com/office/powerpoint/2010/main" val="16639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Science-y science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Direct effect on blood sugar (this is why it was initially a good candidate for Type II diabetes treatment)</a:t>
            </a:r>
          </a:p>
          <a:p>
            <a:pPr lvl="1"/>
            <a:r>
              <a:rPr lang="en-US" dirty="0" smtClean="0"/>
              <a:t>“</a:t>
            </a:r>
            <a:r>
              <a:rPr lang="en-US" dirty="0" err="1"/>
              <a:t>Semaglutide</a:t>
            </a:r>
            <a:r>
              <a:rPr lang="en-US" dirty="0"/>
              <a:t> stimulates insulin secretion from beta-pancreatic cells and reduces glucagon production from alpha-pancreatic cells, in a glucose-dependent way for both, thus decreasing fasting and postprandial plasma </a:t>
            </a:r>
            <a:r>
              <a:rPr lang="en-US" dirty="0" smtClean="0"/>
              <a:t>glucose.</a:t>
            </a:r>
            <a:r>
              <a:rPr lang="en-US" dirty="0"/>
              <a:t> Gastric emptying can </a:t>
            </a:r>
            <a:r>
              <a:rPr lang="en-US" dirty="0" smtClean="0"/>
              <a:t>also </a:t>
            </a:r>
            <a:r>
              <a:rPr lang="en-US" dirty="0"/>
              <a:t>be delayed following </a:t>
            </a:r>
            <a:r>
              <a:rPr lang="en-US" dirty="0" err="1"/>
              <a:t>semaglutide</a:t>
            </a:r>
            <a:r>
              <a:rPr lang="en-US" dirty="0"/>
              <a:t> administration</a:t>
            </a:r>
            <a:r>
              <a:rPr lang="en-US" dirty="0" smtClean="0"/>
              <a:t>.”</a:t>
            </a:r>
          </a:p>
          <a:p>
            <a:r>
              <a:rPr lang="en-US" dirty="0" smtClean="0"/>
              <a:t>Direct effect on appetite</a:t>
            </a:r>
          </a:p>
          <a:p>
            <a:pPr lvl="1"/>
            <a:r>
              <a:rPr lang="en-US" dirty="0" smtClean="0"/>
              <a:t>“</a:t>
            </a:r>
            <a:r>
              <a:rPr lang="en-US" dirty="0" err="1"/>
              <a:t>Semaglutide</a:t>
            </a:r>
            <a:r>
              <a:rPr lang="en-US" dirty="0"/>
              <a:t> treatment was associated with lower ad libitum energy intake during all the subsequent meals after a standardized breakfast, resulting in reduced ad libitum total energy intake, with no effect on resting metabolic rate</a:t>
            </a:r>
            <a:r>
              <a:rPr lang="en-US" dirty="0" smtClean="0"/>
              <a:t>. </a:t>
            </a:r>
            <a:r>
              <a:rPr lang="en-US" dirty="0"/>
              <a:t>The observed decreased total energy intake appeared to be attributed to the suppression of appetite, rather than to nausea or food </a:t>
            </a:r>
            <a:r>
              <a:rPr lang="en-US" dirty="0" smtClean="0"/>
              <a:t>aversion. </a:t>
            </a:r>
            <a:r>
              <a:rPr lang="en-US" dirty="0"/>
              <a:t>With regard to reduced appetite, </a:t>
            </a:r>
            <a:r>
              <a:rPr lang="en-US" dirty="0" err="1"/>
              <a:t>semaglutide</a:t>
            </a:r>
            <a:r>
              <a:rPr lang="en-US" dirty="0"/>
              <a:t> treatment induced less hunger and food craving, as well as a lower preference for high-fat foods, while it was associated with a better control of eating and meal portion size.</a:t>
            </a:r>
            <a:r>
              <a:rPr lang="en-US" dirty="0" smtClean="0"/>
              <a:t>”</a:t>
            </a:r>
          </a:p>
          <a:p>
            <a:pPr lvl="2"/>
            <a:r>
              <a:rPr lang="en-US" dirty="0" smtClean="0"/>
              <a:t>Ad libitum – food is always available</a:t>
            </a:r>
          </a:p>
          <a:p>
            <a:r>
              <a:rPr lang="en-US" dirty="0" smtClean="0"/>
              <a:t>Mechanism in the brain, </a:t>
            </a:r>
            <a:r>
              <a:rPr lang="en-US" dirty="0" err="1" smtClean="0"/>
              <a:t>liraglutide</a:t>
            </a:r>
            <a:r>
              <a:rPr lang="en-US" dirty="0" smtClean="0"/>
              <a:t> vs </a:t>
            </a:r>
            <a:r>
              <a:rPr lang="en-US" dirty="0" err="1" smtClean="0"/>
              <a:t>semaglutide</a:t>
            </a:r>
            <a:endParaRPr lang="en-US" dirty="0" smtClean="0"/>
          </a:p>
          <a:p>
            <a:pPr lvl="1"/>
            <a:r>
              <a:rPr lang="en-US" dirty="0" smtClean="0"/>
              <a:t>“Taking </a:t>
            </a:r>
            <a:r>
              <a:rPr lang="en-US" dirty="0"/>
              <a:t>into account that the weight loss efficacy of the long-acting GLP-1 RA </a:t>
            </a:r>
            <a:r>
              <a:rPr lang="en-US" dirty="0" err="1"/>
              <a:t>liraglutide</a:t>
            </a:r>
            <a:r>
              <a:rPr lang="en-US" dirty="0"/>
              <a:t> has been shown to be mediated in rodents mainly through the activation of proopiomelanocortin and cocaine- and amphetamine-regulated transcript neurons within arcuate nucleus of the hypothalamus and not via any peripheral action on the gastrointestinal vagal nerves, the above-mentioned effects of </a:t>
            </a:r>
            <a:r>
              <a:rPr lang="en-US" dirty="0" err="1"/>
              <a:t>semaglutide</a:t>
            </a:r>
            <a:r>
              <a:rPr lang="en-US" dirty="0"/>
              <a:t> on appetite suppression may be mediated through a relevant central mechanism involving </a:t>
            </a:r>
            <a:r>
              <a:rPr lang="en-US" dirty="0" smtClean="0"/>
              <a:t>hypothalamus.</a:t>
            </a:r>
            <a:r>
              <a:rPr lang="en-US" dirty="0"/>
              <a:t> On the contrary, native GLP-1-induced decrease in food intake appears to be mediated mainly through a peripheral mechanism, since native GLP-1 has been found to delay both gastric emptying and gut motility with the subsequent activation of gastric </a:t>
            </a:r>
            <a:r>
              <a:rPr lang="en-US" dirty="0" err="1"/>
              <a:t>mechano</a:t>
            </a:r>
            <a:r>
              <a:rPr lang="en-US" dirty="0"/>
              <a:t>-receptors to produce satiation signals, which are relayed via the vagal nerves to the nucleus of the solitary tract in the </a:t>
            </a:r>
            <a:r>
              <a:rPr lang="en-US" dirty="0" smtClean="0"/>
              <a:t>brainstem.”</a:t>
            </a:r>
            <a:endParaRPr lang="en-US" dirty="0"/>
          </a:p>
        </p:txBody>
      </p:sp>
    </p:spTree>
    <p:extLst>
      <p:ext uri="{BB962C8B-B14F-4D97-AF65-F5344CB8AC3E}">
        <p14:creationId xmlns:p14="http://schemas.microsoft.com/office/powerpoint/2010/main" val="156768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Wonder drug?</a:t>
            </a:r>
            <a:endParaRPr lang="en-US" dirty="0"/>
          </a:p>
        </p:txBody>
      </p:sp>
      <p:sp>
        <p:nvSpPr>
          <p:cNvPr id="3" name="Content Placeholder 2"/>
          <p:cNvSpPr>
            <a:spLocks noGrp="1"/>
          </p:cNvSpPr>
          <p:nvPr>
            <p:ph idx="1"/>
          </p:nvPr>
        </p:nvSpPr>
        <p:spPr>
          <a:xfrm>
            <a:off x="120770" y="1337094"/>
            <a:ext cx="11982090" cy="5434641"/>
          </a:xfrm>
        </p:spPr>
        <p:txBody>
          <a:bodyPr>
            <a:normAutofit fontScale="55000" lnSpcReduction="20000"/>
          </a:bodyPr>
          <a:lstStyle/>
          <a:p>
            <a:r>
              <a:rPr lang="en-US" dirty="0"/>
              <a:t>Wang, William, Nora D. </a:t>
            </a:r>
            <a:r>
              <a:rPr lang="en-US" dirty="0" err="1"/>
              <a:t>Volkow</a:t>
            </a:r>
            <a:r>
              <a:rPr lang="en-US" dirty="0"/>
              <a:t>, Nathan A. Berger, Pamela B. Davis, David C. </a:t>
            </a:r>
            <a:r>
              <a:rPr lang="en-US" dirty="0" err="1"/>
              <a:t>Kaelber</a:t>
            </a:r>
            <a:r>
              <a:rPr lang="en-US" dirty="0"/>
              <a:t>, and </a:t>
            </a:r>
            <a:r>
              <a:rPr lang="en-US" dirty="0" err="1"/>
              <a:t>Rong</a:t>
            </a:r>
            <a:r>
              <a:rPr lang="en-US" dirty="0"/>
              <a:t> Xu. "Association of </a:t>
            </a:r>
            <a:r>
              <a:rPr lang="en-US" dirty="0" err="1"/>
              <a:t>semaglutide</a:t>
            </a:r>
            <a:r>
              <a:rPr lang="en-US" dirty="0"/>
              <a:t> with reduced incidence and relapse of cannabis use disorder in real-world populations: a retrospective cohort study." </a:t>
            </a:r>
            <a:r>
              <a:rPr lang="en-US" i="1" dirty="0"/>
              <a:t>Molecular Psychiatry</a:t>
            </a:r>
            <a:r>
              <a:rPr lang="en-US" dirty="0"/>
              <a:t> (2024): 1-12</a:t>
            </a:r>
            <a:r>
              <a:rPr lang="en-US" dirty="0" smtClean="0"/>
              <a:t>.</a:t>
            </a:r>
          </a:p>
          <a:p>
            <a:r>
              <a:rPr lang="en-US" dirty="0"/>
              <a:t>Wang, William, Nora D. </a:t>
            </a:r>
            <a:r>
              <a:rPr lang="en-US" dirty="0" err="1"/>
              <a:t>Volkow</a:t>
            </a:r>
            <a:r>
              <a:rPr lang="en-US" dirty="0"/>
              <a:t>, Nathan A. Berger, Pamela B. Davis, David C. </a:t>
            </a:r>
            <a:r>
              <a:rPr lang="en-US" dirty="0" err="1"/>
              <a:t>Kaelber</a:t>
            </a:r>
            <a:r>
              <a:rPr lang="en-US" dirty="0"/>
              <a:t>, and </a:t>
            </a:r>
            <a:r>
              <a:rPr lang="en-US" dirty="0" err="1"/>
              <a:t>Rong</a:t>
            </a:r>
            <a:r>
              <a:rPr lang="en-US" dirty="0"/>
              <a:t> Xu. "Association of </a:t>
            </a:r>
            <a:r>
              <a:rPr lang="en-US" dirty="0" err="1"/>
              <a:t>semaglutide</a:t>
            </a:r>
            <a:r>
              <a:rPr lang="en-US" dirty="0"/>
              <a:t> with risk of suicidal ideation in a real-world cohort." </a:t>
            </a:r>
            <a:r>
              <a:rPr lang="en-US" i="1" dirty="0"/>
              <a:t>Nature Medicine</a:t>
            </a:r>
            <a:r>
              <a:rPr lang="en-US" dirty="0"/>
              <a:t> (2024): 1-9</a:t>
            </a:r>
            <a:r>
              <a:rPr lang="en-US" dirty="0" smtClean="0"/>
              <a:t>.</a:t>
            </a:r>
          </a:p>
          <a:p>
            <a:r>
              <a:rPr lang="en-US" dirty="0"/>
              <a:t>Patton, Chelsi, Amanda E. Brooks, Benjamin D. Brooks, and Karma </a:t>
            </a:r>
            <a:r>
              <a:rPr lang="en-US" dirty="0" err="1"/>
              <a:t>McKelvey</a:t>
            </a:r>
            <a:r>
              <a:rPr lang="en-US" dirty="0"/>
              <a:t>. "</a:t>
            </a:r>
            <a:r>
              <a:rPr lang="en-US" dirty="0" err="1"/>
              <a:t>Semaglutide</a:t>
            </a:r>
            <a:r>
              <a:rPr lang="en-US" dirty="0"/>
              <a:t>: A Promising Treatment for Alcohol Use Disorder." (2023</a:t>
            </a:r>
            <a:r>
              <a:rPr lang="en-US" dirty="0" smtClean="0"/>
              <a:t>).</a:t>
            </a:r>
          </a:p>
          <a:p>
            <a:r>
              <a:rPr lang="en-US" dirty="0" err="1"/>
              <a:t>Angarita</a:t>
            </a:r>
            <a:r>
              <a:rPr lang="en-US" dirty="0"/>
              <a:t>, Gustavo A., David </a:t>
            </a:r>
            <a:r>
              <a:rPr lang="en-US" dirty="0" err="1"/>
              <a:t>Matuskey</a:t>
            </a:r>
            <a:r>
              <a:rPr lang="en-US" dirty="0"/>
              <a:t>, Brian Pittman, Jessica L. </a:t>
            </a:r>
            <a:r>
              <a:rPr lang="en-US" dirty="0" err="1"/>
              <a:t>Costeines</a:t>
            </a:r>
            <a:r>
              <a:rPr lang="en-US" dirty="0"/>
              <a:t>, Marc N. Potenza, </a:t>
            </a:r>
            <a:r>
              <a:rPr lang="en-US" dirty="0" err="1"/>
              <a:t>Ania</a:t>
            </a:r>
            <a:r>
              <a:rPr lang="en-US" dirty="0"/>
              <a:t> M. </a:t>
            </a:r>
            <a:r>
              <a:rPr lang="en-US" dirty="0" err="1"/>
              <a:t>Jastreboff</a:t>
            </a:r>
            <a:r>
              <a:rPr lang="en-US" dirty="0"/>
              <a:t>, Heath D. Schmidt, and Robert T. Malison. "Testing the effects of the GLP-1 receptor agonist </a:t>
            </a:r>
            <a:r>
              <a:rPr lang="en-US" dirty="0" err="1"/>
              <a:t>exenatide</a:t>
            </a:r>
            <a:r>
              <a:rPr lang="en-US" dirty="0"/>
              <a:t> on cocaine self-administration and subjective responses in humans with cocaine use disorder." </a:t>
            </a:r>
            <a:r>
              <a:rPr lang="en-US" i="1" dirty="0"/>
              <a:t>Drug and alcohol dependence</a:t>
            </a:r>
            <a:r>
              <a:rPr lang="en-US" dirty="0"/>
              <a:t> 221 (2021): 108614</a:t>
            </a:r>
            <a:r>
              <a:rPr lang="en-US" dirty="0" smtClean="0"/>
              <a:t>.</a:t>
            </a:r>
          </a:p>
          <a:p>
            <a:r>
              <a:rPr lang="en-US" dirty="0"/>
              <a:t>Zhang, Liping, </a:t>
            </a:r>
            <a:r>
              <a:rPr lang="en-US" dirty="0" err="1"/>
              <a:t>LingYu</a:t>
            </a:r>
            <a:r>
              <a:rPr lang="en-US" dirty="0"/>
              <a:t> Zhang, Lin Li, and Christian </a:t>
            </a:r>
            <a:r>
              <a:rPr lang="en-US" dirty="0" err="1"/>
              <a:t>Hölscher</a:t>
            </a:r>
            <a:r>
              <a:rPr lang="en-US" dirty="0"/>
              <a:t>. "</a:t>
            </a:r>
            <a:r>
              <a:rPr lang="en-US" dirty="0" err="1"/>
              <a:t>Semaglutide</a:t>
            </a:r>
            <a:r>
              <a:rPr lang="en-US" dirty="0"/>
              <a:t> is neuroprotective and reduces </a:t>
            </a:r>
            <a:r>
              <a:rPr lang="el-GR" dirty="0"/>
              <a:t>α-</a:t>
            </a:r>
            <a:r>
              <a:rPr lang="en-US" dirty="0" err="1"/>
              <a:t>synuclein</a:t>
            </a:r>
            <a:r>
              <a:rPr lang="en-US" dirty="0"/>
              <a:t> levels in the chronic MPTP mouse model of Parkinson’s disease." </a:t>
            </a:r>
            <a:r>
              <a:rPr lang="en-US" i="1" dirty="0"/>
              <a:t>Journal of Parkinson's disease</a:t>
            </a:r>
            <a:r>
              <a:rPr lang="en-US" dirty="0"/>
              <a:t> 9, no. 1 (2019): 157-171</a:t>
            </a:r>
            <a:r>
              <a:rPr lang="en-US" dirty="0" smtClean="0"/>
              <a:t>.</a:t>
            </a:r>
          </a:p>
          <a:p>
            <a:r>
              <a:rPr lang="en-US" dirty="0" err="1"/>
              <a:t>Mahapatra</a:t>
            </a:r>
            <a:r>
              <a:rPr lang="en-US" dirty="0"/>
              <a:t>, </a:t>
            </a:r>
            <a:r>
              <a:rPr lang="en-US" dirty="0" err="1"/>
              <a:t>Manoj</a:t>
            </a:r>
            <a:r>
              <a:rPr lang="en-US" dirty="0"/>
              <a:t> K., </a:t>
            </a:r>
            <a:r>
              <a:rPr lang="en-US" dirty="0" err="1"/>
              <a:t>Muthukumar</a:t>
            </a:r>
            <a:r>
              <a:rPr lang="en-US" dirty="0"/>
              <a:t> </a:t>
            </a:r>
            <a:r>
              <a:rPr lang="en-US" dirty="0" err="1"/>
              <a:t>Karuppasamy</a:t>
            </a:r>
            <a:r>
              <a:rPr lang="en-US" dirty="0"/>
              <a:t>, and </a:t>
            </a:r>
            <a:r>
              <a:rPr lang="en-US" dirty="0" err="1"/>
              <a:t>Biswa</a:t>
            </a:r>
            <a:r>
              <a:rPr lang="en-US" dirty="0"/>
              <a:t> M. </a:t>
            </a:r>
            <a:r>
              <a:rPr lang="en-US" dirty="0" err="1"/>
              <a:t>Sahoo</a:t>
            </a:r>
            <a:r>
              <a:rPr lang="en-US" dirty="0"/>
              <a:t>. "Therapeutic potential of </a:t>
            </a:r>
            <a:r>
              <a:rPr lang="en-US" dirty="0" err="1"/>
              <a:t>semaglutide</a:t>
            </a:r>
            <a:r>
              <a:rPr lang="en-US" dirty="0"/>
              <a:t>, a newer GLP-1 receptor agonist, in abating obesity, non-alcoholic </a:t>
            </a:r>
            <a:r>
              <a:rPr lang="en-US" dirty="0" err="1"/>
              <a:t>steatohepatitis</a:t>
            </a:r>
            <a:r>
              <a:rPr lang="en-US" dirty="0"/>
              <a:t> and neurodegenerative diseases: A narrative review." </a:t>
            </a:r>
            <a:r>
              <a:rPr lang="en-US" i="1" dirty="0"/>
              <a:t>Pharmaceutical Research</a:t>
            </a:r>
            <a:r>
              <a:rPr lang="en-US" dirty="0"/>
              <a:t> 39, no. 6 (2022): 1233-1248</a:t>
            </a:r>
            <a:r>
              <a:rPr lang="en-US" dirty="0" smtClean="0"/>
              <a:t>.</a:t>
            </a:r>
          </a:p>
          <a:p>
            <a:r>
              <a:rPr lang="en-US" dirty="0"/>
              <a:t>Du, Haiyang, </a:t>
            </a:r>
            <a:r>
              <a:rPr lang="en-US" dirty="0" err="1"/>
              <a:t>Xiaoyu</a:t>
            </a:r>
            <a:r>
              <a:rPr lang="en-US" dirty="0"/>
              <a:t> Meng, Yu Yao, and Jun Xu. "The mechanism and efficacy of GLP-1 receptor agonists in the treatment of Alzheimer’s disease." </a:t>
            </a:r>
            <a:r>
              <a:rPr lang="en-US" i="1" dirty="0"/>
              <a:t>Frontiers in Endocrinology</a:t>
            </a:r>
            <a:r>
              <a:rPr lang="en-US" dirty="0"/>
              <a:t> 13 (2022): 1033479</a:t>
            </a:r>
            <a:r>
              <a:rPr lang="en-US" dirty="0" smtClean="0"/>
              <a:t>.</a:t>
            </a:r>
          </a:p>
          <a:p>
            <a:r>
              <a:rPr lang="en-US" dirty="0"/>
              <a:t>Gomes, Daniel A., </a:t>
            </a:r>
            <a:r>
              <a:rPr lang="en-US" dirty="0" err="1"/>
              <a:t>João</a:t>
            </a:r>
            <a:r>
              <a:rPr lang="en-US" dirty="0"/>
              <a:t> Presume, Pedro de </a:t>
            </a:r>
            <a:r>
              <a:rPr lang="en-US" dirty="0" err="1"/>
              <a:t>Araújo</a:t>
            </a:r>
            <a:r>
              <a:rPr lang="en-US" dirty="0"/>
              <a:t> </a:t>
            </a:r>
            <a:r>
              <a:rPr lang="en-US" dirty="0" err="1"/>
              <a:t>Gonçalves</a:t>
            </a:r>
            <a:r>
              <a:rPr lang="en-US" dirty="0"/>
              <a:t>, Manuel Sousa Almeida, Miguel Mendes, and Jorge Ferreira. "Association between the magnitude of glycemic control and body weight loss with GLP-1 receptor agonists and risk of atherosclerotic cardiovascular disease: a systematic review and meta-analyses of randomized diabetes cardiovascular outcomes trials." </a:t>
            </a:r>
            <a:r>
              <a:rPr lang="en-US" i="1" dirty="0"/>
              <a:t>Cardiovascular Drugs and Therapy</a:t>
            </a:r>
            <a:r>
              <a:rPr lang="en-US" dirty="0"/>
              <a:t> (2024): 1-9.</a:t>
            </a:r>
            <a:endParaRPr lang="en-US" dirty="0" smtClean="0"/>
          </a:p>
          <a:p>
            <a:endParaRPr lang="en-US" dirty="0" smtClean="0"/>
          </a:p>
          <a:p>
            <a:r>
              <a:rPr lang="en-US" dirty="0"/>
              <a:t>Laurindo, Lucas </a:t>
            </a:r>
            <a:r>
              <a:rPr lang="en-US" dirty="0" err="1"/>
              <a:t>Fornari</a:t>
            </a:r>
            <a:r>
              <a:rPr lang="en-US" dirty="0"/>
              <a:t>, Sandra Maria </a:t>
            </a:r>
            <a:r>
              <a:rPr lang="en-US" dirty="0" err="1"/>
              <a:t>Barbalho</a:t>
            </a:r>
            <a:r>
              <a:rPr lang="en-US" dirty="0"/>
              <a:t>, </a:t>
            </a:r>
            <a:r>
              <a:rPr lang="en-US" dirty="0" err="1"/>
              <a:t>Elen</a:t>
            </a:r>
            <a:r>
              <a:rPr lang="en-US" dirty="0"/>
              <a:t> </a:t>
            </a:r>
            <a:r>
              <a:rPr lang="en-US" dirty="0" err="1"/>
              <a:t>Landgraf</a:t>
            </a:r>
            <a:r>
              <a:rPr lang="en-US" dirty="0"/>
              <a:t> </a:t>
            </a:r>
            <a:r>
              <a:rPr lang="en-US" dirty="0" err="1"/>
              <a:t>Guiguer</a:t>
            </a:r>
            <a:r>
              <a:rPr lang="en-US" dirty="0"/>
              <a:t>, </a:t>
            </a:r>
            <a:r>
              <a:rPr lang="en-US" dirty="0" err="1"/>
              <a:t>Maricelma</a:t>
            </a:r>
            <a:r>
              <a:rPr lang="en-US" dirty="0"/>
              <a:t> da Silva </a:t>
            </a:r>
            <a:r>
              <a:rPr lang="en-US" dirty="0" err="1"/>
              <a:t>Soares</a:t>
            </a:r>
            <a:r>
              <a:rPr lang="en-US" dirty="0"/>
              <a:t> de Souza, Gabriela </a:t>
            </a:r>
            <a:r>
              <a:rPr lang="en-US" dirty="0" err="1"/>
              <a:t>Achete</a:t>
            </a:r>
            <a:r>
              <a:rPr lang="en-US" dirty="0"/>
              <a:t> de Souza, Thiago Marques </a:t>
            </a:r>
            <a:r>
              <a:rPr lang="en-US" dirty="0" err="1"/>
              <a:t>Fidalgo</a:t>
            </a:r>
            <a:r>
              <a:rPr lang="en-US" dirty="0"/>
              <a:t>, Adriano </a:t>
            </a:r>
            <a:r>
              <a:rPr lang="en-US" dirty="0" err="1"/>
              <a:t>Cressoni</a:t>
            </a:r>
            <a:r>
              <a:rPr lang="en-US" dirty="0"/>
              <a:t> </a:t>
            </a:r>
            <a:r>
              <a:rPr lang="en-US" dirty="0" err="1"/>
              <a:t>Araújo</a:t>
            </a:r>
            <a:r>
              <a:rPr lang="en-US" dirty="0"/>
              <a:t> et al. "GLP-1a: going beyond traditional use." </a:t>
            </a:r>
            <a:r>
              <a:rPr lang="en-US" i="1" dirty="0"/>
              <a:t>International Journal of Molecular Sciences</a:t>
            </a:r>
            <a:r>
              <a:rPr lang="en-US" dirty="0"/>
              <a:t> 23, no. 2 (2022): 739</a:t>
            </a:r>
            <a:r>
              <a:rPr lang="en-US" dirty="0" smtClean="0"/>
              <a:t>.</a:t>
            </a:r>
          </a:p>
          <a:p>
            <a:r>
              <a:rPr lang="en-US" dirty="0"/>
              <a:t>Blum, Dani. "What Else Is </a:t>
            </a:r>
            <a:r>
              <a:rPr lang="en-US" dirty="0" err="1"/>
              <a:t>Ozempic</a:t>
            </a:r>
            <a:r>
              <a:rPr lang="en-US" dirty="0"/>
              <a:t> Capable Of?." </a:t>
            </a:r>
            <a:r>
              <a:rPr lang="en-US" i="1" dirty="0"/>
              <a:t>The New York Times</a:t>
            </a:r>
            <a:r>
              <a:rPr lang="en-US" dirty="0"/>
              <a:t> (2023): D6-D6.</a:t>
            </a:r>
            <a:endParaRPr lang="en-US" dirty="0"/>
          </a:p>
        </p:txBody>
      </p:sp>
    </p:spTree>
    <p:extLst>
      <p:ext uri="{BB962C8B-B14F-4D97-AF65-F5344CB8AC3E}">
        <p14:creationId xmlns:p14="http://schemas.microsoft.com/office/powerpoint/2010/main" val="398159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positivity vs health?</a:t>
            </a:r>
            <a:endParaRPr lang="en-US" dirty="0"/>
          </a:p>
        </p:txBody>
      </p:sp>
      <p:sp>
        <p:nvSpPr>
          <p:cNvPr id="3" name="Content Placeholder 2"/>
          <p:cNvSpPr>
            <a:spLocks noGrp="1"/>
          </p:cNvSpPr>
          <p:nvPr>
            <p:ph idx="1"/>
          </p:nvPr>
        </p:nvSpPr>
        <p:spPr>
          <a:xfrm>
            <a:off x="838200" y="1825624"/>
            <a:ext cx="10515600" cy="4886071"/>
          </a:xfrm>
        </p:spPr>
        <p:txBody>
          <a:bodyPr>
            <a:normAutofit/>
          </a:bodyPr>
          <a:lstStyle/>
          <a:p>
            <a:r>
              <a:rPr lang="en-US" dirty="0" smtClean="0"/>
              <a:t>Science can be used to justify:</a:t>
            </a:r>
          </a:p>
          <a:p>
            <a:pPr lvl="1"/>
            <a:r>
              <a:rPr lang="en-US" dirty="0" smtClean="0"/>
              <a:t>Discrimination</a:t>
            </a:r>
          </a:p>
          <a:p>
            <a:pPr lvl="1"/>
            <a:r>
              <a:rPr lang="en-US" dirty="0" smtClean="0"/>
              <a:t>Misogyny</a:t>
            </a:r>
          </a:p>
          <a:p>
            <a:pPr lvl="1"/>
            <a:r>
              <a:rPr lang="en-US" smtClean="0"/>
              <a:t>Paternalism</a:t>
            </a:r>
            <a:endParaRPr lang="en-US" dirty="0" smtClean="0"/>
          </a:p>
          <a:p>
            <a:r>
              <a:rPr lang="en-US" dirty="0" smtClean="0"/>
              <a:t>Is paternalism ok?</a:t>
            </a:r>
          </a:p>
          <a:p>
            <a:pPr lvl="1"/>
            <a:r>
              <a:rPr lang="en-US" dirty="0"/>
              <a:t>the policy or practice on the part of people in positions of authority of restricting the freedom and responsibilities of those subordinate to them in the subordinates' supposed best interest</a:t>
            </a:r>
            <a:r>
              <a:rPr lang="en-US" dirty="0" smtClean="0"/>
              <a:t>.</a:t>
            </a:r>
          </a:p>
          <a:p>
            <a:pPr lvl="1"/>
            <a:r>
              <a:rPr lang="en-US" dirty="0" smtClean="0"/>
              <a:t>Behavioral economics</a:t>
            </a:r>
          </a:p>
          <a:p>
            <a:pPr lvl="2"/>
            <a:r>
              <a:rPr lang="en-US" dirty="0" smtClean="0"/>
              <a:t>Sin taxes</a:t>
            </a:r>
          </a:p>
          <a:p>
            <a:pPr lvl="2"/>
            <a:r>
              <a:rPr lang="en-US" dirty="0" smtClean="0"/>
              <a:t>Opt-in vs opt-out</a:t>
            </a:r>
          </a:p>
          <a:p>
            <a:pPr lvl="2"/>
            <a:r>
              <a:rPr lang="en-US" dirty="0" smtClean="0"/>
              <a:t>Educational marketing campaigns</a:t>
            </a:r>
            <a:endParaRPr lang="en-US" dirty="0"/>
          </a:p>
        </p:txBody>
      </p:sp>
    </p:spTree>
    <p:extLst>
      <p:ext uri="{BB962C8B-B14F-4D97-AF65-F5344CB8AC3E}">
        <p14:creationId xmlns:p14="http://schemas.microsoft.com/office/powerpoint/2010/main" val="1193039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facepalm - Guy believes that obesity is a personal choice of ALL obes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491" y="-182880"/>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N m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046" y="1197483"/>
            <a:ext cx="4462671" cy="60948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facepalm - fighting obesity is fatphob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4" y="-265176"/>
            <a:ext cx="3661818" cy="63452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all-ladies-over-110-pounds-you-re-obe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 y="5434969"/>
            <a:ext cx="4072400" cy="14493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facepalm - The term &quot;obese&quot; is: A slur Violent Dehumanizing It's anti black O 1,242 27417 1,0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1461" y="4863423"/>
            <a:ext cx="4812351" cy="21204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facepalm - Hot take: Starving children in the name of “childhood obesity” is B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2678" y="2141128"/>
            <a:ext cx="2741646" cy="5935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N m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1461" y="-265176"/>
            <a:ext cx="3665631" cy="57275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facepalm - on Can we please stop celebrating ppl that got fat and obese then got down to normal shape where they are supposed to be? That's like celebrating a guy that use to kill puppies then stopped. 4 likes Rep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703" y="3780541"/>
            <a:ext cx="5185292" cy="1822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a:stretch>
            <a:fillRect/>
          </a:stretch>
        </p:blipFill>
        <p:spPr>
          <a:xfrm>
            <a:off x="2693523" y="2136295"/>
            <a:ext cx="2014057" cy="2108614"/>
          </a:xfrm>
          <a:prstGeom prst="rect">
            <a:avLst/>
          </a:prstGeom>
        </p:spPr>
      </p:pic>
      <p:pic>
        <p:nvPicPr>
          <p:cNvPr id="5" name="Picture 4"/>
          <p:cNvPicPr>
            <a:picLocks noChangeAspect="1"/>
          </p:cNvPicPr>
          <p:nvPr/>
        </p:nvPicPr>
        <p:blipFill>
          <a:blip r:embed="rId12"/>
          <a:stretch>
            <a:fillRect/>
          </a:stretch>
        </p:blipFill>
        <p:spPr>
          <a:xfrm>
            <a:off x="-92203" y="4062012"/>
            <a:ext cx="2144794" cy="1555855"/>
          </a:xfrm>
          <a:prstGeom prst="rect">
            <a:avLst/>
          </a:prstGeom>
        </p:spPr>
      </p:pic>
    </p:spTree>
    <p:extLst>
      <p:ext uri="{BB962C8B-B14F-4D97-AF65-F5344CB8AC3E}">
        <p14:creationId xmlns:p14="http://schemas.microsoft.com/office/powerpoint/2010/main" val="400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positivity vs health?</a:t>
            </a:r>
            <a:endParaRPr lang="en-US" dirty="0"/>
          </a:p>
        </p:txBody>
      </p:sp>
      <p:sp>
        <p:nvSpPr>
          <p:cNvPr id="3" name="Content Placeholder 2"/>
          <p:cNvSpPr>
            <a:spLocks noGrp="1"/>
          </p:cNvSpPr>
          <p:nvPr>
            <p:ph idx="1"/>
          </p:nvPr>
        </p:nvSpPr>
        <p:spPr/>
        <p:txBody>
          <a:bodyPr/>
          <a:lstStyle/>
          <a:p>
            <a:r>
              <a:rPr lang="en-US" dirty="0" smtClean="0"/>
              <a:t>“You’re Not Ugly, You’re Just Poor”</a:t>
            </a:r>
          </a:p>
          <a:p>
            <a:pPr lvl="1"/>
            <a:r>
              <a:rPr lang="en-US" dirty="0"/>
              <a:t>https://</a:t>
            </a:r>
            <a:r>
              <a:rPr lang="en-US" dirty="0" smtClean="0"/>
              <a:t>youtu.be/A295YT2yd_A?si=YJRR7ciyvkhTBVRl&amp;t=2333</a:t>
            </a:r>
            <a:endParaRPr lang="en-US" dirty="0"/>
          </a:p>
        </p:txBody>
      </p:sp>
    </p:spTree>
    <p:extLst>
      <p:ext uri="{BB962C8B-B14F-4D97-AF65-F5344CB8AC3E}">
        <p14:creationId xmlns:p14="http://schemas.microsoft.com/office/powerpoint/2010/main" val="302982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causal mechanism</a:t>
            </a:r>
            <a:endParaRPr lang="en-US" dirty="0"/>
          </a:p>
        </p:txBody>
      </p:sp>
      <p:sp>
        <p:nvSpPr>
          <p:cNvPr id="3" name="Content Placeholder 2"/>
          <p:cNvSpPr>
            <a:spLocks noGrp="1"/>
          </p:cNvSpPr>
          <p:nvPr>
            <p:ph idx="1"/>
          </p:nvPr>
        </p:nvSpPr>
        <p:spPr/>
        <p:txBody>
          <a:bodyPr/>
          <a:lstStyle/>
          <a:p>
            <a:r>
              <a:rPr lang="en-US" dirty="0" smtClean="0"/>
              <a:t>If obesity costs more in medical care, what are the pathways through which obesity drives increased illness?</a:t>
            </a:r>
          </a:p>
          <a:p>
            <a:r>
              <a:rPr lang="en-US" dirty="0" smtClean="0"/>
              <a:t>Why is obesity bad for you?</a:t>
            </a:r>
            <a:endParaRPr lang="en-US" dirty="0"/>
          </a:p>
        </p:txBody>
      </p:sp>
    </p:spTree>
    <p:extLst>
      <p:ext uri="{BB962C8B-B14F-4D97-AF65-F5344CB8AC3E}">
        <p14:creationId xmlns:p14="http://schemas.microsoft.com/office/powerpoint/2010/main" val="378124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94120" cy="1325563"/>
          </a:xfrm>
        </p:spPr>
        <p:txBody>
          <a:bodyPr/>
          <a:lstStyle/>
          <a:p>
            <a:r>
              <a:rPr lang="en-US" dirty="0" smtClean="0"/>
              <a:t>Medical Complications of Obesity</a:t>
            </a:r>
            <a:endParaRPr lang="en-US" dirty="0"/>
          </a:p>
        </p:txBody>
      </p:sp>
      <p:sp>
        <p:nvSpPr>
          <p:cNvPr id="3" name="Content Placeholder 2"/>
          <p:cNvSpPr>
            <a:spLocks noGrp="1"/>
          </p:cNvSpPr>
          <p:nvPr>
            <p:ph idx="1"/>
          </p:nvPr>
        </p:nvSpPr>
        <p:spPr>
          <a:xfrm>
            <a:off x="838200" y="1825625"/>
            <a:ext cx="6294120" cy="4351338"/>
          </a:xfrm>
        </p:spPr>
        <p:txBody>
          <a:bodyPr>
            <a:normAutofit fontScale="85000" lnSpcReduction="20000"/>
          </a:bodyPr>
          <a:lstStyle/>
          <a:p>
            <a:r>
              <a:rPr lang="en-US" dirty="0" smtClean="0"/>
              <a:t>Fat is part of the endocrine and metabolic system – releases hormones</a:t>
            </a:r>
          </a:p>
          <a:p>
            <a:pPr lvl="1"/>
            <a:r>
              <a:rPr lang="en-US" dirty="0" smtClean="0"/>
              <a:t>Free fatty acids, </a:t>
            </a:r>
            <a:r>
              <a:rPr lang="en-US" dirty="0" err="1" smtClean="0"/>
              <a:t>resistin</a:t>
            </a:r>
            <a:r>
              <a:rPr lang="en-US" dirty="0" smtClean="0"/>
              <a:t> (hormone), and </a:t>
            </a:r>
            <a:r>
              <a:rPr lang="en-US" dirty="0"/>
              <a:t>TNF</a:t>
            </a:r>
            <a:r>
              <a:rPr lang="el-GR" dirty="0" smtClean="0"/>
              <a:t>α</a:t>
            </a:r>
            <a:r>
              <a:rPr lang="en-US" dirty="0" smtClean="0"/>
              <a:t> (hormone) are insulin resistant (causing Type II diabetes)</a:t>
            </a:r>
          </a:p>
          <a:p>
            <a:pPr lvl="2"/>
            <a:r>
              <a:rPr lang="en-US" dirty="0" smtClean="0"/>
              <a:t>Type II diabetes</a:t>
            </a:r>
          </a:p>
          <a:p>
            <a:pPr lvl="1"/>
            <a:r>
              <a:rPr lang="en-US" dirty="0" smtClean="0"/>
              <a:t>Leptin (hormone) is inflammatory</a:t>
            </a:r>
          </a:p>
          <a:p>
            <a:pPr lvl="2"/>
            <a:r>
              <a:rPr lang="en-US" dirty="0" smtClean="0"/>
              <a:t>CVD, osteoarthritis</a:t>
            </a:r>
          </a:p>
          <a:p>
            <a:pPr lvl="1"/>
            <a:r>
              <a:rPr lang="en-US" dirty="0" smtClean="0"/>
              <a:t>Insulin and</a:t>
            </a:r>
            <a:r>
              <a:rPr lang="en-US" dirty="0"/>
              <a:t> insulin-like growth factor binding protein </a:t>
            </a:r>
            <a:r>
              <a:rPr lang="en-US" dirty="0" smtClean="0"/>
              <a:t>1 may lead to cell proliferation and reduced apoptosis</a:t>
            </a:r>
          </a:p>
          <a:p>
            <a:pPr lvl="2"/>
            <a:r>
              <a:rPr lang="en-US" dirty="0" smtClean="0"/>
              <a:t>Cancer</a:t>
            </a:r>
          </a:p>
          <a:p>
            <a:r>
              <a:rPr lang="en-US" dirty="0" smtClean="0"/>
              <a:t>Non-alcoholic </a:t>
            </a:r>
            <a:r>
              <a:rPr lang="en-US" dirty="0"/>
              <a:t>fatty liver </a:t>
            </a:r>
            <a:r>
              <a:rPr lang="en-US" dirty="0" smtClean="0"/>
              <a:t>disease</a:t>
            </a:r>
          </a:p>
          <a:p>
            <a:pPr lvl="1"/>
            <a:r>
              <a:rPr lang="en-US" dirty="0" smtClean="0"/>
              <a:t>Non-</a:t>
            </a:r>
            <a:r>
              <a:rPr lang="en-US" dirty="0" err="1" smtClean="0"/>
              <a:t>alchoholic</a:t>
            </a:r>
            <a:r>
              <a:rPr lang="en-US" dirty="0" smtClean="0"/>
              <a:t> </a:t>
            </a:r>
            <a:r>
              <a:rPr lang="en-US" dirty="0" err="1" smtClean="0"/>
              <a:t>steatohepatitis</a:t>
            </a:r>
            <a:endParaRPr lang="en-US" dirty="0" smtClean="0"/>
          </a:p>
          <a:p>
            <a:pPr lvl="1"/>
            <a:r>
              <a:rPr lang="en-US" dirty="0" smtClean="0"/>
              <a:t>Cirrhosis</a:t>
            </a:r>
          </a:p>
          <a:p>
            <a:pPr lvl="1"/>
            <a:r>
              <a:rPr lang="en-US" dirty="0" smtClean="0"/>
              <a:t>Hepatocellular carcinoma (cancer)</a:t>
            </a:r>
          </a:p>
        </p:txBody>
      </p:sp>
      <p:pic>
        <p:nvPicPr>
          <p:cNvPr id="4" name="Picture 2" descr="Obesity-associated morbidity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644" y="1"/>
            <a:ext cx="50273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7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is an Organ</a:t>
            </a:r>
            <a:endParaRPr lang="en-US" dirty="0"/>
          </a:p>
        </p:txBody>
      </p:sp>
      <p:sp>
        <p:nvSpPr>
          <p:cNvPr id="3" name="Content Placeholder 2"/>
          <p:cNvSpPr>
            <a:spLocks noGrp="1"/>
          </p:cNvSpPr>
          <p:nvPr>
            <p:ph idx="1"/>
          </p:nvPr>
        </p:nvSpPr>
        <p:spPr/>
        <p:txBody>
          <a:bodyPr/>
          <a:lstStyle/>
          <a:p>
            <a:r>
              <a:rPr lang="en-US" dirty="0"/>
              <a:t>Fat </a:t>
            </a:r>
            <a:r>
              <a:rPr lang="en-US" dirty="0" smtClean="0"/>
              <a:t>is not </a:t>
            </a:r>
            <a:r>
              <a:rPr lang="en-US" dirty="0"/>
              <a:t>just passive tissue. </a:t>
            </a:r>
            <a:endParaRPr lang="en-US" dirty="0" smtClean="0"/>
          </a:p>
          <a:p>
            <a:r>
              <a:rPr lang="en-US" dirty="0" smtClean="0"/>
              <a:t>Its an endocrine organ</a:t>
            </a:r>
          </a:p>
          <a:p>
            <a:pPr lvl="1"/>
            <a:r>
              <a:rPr lang="en-US" dirty="0" smtClean="0"/>
              <a:t>Secretes two major </a:t>
            </a:r>
            <a:r>
              <a:rPr lang="en-US" dirty="0"/>
              <a:t>hormones </a:t>
            </a:r>
            <a:endParaRPr lang="en-US" dirty="0" smtClean="0"/>
          </a:p>
          <a:p>
            <a:pPr lvl="2"/>
            <a:r>
              <a:rPr lang="en-US" dirty="0" smtClean="0"/>
              <a:t>leptin</a:t>
            </a:r>
            <a:r>
              <a:rPr lang="en-US" dirty="0"/>
              <a:t>, which controls </a:t>
            </a:r>
            <a:r>
              <a:rPr lang="en-US" dirty="0" smtClean="0"/>
              <a:t>appetite (decrease in leptin stimulates appetite)</a:t>
            </a:r>
          </a:p>
          <a:p>
            <a:pPr lvl="2"/>
            <a:r>
              <a:rPr lang="en-US" dirty="0" smtClean="0"/>
              <a:t>adiponectin</a:t>
            </a:r>
            <a:r>
              <a:rPr lang="en-US" dirty="0"/>
              <a:t>, which is connected to blood sugar </a:t>
            </a:r>
            <a:r>
              <a:rPr lang="en-US" dirty="0" smtClean="0"/>
              <a:t>levels</a:t>
            </a:r>
          </a:p>
          <a:p>
            <a:r>
              <a:rPr lang="en-US" dirty="0" smtClean="0"/>
              <a:t>In this way, obesity is an organ disease</a:t>
            </a:r>
          </a:p>
          <a:p>
            <a:pPr lvl="1"/>
            <a:r>
              <a:rPr lang="en-US" dirty="0" smtClean="0"/>
              <a:t>leading to an excess in hormone leptin resistance</a:t>
            </a:r>
          </a:p>
          <a:p>
            <a:pPr lvl="1"/>
            <a:r>
              <a:rPr lang="en-US" dirty="0" smtClean="0"/>
              <a:t>A decrease level of adiponectin, which decreases insulin sensitivity</a:t>
            </a:r>
            <a:endParaRPr lang="en-US" dirty="0"/>
          </a:p>
        </p:txBody>
      </p:sp>
    </p:spTree>
    <p:extLst>
      <p:ext uri="{BB962C8B-B14F-4D97-AF65-F5344CB8AC3E}">
        <p14:creationId xmlns:p14="http://schemas.microsoft.com/office/powerpoint/2010/main" val="134434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94120" cy="1325563"/>
          </a:xfrm>
        </p:spPr>
        <p:txBody>
          <a:bodyPr/>
          <a:lstStyle/>
          <a:p>
            <a:r>
              <a:rPr lang="en-US" dirty="0" smtClean="0"/>
              <a:t>Medical Complications of Obesity</a:t>
            </a:r>
            <a:endParaRPr lang="en-US" dirty="0"/>
          </a:p>
        </p:txBody>
      </p:sp>
      <p:sp>
        <p:nvSpPr>
          <p:cNvPr id="3" name="Content Placeholder 2"/>
          <p:cNvSpPr>
            <a:spLocks noGrp="1"/>
          </p:cNvSpPr>
          <p:nvPr>
            <p:ph idx="1"/>
          </p:nvPr>
        </p:nvSpPr>
        <p:spPr>
          <a:xfrm>
            <a:off x="838200" y="1825625"/>
            <a:ext cx="6294120" cy="4351338"/>
          </a:xfrm>
        </p:spPr>
        <p:txBody>
          <a:bodyPr>
            <a:normAutofit fontScale="77500" lnSpcReduction="20000"/>
          </a:bodyPr>
          <a:lstStyle/>
          <a:p>
            <a:r>
              <a:rPr lang="en-US" dirty="0" smtClean="0"/>
              <a:t>61% of all Type II diabetes</a:t>
            </a:r>
          </a:p>
          <a:p>
            <a:r>
              <a:rPr lang="en-US" dirty="0" smtClean="0"/>
              <a:t>17.3% of all CVD</a:t>
            </a:r>
          </a:p>
          <a:p>
            <a:r>
              <a:rPr lang="en-US" dirty="0" smtClean="0"/>
              <a:t>24% of all osteoarthritis</a:t>
            </a:r>
          </a:p>
          <a:p>
            <a:r>
              <a:rPr lang="en-US" dirty="0" smtClean="0"/>
              <a:t>Cancer:</a:t>
            </a:r>
          </a:p>
          <a:p>
            <a:pPr lvl="1"/>
            <a:r>
              <a:rPr lang="en-US" dirty="0" smtClean="0"/>
              <a:t>42.5% of kidney cancer</a:t>
            </a:r>
          </a:p>
          <a:p>
            <a:pPr lvl="1"/>
            <a:r>
              <a:rPr lang="en-US" dirty="0" smtClean="0"/>
              <a:t>35.4% and 20.8% of men and women colorectal cancer</a:t>
            </a:r>
          </a:p>
          <a:p>
            <a:pPr lvl="1"/>
            <a:r>
              <a:rPr lang="en-US" dirty="0" smtClean="0"/>
              <a:t>22.6% of female breast cancer</a:t>
            </a:r>
          </a:p>
          <a:p>
            <a:pPr lvl="1"/>
            <a:r>
              <a:rPr lang="en-US" dirty="0" smtClean="0"/>
              <a:t>56.8% of endometrial (uterine lining) cancer</a:t>
            </a:r>
          </a:p>
          <a:p>
            <a:pPr lvl="1"/>
            <a:r>
              <a:rPr lang="en-US" dirty="0" smtClean="0"/>
              <a:t>52.4% of esophageal cancer</a:t>
            </a:r>
          </a:p>
          <a:p>
            <a:pPr lvl="1"/>
            <a:r>
              <a:rPr lang="en-US" dirty="0" smtClean="0"/>
              <a:t>26.9% of pancreatic cancer</a:t>
            </a:r>
          </a:p>
          <a:p>
            <a:pPr lvl="1"/>
            <a:r>
              <a:rPr lang="en-US" dirty="0" smtClean="0"/>
              <a:t>35.5% of gallbladder and gastric cardia cancer</a:t>
            </a:r>
          </a:p>
          <a:p>
            <a:pPr lvl="1"/>
            <a:r>
              <a:rPr lang="en-US" dirty="0" smtClean="0"/>
              <a:t>Liver, maybe ovarian, maybe prostate, maybe </a:t>
            </a:r>
            <a:r>
              <a:rPr lang="en-US" dirty="0" err="1" smtClean="0"/>
              <a:t>haematopeietic</a:t>
            </a:r>
            <a:endParaRPr lang="en-US" dirty="0" smtClean="0"/>
          </a:p>
          <a:p>
            <a:pPr lvl="1"/>
            <a:r>
              <a:rPr lang="en-US" dirty="0" smtClean="0"/>
              <a:t>Not lung, not cervical</a:t>
            </a:r>
          </a:p>
        </p:txBody>
      </p:sp>
      <p:pic>
        <p:nvPicPr>
          <p:cNvPr id="4" name="Picture 2" descr="Obesity-associated morbidity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644" y="1"/>
            <a:ext cx="50273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5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21428727" y="-11027678"/>
            <a:ext cx="1843750" cy="156198"/>
          </a:xfrm>
        </p:spPr>
        <p:txBody>
          <a:bodyPr>
            <a:normAutofit fontScale="90000"/>
          </a:bodyPr>
          <a:lstStyle/>
          <a:p>
            <a:endParaRPr lang="en-US" dirty="0"/>
          </a:p>
        </p:txBody>
      </p:sp>
      <p:pic>
        <p:nvPicPr>
          <p:cNvPr id="6" name="Picture 2" descr="https://journals.plos.org/plosone/article/figure/image?size=large&amp;id=10.1371/journal.pone.0247307.g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992" y="0"/>
            <a:ext cx="7721664" cy="670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90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340864" cy="2075688"/>
          </a:xfrm>
        </p:spPr>
        <p:txBody>
          <a:bodyPr/>
          <a:lstStyle/>
          <a:p>
            <a:r>
              <a:rPr lang="en-US" dirty="0" smtClean="0"/>
              <a:t>Medical Cost of Obesity</a:t>
            </a:r>
            <a:endParaRPr lang="en-US" dirty="0"/>
          </a:p>
        </p:txBody>
      </p:sp>
      <p:sp>
        <p:nvSpPr>
          <p:cNvPr id="3" name="Content Placeholder 2"/>
          <p:cNvSpPr>
            <a:spLocks noGrp="1"/>
          </p:cNvSpPr>
          <p:nvPr>
            <p:ph idx="1"/>
          </p:nvPr>
        </p:nvSpPr>
        <p:spPr>
          <a:xfrm>
            <a:off x="51816" y="2066546"/>
            <a:ext cx="2237232" cy="3817811"/>
          </a:xfrm>
        </p:spPr>
        <p:txBody>
          <a:bodyPr/>
          <a:lstStyle/>
          <a:p>
            <a:r>
              <a:rPr lang="en-US" dirty="0"/>
              <a:t>Medical Expenditure Panel Survey (MEPS</a:t>
            </a:r>
            <a:r>
              <a:rPr lang="en-US" dirty="0" smtClean="0"/>
              <a:t>)</a:t>
            </a:r>
          </a:p>
          <a:p>
            <a:r>
              <a:rPr lang="en-US" dirty="0" smtClean="0"/>
              <a:t>2021 study</a:t>
            </a:r>
          </a:p>
          <a:p>
            <a:pPr lvl="1"/>
            <a:r>
              <a:rPr lang="en-US" dirty="0" smtClean="0"/>
              <a:t>2011-2016 data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568" y="372572"/>
            <a:ext cx="9933432" cy="6485428"/>
          </a:xfrm>
          <a:prstGeom prst="rect">
            <a:avLst/>
          </a:prstGeom>
        </p:spPr>
      </p:pic>
    </p:spTree>
    <p:extLst>
      <p:ext uri="{BB962C8B-B14F-4D97-AF65-F5344CB8AC3E}">
        <p14:creationId xmlns:p14="http://schemas.microsoft.com/office/powerpoint/2010/main" val="307802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cost with age</a:t>
            </a:r>
            <a:endParaRPr lang="en-US" dirty="0"/>
          </a:p>
        </p:txBody>
      </p:sp>
      <p:sp>
        <p:nvSpPr>
          <p:cNvPr id="5" name="Content Placeholder 4"/>
          <p:cNvSpPr>
            <a:spLocks noGrp="1"/>
          </p:cNvSpPr>
          <p:nvPr>
            <p:ph idx="1"/>
          </p:nvPr>
        </p:nvSpPr>
        <p:spPr>
          <a:xfrm>
            <a:off x="838200" y="1825624"/>
            <a:ext cx="4593336" cy="4794631"/>
          </a:xfrm>
        </p:spPr>
        <p:txBody>
          <a:bodyPr>
            <a:normAutofit lnSpcReduction="10000"/>
          </a:bodyPr>
          <a:lstStyle/>
          <a:p>
            <a:r>
              <a:rPr lang="en-US" dirty="0" smtClean="0"/>
              <a:t>Normal weight correlated with lowest expenditure across most ages</a:t>
            </a:r>
          </a:p>
          <a:p>
            <a:r>
              <a:rPr lang="en-US" dirty="0" smtClean="0"/>
              <a:t>Difference become more significant around age 30</a:t>
            </a:r>
          </a:p>
          <a:p>
            <a:r>
              <a:rPr lang="en-US" dirty="0" smtClean="0"/>
              <a:t>Study does not consider effect past weight, only current weight</a:t>
            </a:r>
          </a:p>
          <a:p>
            <a:pPr lvl="1"/>
            <a:r>
              <a:rPr lang="en-US" dirty="0" smtClean="0"/>
              <a:t>Does obesity in 20s or 30s affect outcomes in 50s or 60s, even if the person loses weight?</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996" y="1825624"/>
            <a:ext cx="6051504" cy="4968367"/>
          </a:xfrm>
          <a:prstGeom prst="rect">
            <a:avLst/>
          </a:prstGeom>
        </p:spPr>
      </p:pic>
    </p:spTree>
    <p:extLst>
      <p:ext uri="{BB962C8B-B14F-4D97-AF65-F5344CB8AC3E}">
        <p14:creationId xmlns:p14="http://schemas.microsoft.com/office/powerpoint/2010/main" val="1622879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eating disorders</a:t>
            </a:r>
            <a:endParaRPr lang="en-US" dirty="0"/>
          </a:p>
        </p:txBody>
      </p:sp>
      <p:sp>
        <p:nvSpPr>
          <p:cNvPr id="3" name="Content Placeholder 2"/>
          <p:cNvSpPr>
            <a:spLocks noGrp="1"/>
          </p:cNvSpPr>
          <p:nvPr>
            <p:ph idx="1"/>
          </p:nvPr>
        </p:nvSpPr>
        <p:spPr/>
        <p:txBody>
          <a:bodyPr/>
          <a:lstStyle/>
          <a:p>
            <a:r>
              <a:rPr lang="en-US" dirty="0" smtClean="0"/>
              <a:t>2015 Study (2007-2011 data) of: </a:t>
            </a:r>
            <a:r>
              <a:rPr lang="en-US" dirty="0"/>
              <a:t>anorexia </a:t>
            </a:r>
            <a:r>
              <a:rPr lang="en-US" dirty="0" smtClean="0"/>
              <a:t>nervosa, bulimia </a:t>
            </a:r>
            <a:r>
              <a:rPr lang="en-US" dirty="0"/>
              <a:t>nervosa or binge </a:t>
            </a:r>
            <a:r>
              <a:rPr lang="en-US" dirty="0" smtClean="0"/>
              <a:t>eating, pica, </a:t>
            </a:r>
            <a:r>
              <a:rPr lang="en-US" dirty="0"/>
              <a:t>rumination </a:t>
            </a:r>
            <a:r>
              <a:rPr lang="en-US" dirty="0" smtClean="0"/>
              <a:t>disorder, and </a:t>
            </a:r>
            <a:r>
              <a:rPr lang="en-US" dirty="0"/>
              <a:t>psychogenic vomiting</a:t>
            </a:r>
          </a:p>
          <a:p>
            <a:r>
              <a:rPr lang="en-US" dirty="0" smtClean="0"/>
              <a:t>Individuals with eating disorders generally cost health system about $1900 more than individuals without eating disorders</a:t>
            </a:r>
          </a:p>
          <a:p>
            <a:pPr lvl="1"/>
            <a:r>
              <a:rPr lang="en-US" dirty="0" smtClean="0"/>
              <a:t>Also heave decreased employment and wage outcomes</a:t>
            </a:r>
          </a:p>
          <a:p>
            <a:pPr lvl="1"/>
            <a:r>
              <a:rPr lang="en-US" dirty="0" smtClean="0"/>
              <a:t>Mental health comorbidities may double health costs, and have even larger effects on wages</a:t>
            </a:r>
            <a:endParaRPr lang="en-US" dirty="0"/>
          </a:p>
        </p:txBody>
      </p:sp>
    </p:spTree>
    <p:extLst>
      <p:ext uri="{BB962C8B-B14F-4D97-AF65-F5344CB8AC3E}">
        <p14:creationId xmlns:p14="http://schemas.microsoft.com/office/powerpoint/2010/main" val="245740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effects of obesity</a:t>
            </a:r>
            <a:endParaRPr lang="en-US" dirty="0"/>
          </a:p>
        </p:txBody>
      </p:sp>
      <p:sp>
        <p:nvSpPr>
          <p:cNvPr id="3" name="Content Placeholder 2"/>
          <p:cNvSpPr>
            <a:spLocks noGrp="1"/>
          </p:cNvSpPr>
          <p:nvPr>
            <p:ph idx="1"/>
          </p:nvPr>
        </p:nvSpPr>
        <p:spPr/>
        <p:txBody>
          <a:bodyPr/>
          <a:lstStyle/>
          <a:p>
            <a:r>
              <a:rPr lang="en-US" dirty="0" smtClean="0"/>
              <a:t>Lowers wages for women (10lbs lowers wages 2%)</a:t>
            </a:r>
          </a:p>
          <a:p>
            <a:pPr lvl="1"/>
            <a:r>
              <a:rPr lang="en-US" dirty="0" smtClean="0"/>
              <a:t>Effect starts at very low weights</a:t>
            </a:r>
          </a:p>
          <a:p>
            <a:r>
              <a:rPr lang="en-US" dirty="0" smtClean="0"/>
              <a:t>No effect on men</a:t>
            </a:r>
          </a:p>
          <a:p>
            <a:pPr lvl="1"/>
            <a:r>
              <a:rPr lang="en-US" dirty="0" smtClean="0"/>
              <a:t>Portly banker effect - Historic</a:t>
            </a:r>
          </a:p>
          <a:p>
            <a:r>
              <a:rPr lang="en-US" dirty="0" smtClean="0"/>
              <a:t>Likely caused by discrimination, not worse health or productivity</a:t>
            </a:r>
            <a:endParaRPr lang="en-US" dirty="0"/>
          </a:p>
        </p:txBody>
      </p:sp>
    </p:spTree>
    <p:extLst>
      <p:ext uri="{BB962C8B-B14F-4D97-AF65-F5344CB8AC3E}">
        <p14:creationId xmlns:p14="http://schemas.microsoft.com/office/powerpoint/2010/main" val="1659228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35188" y="333375"/>
            <a:ext cx="7772400" cy="1143000"/>
          </a:xfrm>
        </p:spPr>
        <p:txBody>
          <a:bodyPr/>
          <a:lstStyle/>
          <a:p>
            <a:pPr eaLnBrk="1" hangingPunct="1"/>
            <a:r>
              <a:rPr lang="en-US" altLang="zh-CN" smtClean="0">
                <a:ea typeface="ヒラギノ角ゴ Pro W3"/>
                <a:cs typeface="ヒラギノ角ゴ Pro W3"/>
              </a:rPr>
              <a:t>Economic Effects of Obesity</a:t>
            </a:r>
          </a:p>
        </p:txBody>
      </p:sp>
      <p:sp>
        <p:nvSpPr>
          <p:cNvPr id="35843" name="Content Placeholder 2"/>
          <p:cNvSpPr>
            <a:spLocks noGrp="1"/>
          </p:cNvSpPr>
          <p:nvPr>
            <p:ph idx="1"/>
          </p:nvPr>
        </p:nvSpPr>
        <p:spPr>
          <a:xfrm>
            <a:off x="1905001" y="1371600"/>
            <a:ext cx="8450263" cy="4800600"/>
          </a:xfrm>
        </p:spPr>
        <p:txBody>
          <a:bodyPr/>
          <a:lstStyle/>
          <a:p>
            <a:pPr eaLnBrk="1" hangingPunct="1"/>
            <a:r>
              <a:rPr lang="en-US" altLang="zh-CN" sz="2600" dirty="0">
                <a:ea typeface="ヒラギノ角ゴ Pro W3"/>
                <a:cs typeface="ヒラギノ角ゴ Pro W3"/>
              </a:rPr>
              <a:t>Obesity is a bad health investment, leading to higher medical expenditures and lower earnings. Finkelstein and colleagues (2009) report that medical spending for the obese was about 42 percent higher per year when compared to someone of </a:t>
            </a:r>
            <a:r>
              <a:rPr lang="en-US" altLang="zh-CN" sz="2600" dirty="0" smtClean="0">
                <a:ea typeface="ヒラギノ角ゴ Pro W3"/>
                <a:cs typeface="ヒラギノ角ゴ Pro W3"/>
              </a:rPr>
              <a:t>BMI under 25.</a:t>
            </a:r>
            <a:endParaRPr lang="en-US" altLang="zh-CN" sz="2600" dirty="0">
              <a:ea typeface="ヒラギノ角ゴ Pro W3"/>
              <a:cs typeface="ヒラギノ角ゴ Pro W3"/>
            </a:endParaRPr>
          </a:p>
          <a:p>
            <a:pPr eaLnBrk="1" hangingPunct="1"/>
            <a:r>
              <a:rPr lang="en-US" altLang="zh-CN" sz="2600" dirty="0" err="1">
                <a:ea typeface="ヒラギノ角ゴ Pro W3"/>
                <a:cs typeface="ヒラギノ角ゴ Pro W3"/>
              </a:rPr>
              <a:t>Cawley</a:t>
            </a:r>
            <a:r>
              <a:rPr lang="en-US" altLang="zh-CN" sz="2600" dirty="0">
                <a:ea typeface="ヒラギノ角ゴ Pro W3"/>
                <a:cs typeface="ヒラギノ角ゴ Pro W3"/>
              </a:rPr>
              <a:t> (2004) finds that heavier white females, black females, Hispanic females, and Hispanic males tend to earn less, and heavier black males tend to earn more, than their less heavy counterparts.</a:t>
            </a:r>
          </a:p>
          <a:p>
            <a:pPr eaLnBrk="1" hangingPunct="1"/>
            <a:endParaRPr lang="en-US" altLang="zh-CN" dirty="0" smtClean="0">
              <a:ea typeface="ヒラギノ角ゴ Pro W3"/>
              <a:cs typeface="ヒラギノ角ゴ Pro W3"/>
            </a:endParaRPr>
          </a:p>
        </p:txBody>
      </p:sp>
    </p:spTree>
    <p:extLst>
      <p:ext uri="{BB962C8B-B14F-4D97-AF65-F5344CB8AC3E}">
        <p14:creationId xmlns:p14="http://schemas.microsoft.com/office/powerpoint/2010/main" val="42707240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err="1" smtClean="0"/>
              <a:t>Semaglutide</a:t>
            </a:r>
            <a:r>
              <a:rPr lang="en-US" dirty="0" smtClean="0"/>
              <a:t>/</a:t>
            </a:r>
            <a:r>
              <a:rPr lang="en-US" dirty="0" err="1" smtClean="0"/>
              <a:t>Ozempic</a:t>
            </a:r>
            <a:endParaRPr lang="en-US" dirty="0" smtClean="0"/>
          </a:p>
          <a:p>
            <a:pPr lvl="1"/>
            <a:r>
              <a:rPr lang="en-US" dirty="0" smtClean="0"/>
              <a:t>Have you head of the treatment vs prevention debate regarding obesity? What have you heard about the debate?</a:t>
            </a:r>
          </a:p>
          <a:p>
            <a:pPr lvl="1"/>
            <a:endParaRPr lang="en-US" dirty="0"/>
          </a:p>
          <a:p>
            <a:pPr lvl="1"/>
            <a:r>
              <a:rPr lang="en-US" dirty="0" smtClean="0"/>
              <a:t>Is there a place for ones own feelings about obesity in a clinical environment?</a:t>
            </a:r>
          </a:p>
          <a:p>
            <a:pPr lvl="1"/>
            <a:endParaRPr lang="en-US" dirty="0"/>
          </a:p>
          <a:p>
            <a:pPr lvl="1"/>
            <a:r>
              <a:rPr lang="en-US" dirty="0" smtClean="0"/>
              <a:t>Would you take/recommend a product like this?</a:t>
            </a:r>
            <a:endParaRPr lang="en-US" dirty="0"/>
          </a:p>
        </p:txBody>
      </p:sp>
    </p:spTree>
    <p:extLst>
      <p:ext uri="{BB962C8B-B14F-4D97-AF65-F5344CB8AC3E}">
        <p14:creationId xmlns:p14="http://schemas.microsoft.com/office/powerpoint/2010/main" val="264704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Obesity/body image</a:t>
            </a:r>
          </a:p>
          <a:p>
            <a:pPr lvl="1"/>
            <a:r>
              <a:rPr lang="en-US" dirty="0" smtClean="0"/>
              <a:t>How</a:t>
            </a:r>
            <a:endParaRPr lang="en-US" dirty="0"/>
          </a:p>
        </p:txBody>
      </p:sp>
    </p:spTree>
    <p:extLst>
      <p:ext uri="{BB962C8B-B14F-4D97-AF65-F5344CB8AC3E}">
        <p14:creationId xmlns:p14="http://schemas.microsoft.com/office/powerpoint/2010/main" val="338121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dirty="0" smtClean="0"/>
              <a:t>Cutler et al:</a:t>
            </a:r>
          </a:p>
          <a:p>
            <a:pPr lvl="1"/>
            <a:r>
              <a:rPr lang="en-US" dirty="0" smtClean="0"/>
              <a:t>Do you believe their conclusion that sedentary lifestyle is less important than food consumption in explaining obesity?</a:t>
            </a:r>
          </a:p>
          <a:p>
            <a:pPr lvl="1"/>
            <a:r>
              <a:rPr lang="en-US" dirty="0" smtClean="0"/>
              <a:t>They assume calories in equals calories out. If this assumption is not true, how might it change their conclusions? How could they have altered their approach to ask that question?</a:t>
            </a:r>
          </a:p>
        </p:txBody>
      </p:sp>
    </p:spTree>
    <p:extLst>
      <p:ext uri="{BB962C8B-B14F-4D97-AF65-F5344CB8AC3E}">
        <p14:creationId xmlns:p14="http://schemas.microsoft.com/office/powerpoint/2010/main" val="109984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91325" cy="1325563"/>
          </a:xfrm>
        </p:spPr>
        <p:txBody>
          <a:bodyPr/>
          <a:lstStyle/>
          <a:p>
            <a:r>
              <a:rPr lang="en-US" dirty="0" smtClean="0"/>
              <a:t>Metabolic Equivalents (METs)</a:t>
            </a:r>
            <a:endParaRPr lang="en-US" dirty="0"/>
          </a:p>
        </p:txBody>
      </p:sp>
      <p:sp>
        <p:nvSpPr>
          <p:cNvPr id="3" name="Content Placeholder 2"/>
          <p:cNvSpPr>
            <a:spLocks noGrp="1"/>
          </p:cNvSpPr>
          <p:nvPr>
            <p:ph idx="1"/>
          </p:nvPr>
        </p:nvSpPr>
        <p:spPr>
          <a:xfrm>
            <a:off x="838200" y="1825625"/>
            <a:ext cx="6791325" cy="4351338"/>
          </a:xfrm>
        </p:spPr>
        <p:txBody>
          <a:bodyPr/>
          <a:lstStyle/>
          <a:p>
            <a:r>
              <a:rPr lang="en-US" dirty="0" smtClean="0"/>
              <a:t>Measure of physical exertion of different activities</a:t>
            </a:r>
          </a:p>
          <a:p>
            <a:pPr lvl="1"/>
            <a:r>
              <a:rPr lang="en-US" dirty="0" smtClean="0"/>
              <a:t>1 MET is resting exertion</a:t>
            </a:r>
          </a:p>
          <a:p>
            <a:pPr lvl="1"/>
            <a:r>
              <a:rPr lang="en-US" dirty="0" smtClean="0"/>
              <a:t>Calculated by considering oxygen consumption by the body during different activities</a:t>
            </a:r>
          </a:p>
          <a:p>
            <a:pPr lvl="2"/>
            <a:r>
              <a:rPr lang="en-US" dirty="0" smtClean="0"/>
              <a:t>Assumptions?</a:t>
            </a:r>
          </a:p>
          <a:p>
            <a:pPr lvl="1"/>
            <a:r>
              <a:rPr lang="en-US" dirty="0"/>
              <a:t>METS X 3.5 X BW (KG) / 200 = KCAL/MIN</a:t>
            </a:r>
            <a:endParaRPr lang="en-US" dirty="0" smtClean="0"/>
          </a:p>
          <a:p>
            <a:r>
              <a:rPr lang="en-US" dirty="0" smtClean="0"/>
              <a:t>Compendium </a:t>
            </a:r>
            <a:r>
              <a:rPr lang="en-US" dirty="0"/>
              <a:t>of physical </a:t>
            </a:r>
            <a:r>
              <a:rPr lang="en-US" dirty="0" smtClean="0"/>
              <a:t>activities:</a:t>
            </a:r>
          </a:p>
          <a:p>
            <a:pPr lvl="1"/>
            <a:r>
              <a:rPr lang="en-US" dirty="0"/>
              <a:t>https://sites.google.com/site/compendiumofphysicalactivities/home</a:t>
            </a:r>
          </a:p>
        </p:txBody>
      </p:sp>
      <p:pic>
        <p:nvPicPr>
          <p:cNvPr id="5" name="Picture 4"/>
          <p:cNvPicPr>
            <a:picLocks noChangeAspect="1"/>
          </p:cNvPicPr>
          <p:nvPr/>
        </p:nvPicPr>
        <p:blipFill>
          <a:blip r:embed="rId2"/>
          <a:stretch>
            <a:fillRect/>
          </a:stretch>
        </p:blipFill>
        <p:spPr>
          <a:xfrm>
            <a:off x="7667427" y="0"/>
            <a:ext cx="4524573" cy="6858000"/>
          </a:xfrm>
          <a:prstGeom prst="rect">
            <a:avLst/>
          </a:prstGeom>
        </p:spPr>
      </p:pic>
    </p:spTree>
    <p:extLst>
      <p:ext uri="{BB962C8B-B14F-4D97-AF65-F5344CB8AC3E}">
        <p14:creationId xmlns:p14="http://schemas.microsoft.com/office/powerpoint/2010/main" val="77358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Discussion</a:t>
            </a:r>
            <a:endParaRPr lang="en-US" dirty="0"/>
          </a:p>
        </p:txBody>
      </p:sp>
      <p:sp>
        <p:nvSpPr>
          <p:cNvPr id="3" name="Content Placeholder 2"/>
          <p:cNvSpPr>
            <a:spLocks noGrp="1"/>
          </p:cNvSpPr>
          <p:nvPr>
            <p:ph idx="1"/>
          </p:nvPr>
        </p:nvSpPr>
        <p:spPr/>
        <p:txBody>
          <a:bodyPr/>
          <a:lstStyle/>
          <a:p>
            <a:r>
              <a:rPr lang="en-US" dirty="0" smtClean="0"/>
              <a:t>Can we model irrational behavior? What does a utility function look like for someone who you disagree with about health behavior? What could be a part of that person’s utility function that renders public health campaigns unsuccessful for that person?</a:t>
            </a:r>
            <a:endParaRPr lang="en-US" dirty="0"/>
          </a:p>
        </p:txBody>
      </p:sp>
    </p:spTree>
    <p:extLst>
      <p:ext uri="{BB962C8B-B14F-4D97-AF65-F5344CB8AC3E}">
        <p14:creationId xmlns:p14="http://schemas.microsoft.com/office/powerpoint/2010/main" val="3034009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a:t>Cawley</a:t>
            </a:r>
            <a:r>
              <a:rPr lang="en-US" dirty="0"/>
              <a:t>, John. "An economy of scales: A selective review of obesity's economic causes, consequences, and solutions." </a:t>
            </a:r>
            <a:r>
              <a:rPr lang="en-US" i="1" dirty="0"/>
              <a:t>Journal of health economics</a:t>
            </a:r>
            <a:r>
              <a:rPr lang="en-US" dirty="0"/>
              <a:t> 43 (2015): 244-268.</a:t>
            </a:r>
            <a:endParaRPr lang="en-US" dirty="0" smtClean="0"/>
          </a:p>
          <a:p>
            <a:r>
              <a:rPr lang="en-US" dirty="0" smtClean="0"/>
              <a:t>Cohen</a:t>
            </a:r>
            <a:r>
              <a:rPr lang="en-US" dirty="0"/>
              <a:t>, Joel W., Steven B. Cohen, and Jessica S. </a:t>
            </a:r>
            <a:r>
              <a:rPr lang="en-US" dirty="0" err="1"/>
              <a:t>Banthin</a:t>
            </a:r>
            <a:r>
              <a:rPr lang="en-US" dirty="0"/>
              <a:t>. "The medical expenditure panel survey: a national information resource to support healthcare cost research and inform policy and practice." </a:t>
            </a:r>
            <a:r>
              <a:rPr lang="en-US" i="1" dirty="0"/>
              <a:t>Medical care</a:t>
            </a:r>
            <a:r>
              <a:rPr lang="en-US" dirty="0"/>
              <a:t> (2009): S44-S50.</a:t>
            </a:r>
            <a:endParaRPr lang="en-US" dirty="0" smtClean="0"/>
          </a:p>
          <a:p>
            <a:r>
              <a:rPr lang="en-US" dirty="0" err="1" smtClean="0"/>
              <a:t>Samnaliev</a:t>
            </a:r>
            <a:r>
              <a:rPr lang="en-US" dirty="0"/>
              <a:t>, </a:t>
            </a:r>
            <a:r>
              <a:rPr lang="en-US" dirty="0" err="1"/>
              <a:t>Mihail</a:t>
            </a:r>
            <a:r>
              <a:rPr lang="en-US" dirty="0"/>
              <a:t>, H. LeAnn Noh, </a:t>
            </a:r>
            <a:r>
              <a:rPr lang="en-US" dirty="0" err="1"/>
              <a:t>Kendrin</a:t>
            </a:r>
            <a:r>
              <a:rPr lang="en-US" dirty="0"/>
              <a:t> R. </a:t>
            </a:r>
            <a:r>
              <a:rPr lang="en-US" dirty="0" err="1"/>
              <a:t>Sonneville</a:t>
            </a:r>
            <a:r>
              <a:rPr lang="en-US" dirty="0"/>
              <a:t>, and S. Bryn Austin. "The economic burden of eating disorders and related mental health comorbidities: An exploratory analysis using the US Medical Expenditures Panel Survey." </a:t>
            </a:r>
            <a:r>
              <a:rPr lang="en-US" i="1" dirty="0"/>
              <a:t>Preventive medicine reports</a:t>
            </a:r>
            <a:r>
              <a:rPr lang="en-US" dirty="0"/>
              <a:t> 2 (2015): 32-34</a:t>
            </a:r>
            <a:r>
              <a:rPr lang="en-US" dirty="0" smtClean="0"/>
              <a:t>.</a:t>
            </a:r>
          </a:p>
          <a:p>
            <a:r>
              <a:rPr lang="en-US" dirty="0" err="1"/>
              <a:t>Calle</a:t>
            </a:r>
            <a:r>
              <a:rPr lang="en-US" dirty="0"/>
              <a:t>, Eugenia E., and Rudolf </a:t>
            </a:r>
            <a:r>
              <a:rPr lang="en-US" dirty="0" err="1"/>
              <a:t>Kaaks</a:t>
            </a:r>
            <a:r>
              <a:rPr lang="en-US" dirty="0"/>
              <a:t>. "Overweight, obesity and cancer: epidemiological evidence and proposed mechanisms." </a:t>
            </a:r>
            <a:r>
              <a:rPr lang="en-US" i="1" dirty="0"/>
              <a:t>Nature Reviews Cancer</a:t>
            </a:r>
            <a:r>
              <a:rPr lang="en-US" dirty="0"/>
              <a:t> 4, no. 8 (2004): 579-591</a:t>
            </a:r>
            <a:r>
              <a:rPr lang="en-US" dirty="0" smtClean="0"/>
              <a:t>.</a:t>
            </a:r>
          </a:p>
          <a:p>
            <a:r>
              <a:rPr lang="en-US" dirty="0" err="1"/>
              <a:t>Cawley</a:t>
            </a:r>
            <a:r>
              <a:rPr lang="en-US" dirty="0"/>
              <a:t>, John. "The impact of obesity on wages." </a:t>
            </a:r>
            <a:r>
              <a:rPr lang="en-US" i="1" dirty="0"/>
              <a:t>Journal of Human resources</a:t>
            </a:r>
            <a:r>
              <a:rPr lang="en-US" dirty="0"/>
              <a:t> 39, no. 2 (2004): 451-474.</a:t>
            </a:r>
            <a:endParaRPr lang="en-US" b="1" dirty="0"/>
          </a:p>
        </p:txBody>
      </p:sp>
    </p:spTree>
    <p:extLst>
      <p:ext uri="{BB962C8B-B14F-4D97-AF65-F5344CB8AC3E}">
        <p14:creationId xmlns:p14="http://schemas.microsoft.com/office/powerpoint/2010/main" val="39311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4096" cy="1325563"/>
          </a:xfrm>
        </p:spPr>
        <p:txBody>
          <a:bodyPr/>
          <a:lstStyle/>
          <a:p>
            <a:r>
              <a:rPr lang="en-US" dirty="0" smtClean="0"/>
              <a:t>Weight equals calories in minus calories out(?)</a:t>
            </a:r>
            <a:endParaRPr lang="en-US" dirty="0"/>
          </a:p>
        </p:txBody>
      </p:sp>
      <p:sp>
        <p:nvSpPr>
          <p:cNvPr id="3" name="Content Placeholder 2"/>
          <p:cNvSpPr>
            <a:spLocks noGrp="1"/>
          </p:cNvSpPr>
          <p:nvPr>
            <p:ph idx="1"/>
          </p:nvPr>
        </p:nvSpPr>
        <p:spPr/>
        <p:txBody>
          <a:bodyPr/>
          <a:lstStyle/>
          <a:p>
            <a:r>
              <a:rPr lang="en-US" dirty="0" smtClean="0"/>
              <a:t>Calories out hadn’t changed as of 2003</a:t>
            </a:r>
          </a:p>
          <a:p>
            <a:pPr lvl="1"/>
            <a:r>
              <a:rPr lang="en-US" dirty="0" smtClean="0"/>
              <a:t>Recent evidence suggests some groups now exercise more</a:t>
            </a:r>
          </a:p>
          <a:p>
            <a:pPr lvl="1"/>
            <a:r>
              <a:rPr lang="en-US" dirty="0" smtClean="0"/>
              <a:t>Labor intensity of jobs changed?</a:t>
            </a:r>
          </a:p>
          <a:p>
            <a:r>
              <a:rPr lang="en-US" altLang="zh-CN" dirty="0">
                <a:ea typeface="ヒラギノ角ゴ Pro W3"/>
                <a:cs typeface="ヒラギノ角ゴ Pro W3"/>
              </a:rPr>
              <a:t>Increased caloric intake for men and women from the late 1970s to the late </a:t>
            </a:r>
            <a:r>
              <a:rPr lang="en-US" altLang="zh-CN" dirty="0" smtClean="0">
                <a:ea typeface="ヒラギノ角ゴ Pro W3"/>
                <a:cs typeface="ヒラギノ角ゴ Pro W3"/>
              </a:rPr>
              <a:t>1990s</a:t>
            </a:r>
            <a:endParaRPr lang="en-US" dirty="0" smtClean="0"/>
          </a:p>
          <a:p>
            <a:endParaRPr lang="en-US" dirty="0"/>
          </a:p>
        </p:txBody>
      </p:sp>
    </p:spTree>
    <p:extLst>
      <p:ext uri="{BB962C8B-B14F-4D97-AF65-F5344CB8AC3E}">
        <p14:creationId xmlns:p14="http://schemas.microsoft.com/office/powerpoint/2010/main" val="241235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Calories</a:t>
            </a:r>
            <a:endParaRPr lang="en-US" dirty="0"/>
          </a:p>
        </p:txBody>
      </p:sp>
      <p:sp>
        <p:nvSpPr>
          <p:cNvPr id="3" name="Content Placeholder 2"/>
          <p:cNvSpPr>
            <a:spLocks noGrp="1"/>
          </p:cNvSpPr>
          <p:nvPr>
            <p:ph idx="1"/>
          </p:nvPr>
        </p:nvSpPr>
        <p:spPr/>
        <p:txBody>
          <a:bodyPr/>
          <a:lstStyle/>
          <a:p>
            <a:r>
              <a:rPr lang="en-US" dirty="0" smtClean="0"/>
              <a:t>Approximately 3500 calories is one pound</a:t>
            </a:r>
          </a:p>
          <a:p>
            <a:r>
              <a:rPr lang="en-US" dirty="0" smtClean="0"/>
              <a:t>Basal metabolism and calories burned during exercise increase with weight</a:t>
            </a:r>
          </a:p>
          <a:p>
            <a:pPr lvl="1"/>
            <a:r>
              <a:rPr lang="en-US" dirty="0" smtClean="0"/>
              <a:t>Changes with age and sex</a:t>
            </a:r>
          </a:p>
          <a:p>
            <a:r>
              <a:rPr lang="en-US" dirty="0"/>
              <a:t>As a result, there is a equilibrium weight associated with any calorie consumption level</a:t>
            </a:r>
          </a:p>
          <a:p>
            <a:pPr lvl="1"/>
            <a:r>
              <a:rPr lang="en-US" dirty="0" smtClean="0"/>
              <a:t>Increase in average weight in the US from 1977-1995 result from an average increase of 100-150 calories. Increase from 1977-2015 from 220 calories.</a:t>
            </a:r>
          </a:p>
          <a:p>
            <a:r>
              <a:rPr lang="en-US" dirty="0" smtClean="0"/>
              <a:t>Denoting K as </a:t>
            </a:r>
            <a:r>
              <a:rPr lang="en-US" dirty="0"/>
              <a:t>daily calories </a:t>
            </a:r>
            <a:r>
              <a:rPr lang="en-US" dirty="0" smtClean="0"/>
              <a:t>consumed</a:t>
            </a:r>
            <a:r>
              <a:rPr lang="en-US" dirty="0"/>
              <a:t>:</a:t>
            </a:r>
          </a:p>
        </p:txBody>
      </p:sp>
      <p:pic>
        <p:nvPicPr>
          <p:cNvPr id="4" name="Picture 3"/>
          <p:cNvPicPr>
            <a:picLocks noChangeAspect="1"/>
          </p:cNvPicPr>
          <p:nvPr/>
        </p:nvPicPr>
        <p:blipFill>
          <a:blip r:embed="rId2"/>
          <a:stretch>
            <a:fillRect/>
          </a:stretch>
        </p:blipFill>
        <p:spPr>
          <a:xfrm>
            <a:off x="2442239" y="5710795"/>
            <a:ext cx="4470625" cy="404748"/>
          </a:xfrm>
          <a:prstGeom prst="rect">
            <a:avLst/>
          </a:prstGeom>
        </p:spPr>
      </p:pic>
    </p:spTree>
    <p:extLst>
      <p:ext uri="{BB962C8B-B14F-4D97-AF65-F5344CB8AC3E}">
        <p14:creationId xmlns:p14="http://schemas.microsoft.com/office/powerpoint/2010/main" val="170489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is a small change in habits</a:t>
            </a:r>
            <a:endParaRPr lang="en-US" dirty="0"/>
          </a:p>
        </p:txBody>
      </p:sp>
      <p:sp>
        <p:nvSpPr>
          <p:cNvPr id="3" name="Content Placeholder 2"/>
          <p:cNvSpPr>
            <a:spLocks noGrp="1"/>
          </p:cNvSpPr>
          <p:nvPr>
            <p:ph idx="1"/>
          </p:nvPr>
        </p:nvSpPr>
        <p:spPr/>
        <p:txBody>
          <a:bodyPr/>
          <a:lstStyle/>
          <a:p>
            <a:r>
              <a:rPr lang="en-US" dirty="0"/>
              <a:t>Schofield, Schofield and James, 1985; Whitney and </a:t>
            </a:r>
            <a:r>
              <a:rPr lang="en-US" dirty="0" err="1"/>
              <a:t>Cataldo</a:t>
            </a:r>
            <a:r>
              <a:rPr lang="en-US" dirty="0"/>
              <a:t>, 1983 estimate the 10- to 12-pound increase in median weight occurring in the past two decades requires a net caloric imbalance of about 100 to 150 calories per day</a:t>
            </a:r>
          </a:p>
          <a:p>
            <a:pPr lvl="1"/>
            <a:r>
              <a:rPr lang="en-US" dirty="0"/>
              <a:t> One hundred and fifty calories per day is three Oreo cookies or one can of Pepsi.</a:t>
            </a:r>
          </a:p>
          <a:p>
            <a:pPr lvl="1"/>
            <a:r>
              <a:rPr lang="en-US" dirty="0"/>
              <a:t>It is about a mile and a half of walking</a:t>
            </a:r>
          </a:p>
          <a:p>
            <a:endParaRPr lang="en-US" dirty="0"/>
          </a:p>
        </p:txBody>
      </p:sp>
    </p:spTree>
    <p:extLst>
      <p:ext uri="{BB962C8B-B14F-4D97-AF65-F5344CB8AC3E}">
        <p14:creationId xmlns:p14="http://schemas.microsoft.com/office/powerpoint/2010/main" val="19702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870"/>
            <a:ext cx="3184468" cy="889874"/>
          </a:xfrm>
        </p:spPr>
        <p:txBody>
          <a:bodyPr>
            <a:normAutofit fontScale="90000"/>
          </a:bodyPr>
          <a:lstStyle/>
          <a:p>
            <a:r>
              <a:rPr lang="en-US" dirty="0" smtClean="0"/>
              <a:t>~200 </a:t>
            </a:r>
            <a:r>
              <a:rPr lang="en-US" dirty="0" smtClean="0"/>
              <a:t>Calories of Food!</a:t>
            </a:r>
            <a:endParaRPr lang="en-US" dirty="0"/>
          </a:p>
        </p:txBody>
      </p:sp>
      <p:sp>
        <p:nvSpPr>
          <p:cNvPr id="3" name="Content Placeholder 2"/>
          <p:cNvSpPr>
            <a:spLocks noGrp="1"/>
          </p:cNvSpPr>
          <p:nvPr>
            <p:ph idx="1"/>
          </p:nvPr>
        </p:nvSpPr>
        <p:spPr>
          <a:xfrm>
            <a:off x="838200" y="1825625"/>
            <a:ext cx="4319016" cy="4351338"/>
          </a:xfrm>
        </p:spPr>
        <p:txBody>
          <a:bodyPr/>
          <a:lstStyle/>
          <a:p>
            <a:r>
              <a:rPr lang="en-US" dirty="0" smtClean="0"/>
              <a:t>100-150 calories and </a:t>
            </a:r>
            <a:r>
              <a:rPr lang="en-US" dirty="0" smtClean="0"/>
              <a:t>220 </a:t>
            </a:r>
            <a:r>
              <a:rPr lang="en-US" dirty="0" smtClean="0"/>
              <a:t>calories is not very much food</a:t>
            </a:r>
          </a:p>
          <a:p>
            <a:r>
              <a:rPr lang="en-US" dirty="0" smtClean="0"/>
              <a:t>Note: there are implications of this for individual dieting, but this class is not seeking to give dieting advice</a:t>
            </a:r>
            <a:endParaRPr lang="en-US" dirty="0"/>
          </a:p>
        </p:txBody>
      </p:sp>
      <p:pic>
        <p:nvPicPr>
          <p:cNvPr id="1026" name="Picture 2" descr="The 200 Calorie Food Guide – Nature's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678" y="-6181"/>
            <a:ext cx="3437011" cy="12366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200 Calorie Food Guide – Nature's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989" y="-5682274"/>
            <a:ext cx="3437011" cy="1236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7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rise in obesity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Small energy surplus – 200 calories per day</a:t>
            </a:r>
          </a:p>
          <a:p>
            <a:pPr lvl="1"/>
            <a:r>
              <a:rPr lang="en-US" dirty="0" smtClean="0"/>
              <a:t>Smaller than “noise” in consumption and exertion data!</a:t>
            </a:r>
          </a:p>
          <a:p>
            <a:r>
              <a:rPr lang="en-US" dirty="0" smtClean="0"/>
              <a:t>Large set of explanations</a:t>
            </a:r>
          </a:p>
          <a:p>
            <a:pPr lvl="1"/>
            <a:r>
              <a:rPr lang="en-US" dirty="0" smtClean="0"/>
              <a:t>Decreased sleep</a:t>
            </a:r>
          </a:p>
          <a:p>
            <a:pPr lvl="1"/>
            <a:r>
              <a:rPr lang="en-US" dirty="0" smtClean="0"/>
              <a:t>Exposure to endocrine disruptors</a:t>
            </a:r>
          </a:p>
          <a:p>
            <a:pPr lvl="1"/>
            <a:r>
              <a:rPr lang="en-US" dirty="0" smtClean="0"/>
              <a:t>Decreased exposure to extreme heat (due to AC)</a:t>
            </a:r>
          </a:p>
          <a:p>
            <a:pPr lvl="1"/>
            <a:r>
              <a:rPr lang="en-US" dirty="0" smtClean="0"/>
              <a:t>Increased consumption of pharmaceuticals</a:t>
            </a:r>
          </a:p>
          <a:p>
            <a:pPr lvl="1"/>
            <a:r>
              <a:rPr lang="en-US" dirty="0" smtClean="0"/>
              <a:t>Increased maternal age at birth</a:t>
            </a:r>
          </a:p>
          <a:p>
            <a:pPr lvl="1"/>
            <a:r>
              <a:rPr lang="en-US" dirty="0" smtClean="0"/>
              <a:t>Higher rate of reproduction among individuals with genetic predisposition to obesity</a:t>
            </a:r>
          </a:p>
          <a:p>
            <a:pPr lvl="1"/>
            <a:r>
              <a:rPr lang="en-US" dirty="0" smtClean="0"/>
              <a:t>Viruses</a:t>
            </a:r>
          </a:p>
          <a:p>
            <a:pPr lvl="1"/>
            <a:r>
              <a:rPr lang="en-US" dirty="0" smtClean="0"/>
              <a:t>Gut Microbes</a:t>
            </a:r>
          </a:p>
          <a:p>
            <a:pPr lvl="1"/>
            <a:r>
              <a:rPr lang="en-US" dirty="0" smtClean="0"/>
              <a:t>Price of food</a:t>
            </a:r>
          </a:p>
          <a:p>
            <a:pPr lvl="1"/>
            <a:r>
              <a:rPr lang="en-US" dirty="0" smtClean="0"/>
              <a:t>Cutler 2003</a:t>
            </a:r>
          </a:p>
          <a:p>
            <a:pPr lvl="1"/>
            <a:endParaRPr lang="en-US" dirty="0"/>
          </a:p>
        </p:txBody>
      </p:sp>
    </p:spTree>
    <p:extLst>
      <p:ext uri="{BB962C8B-B14F-4D97-AF65-F5344CB8AC3E}">
        <p14:creationId xmlns:p14="http://schemas.microsoft.com/office/powerpoint/2010/main" val="304665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28c171e5b1f655a64993bad87ea3a04c">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5aedbafebac83a9e304d02db7f2d6f6e"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9F78B-8422-404D-AA1B-B42F1F4E7D42}">
  <ds:schemaRefs>
    <ds:schemaRef ds:uri="http://purl.org/dc/terms/"/>
    <ds:schemaRef ds:uri="http://schemas.openxmlformats.org/package/2006/metadata/core-properties"/>
    <ds:schemaRef ds:uri="http://schemas.microsoft.com/office/2006/documentManagement/types"/>
    <ds:schemaRef ds:uri="7f18ec10-a743-4c21-91d9-69d297feae23"/>
    <ds:schemaRef ds:uri="http://purl.org/dc/elements/1.1/"/>
    <ds:schemaRef ds:uri="http://schemas.microsoft.com/office/2006/metadata/properties"/>
    <ds:schemaRef ds:uri="http://schemas.microsoft.com/office/infopath/2007/PartnerControls"/>
    <ds:schemaRef ds:uri="ce5fba22-8df0-4e59-b0bb-9a52d7395907"/>
    <ds:schemaRef ds:uri="http://www.w3.org/XML/1998/namespace"/>
    <ds:schemaRef ds:uri="http://purl.org/dc/dcmitype/"/>
  </ds:schemaRefs>
</ds:datastoreItem>
</file>

<file path=customXml/itemProps2.xml><?xml version="1.0" encoding="utf-8"?>
<ds:datastoreItem xmlns:ds="http://schemas.openxmlformats.org/officeDocument/2006/customXml" ds:itemID="{9D566321-1373-483E-A4F5-CADC5F7DE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622102-4099-49A6-A313-CF6715F628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48728</TotalTime>
  <Words>3003</Words>
  <Application>Microsoft Office PowerPoint</Application>
  <PresentationFormat>Widescreen</PresentationFormat>
  <Paragraphs>283</Paragraphs>
  <Slides>41</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宋体</vt:lpstr>
      <vt:lpstr>Arial</vt:lpstr>
      <vt:lpstr>Calibri</vt:lpstr>
      <vt:lpstr>Calibri Light</vt:lpstr>
      <vt:lpstr>Verdana</vt:lpstr>
      <vt:lpstr>ヒラギノ角ゴ Pro W3</vt:lpstr>
      <vt:lpstr>Office Theme</vt:lpstr>
      <vt:lpstr>HCMI 4448: Clinical and Social Issues in Health Care</vt:lpstr>
      <vt:lpstr>Definition and Measurement of Obesity</vt:lpstr>
      <vt:lpstr>Fat is an Organ</vt:lpstr>
      <vt:lpstr>Metabolic Equivalents (METs)</vt:lpstr>
      <vt:lpstr>Weight equals calories in minus calories out(?)</vt:lpstr>
      <vt:lpstr>Calories</vt:lpstr>
      <vt:lpstr>Obesity is a small change in habits</vt:lpstr>
      <vt:lpstr>~200 Calories of Food!</vt:lpstr>
      <vt:lpstr>Causes of rise in obesity</vt:lpstr>
      <vt:lpstr>Why Has Obesity Increased?</vt:lpstr>
      <vt:lpstr>Technological innovation in food</vt:lpstr>
      <vt:lpstr>Technological innovation in food</vt:lpstr>
      <vt:lpstr>But the food environment is driving obesity</vt:lpstr>
      <vt:lpstr>Potato: The social scientists favorite food</vt:lpstr>
      <vt:lpstr>Why Has Obesity Increased?</vt:lpstr>
      <vt:lpstr>Time Use</vt:lpstr>
      <vt:lpstr>Possible explanations</vt:lpstr>
      <vt:lpstr>Food technologies</vt:lpstr>
      <vt:lpstr>Implications of the time-cost theory of obesity</vt:lpstr>
      <vt:lpstr>Prices, income, and education</vt:lpstr>
      <vt:lpstr>Peer effects</vt:lpstr>
      <vt:lpstr>New hotness - Ozempic</vt:lpstr>
      <vt:lpstr>Science-y science</vt:lpstr>
      <vt:lpstr>Wonder drug?</vt:lpstr>
      <vt:lpstr>Body positivity vs health?</vt:lpstr>
      <vt:lpstr>PowerPoint Presentation</vt:lpstr>
      <vt:lpstr>Body positivity vs health?</vt:lpstr>
      <vt:lpstr>Technology, causal mechanism</vt:lpstr>
      <vt:lpstr>Medical Complications of Obesity</vt:lpstr>
      <vt:lpstr>Medical Complications of Obesity</vt:lpstr>
      <vt:lpstr>PowerPoint Presentation</vt:lpstr>
      <vt:lpstr>Medical Cost of Obesity</vt:lpstr>
      <vt:lpstr>Growth in cost with age</vt:lpstr>
      <vt:lpstr>Economics of eating disorders</vt:lpstr>
      <vt:lpstr>Employment effects of obesity</vt:lpstr>
      <vt:lpstr>Economic Effects of Obesity</vt:lpstr>
      <vt:lpstr>Discussion</vt:lpstr>
      <vt:lpstr>Discussion</vt:lpstr>
      <vt:lpstr>Discussion</vt:lpstr>
      <vt:lpstr>Bonus Discussion</vt:lpstr>
      <vt:lpstr>PowerPoint Presentation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204</cp:revision>
  <dcterms:created xsi:type="dcterms:W3CDTF">2018-08-26T19:46:47Z</dcterms:created>
  <dcterms:modified xsi:type="dcterms:W3CDTF">2024-04-10T21:54:35Z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