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71" r:id="rId6"/>
    <p:sldId id="272" r:id="rId7"/>
    <p:sldId id="273" r:id="rId8"/>
    <p:sldId id="274" r:id="rId9"/>
    <p:sldId id="275" r:id="rId10"/>
    <p:sldId id="276" r:id="rId11"/>
    <p:sldId id="260" r:id="rId12"/>
    <p:sldId id="261" r:id="rId13"/>
    <p:sldId id="262" r:id="rId14"/>
    <p:sldId id="263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6247" autoAdjust="0"/>
  </p:normalViewPr>
  <p:slideViewPr>
    <p:cSldViewPr snapToGrid="0">
      <p:cViewPr varScale="1">
        <p:scale>
          <a:sx n="101" d="100"/>
          <a:sy n="101" d="100"/>
        </p:scale>
        <p:origin x="84" y="174"/>
      </p:cViewPr>
      <p:guideLst/>
    </p:cSldViewPr>
  </p:slideViewPr>
  <p:outlineViewPr>
    <p:cViewPr>
      <p:scale>
        <a:sx n="33" d="100"/>
        <a:sy n="33" d="100"/>
      </p:scale>
      <p:origin x="0" y="-157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7DB25-68F1-4DC4-BC5D-1829218339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A8D2-1AEF-4947-B0D7-2D37BC7C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8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</a:t>
            </a:r>
            <a:r>
              <a:rPr lang="en-US" smtClean="0"/>
              <a:t>for example, https://jamanetwork.com/journals/jama/article-abstract/2422541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BA8D2-1AEF-4947-B0D7-2D37BC7C21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https://studenthealth.uconn.edu/wp-content/uploads/sites/1709/2021/05/2021-2022-UConn-Student-Health-Plan-SHIP.pdf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4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zhub.healthdata.org/gbd-compar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</a:t>
            </a:r>
            <a:r>
              <a:rPr lang="en-US" dirty="0" smtClean="0"/>
              <a:t>4448: Clinical and Social Issues in Health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Busn</a:t>
            </a:r>
            <a:r>
              <a:rPr lang="en-US" dirty="0" smtClean="0"/>
              <a:t> 203: Wed 6:00 PM – 8:50 PM</a:t>
            </a:r>
            <a:endParaRPr lang="en-US" dirty="0"/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r>
              <a:rPr lang="en-US" dirty="0"/>
              <a:t>Office Hours: </a:t>
            </a:r>
            <a:r>
              <a:rPr lang="en-US" dirty="0" smtClean="0"/>
              <a:t>Wed 4:00 PM – 6:00 PM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Parent’s health insurance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under 26 can remain on their parent’s health insurance plan</a:t>
            </a:r>
          </a:p>
          <a:p>
            <a:r>
              <a:rPr lang="en-US" dirty="0" smtClean="0"/>
              <a:t>But there may be gaps in parents plan</a:t>
            </a:r>
          </a:p>
          <a:p>
            <a:pPr lvl="1"/>
            <a:r>
              <a:rPr lang="en-US" dirty="0" smtClean="0"/>
              <a:t>Employer based insurance frequently has high deductibles and small networks to reduce premiums</a:t>
            </a:r>
          </a:p>
          <a:p>
            <a:pPr lvl="1"/>
            <a:r>
              <a:rPr lang="en-US" dirty="0" smtClean="0"/>
              <a:t>Student’s school may be geographically far from parent’s and nearby providers not in parents network</a:t>
            </a:r>
          </a:p>
          <a:p>
            <a:pPr lvl="1"/>
            <a:r>
              <a:rPr lang="en-US" dirty="0" smtClean="0"/>
              <a:t>Parent’s employer based health insurance plan may have high co-insurance and copays</a:t>
            </a:r>
          </a:p>
          <a:p>
            <a:r>
              <a:rPr lang="en-US" dirty="0" smtClean="0"/>
              <a:t>Explanation of benefit goes to parent’s address – students concerned with privacy, especially of sexual health, mental health, and substance use.</a:t>
            </a:r>
          </a:p>
        </p:txBody>
      </p:sp>
    </p:spTree>
    <p:extLst>
      <p:ext uri="{BB962C8B-B14F-4D97-AF65-F5344CB8AC3E}">
        <p14:creationId xmlns:p14="http://schemas.microsoft.com/office/powerpoint/2010/main" val="913771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Parent’s Medicaid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these are serviced by private providers, so-called Medicaid managed care</a:t>
            </a:r>
          </a:p>
          <a:p>
            <a:r>
              <a:rPr lang="en-US" dirty="0" smtClean="0"/>
              <a:t>Medicaid managed care controls costs by using networks, resulting to similar problems as exist with private insurance plans</a:t>
            </a:r>
          </a:p>
          <a:p>
            <a:r>
              <a:rPr lang="en-US" dirty="0" smtClean="0"/>
              <a:t>Also, Medicaid enrollment may lapse in January, right in the middle of student’s semester, making enrollment in alternative plan difficult and confusing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3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Bonus: </a:t>
            </a:r>
            <a:r>
              <a:rPr lang="en-US" i="1" dirty="0" smtClean="0"/>
              <a:t>In Loco Parentis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Courts deferred to universities regarding student discipline until the civil rights era</a:t>
            </a:r>
          </a:p>
          <a:p>
            <a:pPr lvl="1"/>
            <a:r>
              <a:rPr lang="en-US" dirty="0" smtClean="0"/>
              <a:t>Alabama State College expelled six black students for participating in a civil rights demonstration, resulting in 1961 SCOTUS case</a:t>
            </a:r>
          </a:p>
          <a:p>
            <a:r>
              <a:rPr lang="en-US" dirty="0" smtClean="0"/>
              <a:t>Finding students had due process rights, rolling back university In Loco Parentis standing</a:t>
            </a:r>
          </a:p>
          <a:p>
            <a:r>
              <a:rPr lang="en-US" dirty="0" smtClean="0"/>
              <a:t>Resulting in lower expected liability for universities, including responsibility for student behavior and responsibility to protect students from harm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31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</a:t>
            </a:r>
            <a:r>
              <a:rPr lang="en-US" i="1" dirty="0"/>
              <a:t>In Loco Parentis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contrast, there has been expanded recognition of the continued state of development of the young mind (both by psychologists and by the law)</a:t>
            </a:r>
          </a:p>
          <a:p>
            <a:r>
              <a:rPr lang="en-US" dirty="0" smtClean="0"/>
              <a:t>Leading to things like restrictions of credit card marketing towards young people</a:t>
            </a:r>
          </a:p>
          <a:p>
            <a:r>
              <a:rPr lang="en-US" dirty="0" smtClean="0"/>
              <a:t>Which is, in effect, a recognition of the lack of financial independence of people of college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4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Carmack</a:t>
            </a:r>
            <a:r>
              <a:rPr lang="en-US" dirty="0"/>
              <a:t>, Heather J., and </a:t>
            </a:r>
            <a:r>
              <a:rPr lang="en-US" dirty="0" err="1"/>
              <a:t>Rukhsana</a:t>
            </a:r>
            <a:r>
              <a:rPr lang="en-US" dirty="0"/>
              <a:t> Ahmed. "Students’ perceptions of provider cultural competence and communication with providers: Predictors of university health center patient satisfaction." </a:t>
            </a:r>
            <a:r>
              <a:rPr lang="en-US" i="1" dirty="0"/>
              <a:t>Journal of Health Communication</a:t>
            </a:r>
            <a:r>
              <a:rPr lang="en-US" dirty="0"/>
              <a:t> 24, no. 9 (2019): 719-727</a:t>
            </a:r>
            <a:r>
              <a:rPr lang="en-US" dirty="0" smtClean="0"/>
              <a:t>.</a:t>
            </a:r>
          </a:p>
          <a:p>
            <a:r>
              <a:rPr lang="en-US" dirty="0" err="1"/>
              <a:t>Hudak</a:t>
            </a:r>
            <a:r>
              <a:rPr lang="en-US" dirty="0"/>
              <a:t>, Nicole C., Heather J. </a:t>
            </a:r>
            <a:r>
              <a:rPr lang="en-US" dirty="0" err="1"/>
              <a:t>Carmack</a:t>
            </a:r>
            <a:r>
              <a:rPr lang="en-US" dirty="0"/>
              <a:t>, and Ethan D. Smith. "Student perceptions of providers’ cultural competence, attitudes towards providers, and patient satisfaction at a university health center: International and US student differences." </a:t>
            </a:r>
            <a:r>
              <a:rPr lang="en-US" i="1" dirty="0"/>
              <a:t>Journal of International Students</a:t>
            </a:r>
            <a:r>
              <a:rPr lang="en-US" dirty="0"/>
              <a:t> 8, no. 2 (2018): 960-976</a:t>
            </a:r>
            <a:r>
              <a:rPr lang="en-US" dirty="0" smtClean="0"/>
              <a:t>.</a:t>
            </a:r>
          </a:p>
          <a:p>
            <a:r>
              <a:rPr lang="en-US" dirty="0"/>
              <a:t>Reeves, Brandy, Liliana Rojas-</a:t>
            </a:r>
            <a:r>
              <a:rPr lang="en-US" dirty="0" err="1"/>
              <a:t>Guyler</a:t>
            </a:r>
            <a:r>
              <a:rPr lang="en-US" dirty="0"/>
              <a:t>, Joanne Brown, </a:t>
            </a:r>
            <a:r>
              <a:rPr lang="en-US" dirty="0" err="1"/>
              <a:t>Keisa</a:t>
            </a:r>
            <a:r>
              <a:rPr lang="en-US" dirty="0"/>
              <a:t> Bennett, and Stephanie Bennett. "Attitudes toward health care needs and utilization of a university health center among LGBT and non-LGBT college students." </a:t>
            </a:r>
            <a:r>
              <a:rPr lang="en-US" i="1" dirty="0"/>
              <a:t>Journal of American College Health</a:t>
            </a:r>
            <a:r>
              <a:rPr lang="en-US" dirty="0"/>
              <a:t> 71, no. 2 (2023): 513-521</a:t>
            </a:r>
            <a:r>
              <a:rPr lang="en-US" dirty="0" smtClean="0"/>
              <a:t>.</a:t>
            </a:r>
          </a:p>
          <a:p>
            <a:r>
              <a:rPr lang="en-US" dirty="0"/>
              <a:t>Klein, Michael C., Carlo </a:t>
            </a:r>
            <a:r>
              <a:rPr lang="en-US" dirty="0" err="1"/>
              <a:t>Ciotoli</a:t>
            </a:r>
            <a:r>
              <a:rPr lang="en-US" dirty="0"/>
              <a:t>, and Henry Chung. "Primary care screening of depression and treatment engagement in a university health center: a retrospective analysis." </a:t>
            </a:r>
            <a:r>
              <a:rPr lang="en-US" i="1" dirty="0"/>
              <a:t>Journal of American College Health</a:t>
            </a:r>
            <a:r>
              <a:rPr lang="en-US" dirty="0"/>
              <a:t> 59, no. 4 (2011): 289-295.</a:t>
            </a:r>
            <a:endParaRPr lang="en-US" dirty="0" smtClean="0"/>
          </a:p>
          <a:p>
            <a:r>
              <a:rPr lang="en-US" dirty="0" err="1" smtClean="0"/>
              <a:t>Botello</a:t>
            </a:r>
            <a:r>
              <a:rPr lang="en-US" dirty="0"/>
              <a:t>, Lucas. "The Affordable Care Act's Opportunities and Challenges to Improve College Student Mental Health." </a:t>
            </a:r>
            <a:r>
              <a:rPr lang="en-US" i="1" dirty="0"/>
              <a:t>Quinnipiac Health LJ</a:t>
            </a:r>
            <a:r>
              <a:rPr lang="en-US" dirty="0"/>
              <a:t> 18 (2015): 335</a:t>
            </a:r>
            <a:r>
              <a:rPr lang="en-US" dirty="0" smtClean="0"/>
              <a:t>.</a:t>
            </a:r>
          </a:p>
          <a:p>
            <a:r>
              <a:rPr lang="en-US" dirty="0"/>
              <a:t>James, Tyler G., Meagan K. Sullivan, Leanne </a:t>
            </a:r>
            <a:r>
              <a:rPr lang="en-US" dirty="0" err="1"/>
              <a:t>Dumeny</a:t>
            </a:r>
            <a:r>
              <a:rPr lang="en-US" dirty="0"/>
              <a:t>, Katherine Lindsey, </a:t>
            </a:r>
            <a:r>
              <a:rPr lang="en-US" dirty="0" err="1"/>
              <a:t>JeeWon</a:t>
            </a:r>
            <a:r>
              <a:rPr lang="en-US" dirty="0"/>
              <a:t> Cheong, and Guy Nicolette. "Health insurance literacy and health service utilization among college students." </a:t>
            </a:r>
            <a:r>
              <a:rPr lang="en-US" i="1" dirty="0"/>
              <a:t>Journal of American College Health</a:t>
            </a:r>
            <a:r>
              <a:rPr lang="en-US" dirty="0"/>
              <a:t> 68, no. 2 (2020): 200-206</a:t>
            </a:r>
            <a:r>
              <a:rPr lang="en-US" dirty="0" smtClean="0"/>
              <a:t>.</a:t>
            </a:r>
          </a:p>
          <a:p>
            <a:r>
              <a:rPr lang="en-US" dirty="0"/>
              <a:t>Kim, Joseph, </a:t>
            </a:r>
            <a:r>
              <a:rPr lang="en-US" dirty="0" err="1"/>
              <a:t>Duc</a:t>
            </a:r>
            <a:r>
              <a:rPr lang="en-US" dirty="0"/>
              <a:t> Anh Ngo, </a:t>
            </a:r>
            <a:r>
              <a:rPr lang="en-US" dirty="0" err="1"/>
              <a:t>Saumitra</a:t>
            </a:r>
            <a:r>
              <a:rPr lang="en-US" dirty="0"/>
              <a:t> </a:t>
            </a:r>
            <a:r>
              <a:rPr lang="en-US" dirty="0" err="1"/>
              <a:t>Rege</a:t>
            </a:r>
            <a:r>
              <a:rPr lang="en-US" dirty="0"/>
              <a:t>, William </a:t>
            </a:r>
            <a:r>
              <a:rPr lang="en-US" dirty="0" err="1"/>
              <a:t>Tolley</a:t>
            </a:r>
            <a:r>
              <a:rPr lang="en-US" dirty="0"/>
              <a:t>, and Christopher </a:t>
            </a:r>
            <a:r>
              <a:rPr lang="en-US" dirty="0" err="1"/>
              <a:t>Holstege</a:t>
            </a:r>
            <a:r>
              <a:rPr lang="en-US" dirty="0"/>
              <a:t>. "Impact of instituting hard-waiver on a student health insurance program at a public university." </a:t>
            </a:r>
            <a:r>
              <a:rPr lang="en-US" i="1" dirty="0"/>
              <a:t>Journal of American College Health</a:t>
            </a:r>
            <a:r>
              <a:rPr lang="en-US" dirty="0"/>
              <a:t> 69, no. 3 (2021): 260-267.</a:t>
            </a:r>
          </a:p>
        </p:txBody>
      </p:sp>
    </p:spTree>
    <p:extLst>
      <p:ext uri="{BB962C8B-B14F-4D97-AF65-F5344CB8AC3E}">
        <p14:creationId xmlns:p14="http://schemas.microsoft.com/office/powerpoint/2010/main" val="395932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should student health focus on?</a:t>
            </a:r>
            <a:endParaRPr lang="en-US" dirty="0"/>
          </a:p>
          <a:p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99583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5625"/>
            <a:ext cx="6610350" cy="49466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Compare:</a:t>
            </a:r>
            <a:endParaRPr lang="en-US" dirty="0"/>
          </a:p>
          <a:p>
            <a:pPr lvl="1"/>
            <a:r>
              <a:rPr lang="en-US" sz="1600" dirty="0" smtClean="0"/>
              <a:t>https</a:t>
            </a:r>
            <a:r>
              <a:rPr lang="en-US" sz="1600" dirty="0"/>
              <a:t>://vizhub.healthdata.org/gbd-compare</a:t>
            </a:r>
            <a:r>
              <a:rPr lang="en-US" sz="1600" dirty="0" smtClean="0"/>
              <a:t>/</a:t>
            </a:r>
          </a:p>
          <a:p>
            <a:pPr lvl="2"/>
            <a:r>
              <a:rPr lang="en-US" dirty="0" smtClean="0"/>
              <a:t>Opioid use disorder</a:t>
            </a:r>
          </a:p>
          <a:p>
            <a:pPr lvl="2"/>
            <a:r>
              <a:rPr lang="en-US" dirty="0" smtClean="0"/>
              <a:t>Low back pain</a:t>
            </a:r>
          </a:p>
          <a:p>
            <a:pPr lvl="2"/>
            <a:r>
              <a:rPr lang="en-US" dirty="0" smtClean="0"/>
              <a:t>Other musculoskeletal</a:t>
            </a:r>
          </a:p>
          <a:p>
            <a:pPr lvl="2"/>
            <a:r>
              <a:rPr lang="en-US" dirty="0" smtClean="0"/>
              <a:t>Major depression</a:t>
            </a:r>
          </a:p>
          <a:p>
            <a:pPr lvl="2"/>
            <a:r>
              <a:rPr lang="en-US" dirty="0" smtClean="0"/>
              <a:t>Migraine</a:t>
            </a:r>
          </a:p>
          <a:p>
            <a:pPr lvl="2"/>
            <a:r>
              <a:rPr lang="en-US" dirty="0" smtClean="0"/>
              <a:t>Anxiety disorder</a:t>
            </a:r>
          </a:p>
          <a:p>
            <a:pPr lvl="2"/>
            <a:r>
              <a:rPr lang="en-US" dirty="0" smtClean="0"/>
              <a:t>Motor vehicle road </a:t>
            </a:r>
            <a:r>
              <a:rPr lang="en-US" dirty="0" err="1" smtClean="0"/>
              <a:t>inj</a:t>
            </a:r>
            <a:endParaRPr lang="en-US" dirty="0" smtClean="0"/>
          </a:p>
          <a:p>
            <a:pPr lvl="2"/>
            <a:r>
              <a:rPr lang="en-US" dirty="0" smtClean="0"/>
              <a:t>Neck pain</a:t>
            </a:r>
          </a:p>
          <a:p>
            <a:pPr lvl="2"/>
            <a:r>
              <a:rPr lang="en-US" dirty="0" smtClean="0"/>
              <a:t>Alcohol use</a:t>
            </a:r>
          </a:p>
          <a:p>
            <a:pPr lvl="2"/>
            <a:r>
              <a:rPr lang="en-US" dirty="0" smtClean="0"/>
              <a:t>IHD</a:t>
            </a:r>
          </a:p>
          <a:p>
            <a:pPr lvl="2"/>
            <a:r>
              <a:rPr lang="en-US" dirty="0" smtClean="0"/>
              <a:t>Self harm</a:t>
            </a:r>
          </a:p>
          <a:p>
            <a:pPr lvl="2"/>
            <a:r>
              <a:rPr lang="en-US" dirty="0" smtClean="0"/>
              <a:t>Firearm violence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Asthma, Diabetes, Cocaine, other drug, other </a:t>
            </a:r>
            <a:r>
              <a:rPr lang="en-US" dirty="0" err="1" smtClean="0"/>
              <a:t>menthal</a:t>
            </a:r>
            <a:r>
              <a:rPr lang="en-US" dirty="0" smtClean="0"/>
              <a:t>, … 29 HIV/AIDS (was 3</a:t>
            </a:r>
            <a:r>
              <a:rPr lang="en-US" baseline="30000" dirty="0" smtClean="0"/>
              <a:t>rd</a:t>
            </a:r>
            <a:r>
              <a:rPr lang="en-US" dirty="0" smtClean="0"/>
              <a:t> in 1990)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05500" y="1825625"/>
            <a:ext cx="6610350" cy="4946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lvl="1"/>
            <a:r>
              <a:rPr lang="en-US" sz="1600" dirty="0" smtClean="0"/>
              <a:t>https://studenthealth.uconn.edu/services/</a:t>
            </a:r>
          </a:p>
          <a:p>
            <a:pPr lvl="2"/>
            <a:r>
              <a:rPr lang="en-US" sz="1900" dirty="0" smtClean="0"/>
              <a:t>Alcohol</a:t>
            </a:r>
          </a:p>
          <a:p>
            <a:pPr lvl="2"/>
            <a:r>
              <a:rPr lang="en-US" sz="1900" dirty="0" smtClean="0"/>
              <a:t>Allergy</a:t>
            </a:r>
          </a:p>
          <a:p>
            <a:pPr lvl="2"/>
            <a:r>
              <a:rPr lang="en-US" sz="1900" dirty="0" smtClean="0"/>
              <a:t>Immunization</a:t>
            </a:r>
          </a:p>
          <a:p>
            <a:pPr lvl="2"/>
            <a:r>
              <a:rPr lang="en-US" sz="1900" dirty="0" smtClean="0"/>
              <a:t>Injury &amp; Illness</a:t>
            </a:r>
          </a:p>
          <a:p>
            <a:pPr lvl="2"/>
            <a:r>
              <a:rPr lang="en-US" sz="1900" dirty="0" smtClean="0"/>
              <a:t>Mental Health</a:t>
            </a:r>
          </a:p>
          <a:p>
            <a:pPr lvl="2"/>
            <a:r>
              <a:rPr lang="en-US" sz="1900" dirty="0" smtClean="0"/>
              <a:t>Nutrition</a:t>
            </a:r>
          </a:p>
          <a:p>
            <a:pPr lvl="2"/>
            <a:r>
              <a:rPr lang="en-US" sz="1900" dirty="0" smtClean="0"/>
              <a:t>Pharmacy</a:t>
            </a:r>
          </a:p>
          <a:p>
            <a:pPr lvl="2"/>
            <a:r>
              <a:rPr lang="en-US" sz="1900" dirty="0" smtClean="0"/>
              <a:t>Physical Activity</a:t>
            </a:r>
          </a:p>
          <a:p>
            <a:pPr lvl="2"/>
            <a:r>
              <a:rPr lang="en-US" sz="1900" dirty="0" smtClean="0"/>
              <a:t>Preventive Care</a:t>
            </a:r>
          </a:p>
          <a:p>
            <a:pPr lvl="2"/>
            <a:r>
              <a:rPr lang="en-US" sz="1900" dirty="0" smtClean="0"/>
              <a:t>Substance use recover</a:t>
            </a:r>
          </a:p>
          <a:p>
            <a:pPr lvl="2"/>
            <a:r>
              <a:rPr lang="en-US" sz="1900" dirty="0" smtClean="0"/>
              <a:t>Sexual health and Reproductive care</a:t>
            </a:r>
          </a:p>
          <a:p>
            <a:pPr lvl="2"/>
            <a:r>
              <a:rPr lang="en-US" sz="1900" dirty="0" smtClean="0"/>
              <a:t>Sports Medicine</a:t>
            </a:r>
          </a:p>
          <a:p>
            <a:pPr lvl="2"/>
            <a:r>
              <a:rPr lang="en-US" sz="1900" dirty="0" smtClean="0"/>
              <a:t>Travel Medicine</a:t>
            </a: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30886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and student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sexual health is such a focus</a:t>
            </a:r>
          </a:p>
          <a:p>
            <a:pPr lvl="1"/>
            <a:r>
              <a:rPr lang="en-US" dirty="0" smtClean="0"/>
              <a:t>Reasonable belief that students may be particularly uninformed about sexual health</a:t>
            </a:r>
          </a:p>
          <a:p>
            <a:pPr lvl="1"/>
            <a:r>
              <a:rPr lang="en-US" dirty="0" smtClean="0"/>
              <a:t>Belief that sexual health is of particular importance</a:t>
            </a:r>
          </a:p>
          <a:p>
            <a:r>
              <a:rPr lang="en-US" dirty="0" smtClean="0"/>
              <a:t>Role of religious beliefs, </a:t>
            </a:r>
            <a:r>
              <a:rPr lang="en-US" dirty="0" err="1" smtClean="0"/>
              <a:t>culturation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Student-patient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visits to student health are for colds, sinus infections, and UTIs</a:t>
            </a:r>
          </a:p>
          <a:p>
            <a:r>
              <a:rPr lang="en-US" dirty="0" smtClean="0"/>
              <a:t>Student-patients often overestimate the severity of illness</a:t>
            </a:r>
          </a:p>
          <a:p>
            <a:pPr lvl="1"/>
            <a:r>
              <a:rPr lang="en-US" dirty="0" smtClean="0"/>
              <a:t>These student-patients more likely to report greater dissatisfaction with care </a:t>
            </a:r>
          </a:p>
          <a:p>
            <a:pPr lvl="1"/>
            <a:r>
              <a:rPr lang="en-US" dirty="0" smtClean="0"/>
              <a:t>False sense of being dismissed</a:t>
            </a:r>
          </a:p>
          <a:p>
            <a:r>
              <a:rPr lang="en-US" dirty="0" smtClean="0"/>
              <a:t>Screening can be successful but can fail to drive treatment</a:t>
            </a:r>
          </a:p>
          <a:p>
            <a:pPr lvl="1"/>
            <a:r>
              <a:rPr lang="en-US" dirty="0" smtClean="0"/>
              <a:t>STIs, mental health</a:t>
            </a:r>
          </a:p>
          <a:p>
            <a:pPr lvl="2"/>
            <a:r>
              <a:rPr lang="en-US" dirty="0" smtClean="0"/>
              <a:t>What can be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5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students report higher levels of cultural competence than domestic, minority students</a:t>
            </a:r>
          </a:p>
          <a:p>
            <a:r>
              <a:rPr lang="en-US" dirty="0" smtClean="0"/>
              <a:t>LGBTQ+ students more likely to seek services than non-LGBTQ+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5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states, almost many as 50% of students who have health insurance are enrolled in student health insurance plans</a:t>
            </a:r>
          </a:p>
          <a:p>
            <a:pPr lvl="1"/>
            <a:r>
              <a:rPr lang="en-US" dirty="0" smtClean="0"/>
              <a:t>Premiums round $2,000-$4,000 annually</a:t>
            </a:r>
          </a:p>
          <a:p>
            <a:pPr lvl="2"/>
            <a:r>
              <a:rPr lang="en-US" dirty="0" smtClean="0"/>
              <a:t>In the 1990s, one year SHI premiums were around $600 (but 90s plans could exclude students with pre-existing conditions)</a:t>
            </a:r>
          </a:p>
          <a:p>
            <a:pPr lvl="1"/>
            <a:r>
              <a:rPr lang="en-US" dirty="0" smtClean="0"/>
              <a:t>Financial aid may cover premiums, but not cost-sharing</a:t>
            </a:r>
          </a:p>
          <a:p>
            <a:r>
              <a:rPr lang="en-US" dirty="0" smtClean="0"/>
              <a:t>Student health crises and health insurance are a commonly cited reasons students leave college before graduation</a:t>
            </a:r>
          </a:p>
          <a:p>
            <a:r>
              <a:rPr lang="en-US" dirty="0" smtClean="0"/>
              <a:t>American College Health Association sets standards for student health provision and student health insurance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22 of student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often low income parts of middle or high income households</a:t>
            </a:r>
          </a:p>
          <a:p>
            <a:r>
              <a:rPr lang="en-US" dirty="0" smtClean="0"/>
              <a:t>So healthcare may be unaffordable without health insurance</a:t>
            </a:r>
          </a:p>
          <a:p>
            <a:r>
              <a:rPr lang="en-US" dirty="0" smtClean="0"/>
              <a:t>But the student is ineligible for Medicaid based on household income</a:t>
            </a:r>
          </a:p>
          <a:p>
            <a:r>
              <a:rPr lang="en-US" dirty="0" smtClean="0"/>
              <a:t>So the student must have private health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3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28c171e5b1f655a64993bad87ea3a04c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5aedbafebac83a9e304d02db7f2d6f6e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49F78B-8422-404D-AA1B-B42F1F4E7D4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7f18ec10-a743-4c21-91d9-69d297feae23"/>
    <ds:schemaRef ds:uri="http://schemas.microsoft.com/office/2006/documentManagement/types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566321-1373-483E-A4F5-CADC5F7DE1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622102-4099-49A6-A313-CF6715F628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49296</TotalTime>
  <Words>1026</Words>
  <Application>Microsoft Office PowerPoint</Application>
  <PresentationFormat>Widescreen</PresentationFormat>
  <Paragraphs>100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HCMI 4448: Clinical and Social Issues in Health Care</vt:lpstr>
      <vt:lpstr>Student Health</vt:lpstr>
      <vt:lpstr>Student Health</vt:lpstr>
      <vt:lpstr>Sex and student health</vt:lpstr>
      <vt:lpstr>Student-patient satisfaction</vt:lpstr>
      <vt:lpstr>Cultural competence</vt:lpstr>
      <vt:lpstr>Cultural competence</vt:lpstr>
      <vt:lpstr>Student Health Insurance</vt:lpstr>
      <vt:lpstr>Catch 22 of student health insurance</vt:lpstr>
      <vt:lpstr>Parent’s health insurance plan</vt:lpstr>
      <vt:lpstr>Parent’s Medicaid plan</vt:lpstr>
      <vt:lpstr>Bonus: In Loco Parentis</vt:lpstr>
      <vt:lpstr>Bonus: In Loco Parentis</vt:lpstr>
      <vt:lpstr>Sources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222</cp:revision>
  <dcterms:created xsi:type="dcterms:W3CDTF">2018-08-26T19:46:47Z</dcterms:created>
  <dcterms:modified xsi:type="dcterms:W3CDTF">2024-04-24T21:37:19Z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