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8" r:id="rId6"/>
    <p:sldId id="269" r:id="rId7"/>
    <p:sldId id="270" r:id="rId8"/>
    <p:sldId id="259" r:id="rId9"/>
    <p:sldId id="260" r:id="rId10"/>
    <p:sldId id="261" r:id="rId11"/>
    <p:sldId id="263" r:id="rId12"/>
    <p:sldId id="264" r:id="rId13"/>
    <p:sldId id="274" r:id="rId14"/>
    <p:sldId id="280" r:id="rId15"/>
    <p:sldId id="275" r:id="rId16"/>
    <p:sldId id="281" r:id="rId17"/>
    <p:sldId id="282" r:id="rId18"/>
    <p:sldId id="276" r:id="rId19"/>
    <p:sldId id="265" r:id="rId20"/>
    <p:sldId id="266" r:id="rId21"/>
    <p:sldId id="262" r:id="rId22"/>
    <p:sldId id="277" r:id="rId23"/>
    <p:sldId id="278" r:id="rId24"/>
    <p:sldId id="279" r:id="rId25"/>
    <p:sldId id="267" r:id="rId26"/>
    <p:sldId id="271" r:id="rId27"/>
    <p:sldId id="27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about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Fortuitous losses – losses are unforeseen, unexpected and by chance</a:t>
            </a:r>
          </a:p>
          <a:p>
            <a:r>
              <a:rPr lang="en-US" dirty="0" smtClean="0"/>
              <a:t>Indemnification for losses – insured is restored to approximate financial position prior to occurrence of loss</a:t>
            </a:r>
          </a:p>
          <a:p>
            <a:r>
              <a:rPr lang="en-US" dirty="0" smtClean="0"/>
              <a:t>Ideally insurable risk</a:t>
            </a:r>
          </a:p>
          <a:p>
            <a:pPr lvl="1"/>
            <a:r>
              <a:rPr lang="en-US" dirty="0" smtClean="0"/>
              <a:t>Large number of exposure units</a:t>
            </a:r>
          </a:p>
          <a:p>
            <a:pPr lvl="1"/>
            <a:r>
              <a:rPr lang="en-US" dirty="0" smtClean="0"/>
              <a:t>Losses are accidental and unintentional</a:t>
            </a:r>
          </a:p>
          <a:p>
            <a:pPr lvl="1"/>
            <a:r>
              <a:rPr lang="en-US" dirty="0" smtClean="0"/>
              <a:t>Losses are determinable and measurable</a:t>
            </a:r>
          </a:p>
          <a:p>
            <a:pPr lvl="1"/>
            <a:r>
              <a:rPr lang="en-US" dirty="0" smtClean="0"/>
              <a:t>Losses are not catastrophic</a:t>
            </a:r>
          </a:p>
          <a:p>
            <a:pPr lvl="1"/>
            <a:r>
              <a:rPr lang="en-US" dirty="0" smtClean="0"/>
              <a:t>Chance of loss must be calculable</a:t>
            </a:r>
          </a:p>
          <a:p>
            <a:pPr lvl="1"/>
            <a:r>
              <a:rPr lang="en-US" dirty="0" smtClean="0"/>
              <a:t>Premium must be economically feasible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65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Offering Insurance: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Fire vs Unemployment Insurance</a:t>
            </a:r>
          </a:p>
          <a:p>
            <a:pPr lvl="1"/>
            <a:r>
              <a:rPr lang="en-US" dirty="0" smtClean="0"/>
              <a:t>Are there a large number of insurable units?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Are losses accidental and unintentional?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 loss measurable and determinable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Is the possible loss catastrophic to </a:t>
            </a:r>
            <a:r>
              <a:rPr lang="en-US" smtClean="0"/>
              <a:t>the insurer?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 the chance of loss calculable?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Is the premium economically feasible?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2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fire insurance ideal?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81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fire insurance ideal?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44" y="1825625"/>
            <a:ext cx="11726912" cy="503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697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unemployment insurance ideal?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3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unemployment insurance ideal?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09" y="1340321"/>
            <a:ext cx="8432800" cy="551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093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risk: Personal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Premature death</a:t>
            </a:r>
          </a:p>
          <a:p>
            <a:r>
              <a:rPr lang="en-US" dirty="0" smtClean="0"/>
              <a:t>Retirement risk</a:t>
            </a:r>
          </a:p>
          <a:p>
            <a:pPr lvl="1"/>
            <a:r>
              <a:rPr lang="en-US" dirty="0" smtClean="0"/>
              <a:t>Inadequate income or savings</a:t>
            </a:r>
          </a:p>
          <a:p>
            <a:r>
              <a:rPr lang="en-US" dirty="0" smtClean="0"/>
              <a:t>Poor health</a:t>
            </a:r>
          </a:p>
          <a:p>
            <a:r>
              <a:rPr lang="en-US" dirty="0" smtClean="0"/>
              <a:t>Unemployment</a:t>
            </a:r>
          </a:p>
          <a:p>
            <a:r>
              <a:rPr lang="en-US" dirty="0" smtClean="0"/>
              <a:t>Alcohol and drug addiction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24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control</a:t>
            </a:r>
          </a:p>
          <a:p>
            <a:pPr lvl="1"/>
            <a:r>
              <a:rPr lang="en-US" dirty="0" smtClean="0"/>
              <a:t>Avoidance, loss prevention, loss reduction (duplication of digital assets, diversification of locations or of customers and suppliers)</a:t>
            </a:r>
          </a:p>
          <a:p>
            <a:r>
              <a:rPr lang="en-US" dirty="0" smtClean="0"/>
              <a:t>Risk financing</a:t>
            </a:r>
          </a:p>
          <a:p>
            <a:pPr lvl="1"/>
            <a:r>
              <a:rPr lang="en-US" dirty="0" smtClean="0"/>
              <a:t>Retention – deductible or other payments made by agent facing costs</a:t>
            </a:r>
          </a:p>
          <a:p>
            <a:pPr lvl="1"/>
            <a:r>
              <a:rPr lang="en-US" dirty="0" smtClean="0"/>
              <a:t>Noninsurance transfers such as hedging, incorporation, service contracts</a:t>
            </a:r>
          </a:p>
          <a:p>
            <a:pPr lvl="1"/>
            <a:r>
              <a:rPr lang="en-US" dirty="0" smtClean="0"/>
              <a:t>Insurance including self-insurance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068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</a:p>
          <a:p>
            <a:pPr lvl="1"/>
            <a:r>
              <a:rPr lang="en-US" dirty="0" smtClean="0"/>
              <a:t>(Frequentist definition) relative frequency of different outcomes of a random event (lottery, RV) across multiple measurements</a:t>
            </a:r>
          </a:p>
          <a:p>
            <a:pPr lvl="1"/>
            <a:r>
              <a:rPr lang="en-US" dirty="0" smtClean="0"/>
              <a:t>(Bayesian definition) in addition to measurements (data), analyst admits uncertainty about model or reality and validity of objective and/or subjective beliefs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4463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Private:</a:t>
            </a:r>
          </a:p>
          <a:p>
            <a:pPr lvl="1"/>
            <a:r>
              <a:rPr lang="en-US" dirty="0" smtClean="0"/>
              <a:t>Life – by 2016, 797 US insurers – industry also does financial planning</a:t>
            </a:r>
          </a:p>
          <a:p>
            <a:pPr lvl="1"/>
            <a:r>
              <a:rPr lang="en-US" dirty="0" smtClean="0"/>
              <a:t>Property and liability – in 2016, 2,538 US insurers</a:t>
            </a:r>
          </a:p>
          <a:p>
            <a:pPr lvl="2"/>
            <a:r>
              <a:rPr lang="en-US" dirty="0" smtClean="0"/>
              <a:t>Personal and commercial lines</a:t>
            </a:r>
          </a:p>
          <a:p>
            <a:pPr lvl="1"/>
            <a:r>
              <a:rPr lang="en-US" dirty="0" smtClean="0"/>
              <a:t>Health – much smaller number of insurers</a:t>
            </a:r>
          </a:p>
          <a:p>
            <a:r>
              <a:rPr lang="en-US" dirty="0" smtClean="0"/>
              <a:t>Public/Government:</a:t>
            </a:r>
          </a:p>
          <a:p>
            <a:pPr lvl="1"/>
            <a:r>
              <a:rPr lang="en-US" dirty="0" smtClean="0"/>
              <a:t>Social insurance – often compulsory, financed by mandatory contributions</a:t>
            </a:r>
          </a:p>
          <a:p>
            <a:pPr lvl="2"/>
            <a:r>
              <a:rPr lang="en-US" dirty="0" smtClean="0"/>
              <a:t>Includes Medicare, Medicaid, Social Security, Unemployment programs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94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to class!</a:t>
            </a:r>
          </a:p>
          <a:p>
            <a:r>
              <a:rPr lang="en-US" dirty="0" smtClean="0"/>
              <a:t>Introductions:</a:t>
            </a:r>
          </a:p>
          <a:p>
            <a:pPr lvl="1"/>
            <a:r>
              <a:rPr lang="en-US" dirty="0" smtClean="0"/>
              <a:t>What is your name and major?</a:t>
            </a:r>
          </a:p>
          <a:p>
            <a:pPr lvl="1"/>
            <a:r>
              <a:rPr lang="en-US" dirty="0" smtClean="0"/>
              <a:t>What is one, two, or three pieces of content (</a:t>
            </a:r>
            <a:r>
              <a:rPr lang="en-US" dirty="0" err="1" smtClean="0"/>
              <a:t>tv</a:t>
            </a:r>
            <a:r>
              <a:rPr lang="en-US" dirty="0" smtClean="0"/>
              <a:t> show, movie, book, podcast) that are explain something about you?</a:t>
            </a:r>
          </a:p>
          <a:p>
            <a:pPr lvl="1"/>
            <a:r>
              <a:rPr lang="en-US" dirty="0" smtClean="0"/>
              <a:t>What is the riskiest thing you will admit to doing this summer (optional)?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benefits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Indemnification</a:t>
            </a:r>
          </a:p>
          <a:p>
            <a:r>
              <a:rPr lang="en-US" dirty="0" smtClean="0"/>
              <a:t>Reduction of risk -&gt; reduction of anxiety</a:t>
            </a:r>
          </a:p>
          <a:p>
            <a:r>
              <a:rPr lang="en-US" dirty="0" smtClean="0"/>
              <a:t>Source of investment funds (pooled premiums play similar role to savings accounts)</a:t>
            </a:r>
          </a:p>
          <a:p>
            <a:pPr lvl="1"/>
            <a:r>
              <a:rPr lang="en-US" dirty="0" smtClean="0"/>
              <a:t>Macroeconomics: growth and financial markets</a:t>
            </a:r>
          </a:p>
          <a:p>
            <a:r>
              <a:rPr lang="en-US" dirty="0" smtClean="0"/>
              <a:t>Loss prevention</a:t>
            </a:r>
          </a:p>
          <a:p>
            <a:r>
              <a:rPr lang="en-US" dirty="0" smtClean="0"/>
              <a:t>Enhancement of Credit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504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costs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of doing business (expense to premium ratio of 15% to 30%)</a:t>
            </a:r>
          </a:p>
          <a:p>
            <a:r>
              <a:rPr lang="en-US" dirty="0" smtClean="0"/>
              <a:t>Fraudulent and inflated claims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810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Careers in Risk Management and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i="1" dirty="0"/>
              <a:t>Positions in Risk Management and Insurance. </a:t>
            </a:r>
            <a:r>
              <a:rPr lang="en-US" dirty="0"/>
              <a:t>Rarely has </a:t>
            </a:r>
            <a:r>
              <a:rPr lang="en-US" dirty="0" smtClean="0"/>
              <a:t>there been </a:t>
            </a:r>
            <a:r>
              <a:rPr lang="en-US" dirty="0"/>
              <a:t>a time when it was so advantageous to consider a </a:t>
            </a:r>
            <a:r>
              <a:rPr lang="en-US" dirty="0" smtClean="0"/>
              <a:t>career in </a:t>
            </a:r>
            <a:r>
              <a:rPr lang="en-US" dirty="0"/>
              <a:t>risk management and insurance. Projections indicate that </a:t>
            </a:r>
            <a:r>
              <a:rPr lang="en-US" dirty="0" smtClean="0"/>
              <a:t>some 400,000 </a:t>
            </a:r>
            <a:r>
              <a:rPr lang="en-US" dirty="0"/>
              <a:t>positions will be open in the next four years.1 The </a:t>
            </a:r>
            <a:r>
              <a:rPr lang="en-US" dirty="0" smtClean="0"/>
              <a:t>breadth of </a:t>
            </a:r>
            <a:r>
              <a:rPr lang="en-US" dirty="0"/>
              <a:t>knowledge and skills required for these positions has never </a:t>
            </a:r>
            <a:r>
              <a:rPr lang="en-US" dirty="0" smtClean="0"/>
              <a:t>been greater </a:t>
            </a:r>
            <a:r>
              <a:rPr lang="en-US" dirty="0"/>
              <a:t>or the opportunities more lucrative. Try to think of an </a:t>
            </a:r>
            <a:r>
              <a:rPr lang="en-US" dirty="0" smtClean="0"/>
              <a:t>industry with </a:t>
            </a:r>
            <a:r>
              <a:rPr lang="en-US" dirty="0"/>
              <a:t>a wider range of employment opportunities. You are </a:t>
            </a:r>
            <a:r>
              <a:rPr lang="en-US" dirty="0" smtClean="0"/>
              <a:t>probably familiar </a:t>
            </a:r>
            <a:r>
              <a:rPr lang="en-US" dirty="0"/>
              <a:t>with sales and claims. These areas interact with </a:t>
            </a:r>
            <a:r>
              <a:rPr lang="en-US" dirty="0" smtClean="0"/>
              <a:t>the public</a:t>
            </a:r>
            <a:r>
              <a:rPr lang="en-US" dirty="0"/>
              <a:t>, such as sales to place the coverage with insurance </a:t>
            </a:r>
            <a:r>
              <a:rPr lang="en-US" dirty="0" smtClean="0"/>
              <a:t>purchasers, and </a:t>
            </a:r>
            <a:r>
              <a:rPr lang="en-US" dirty="0"/>
              <a:t>payment of claims when a loss occurs. However, </a:t>
            </a:r>
            <a:r>
              <a:rPr lang="en-US" dirty="0" smtClean="0"/>
              <a:t>insurance offers </a:t>
            </a:r>
            <a:r>
              <a:rPr lang="en-US" dirty="0"/>
              <a:t>many other careers as well. Underwriters review the </a:t>
            </a:r>
            <a:r>
              <a:rPr lang="en-US" dirty="0" smtClean="0"/>
              <a:t>applications solicited </a:t>
            </a:r>
            <a:r>
              <a:rPr lang="en-US" dirty="0"/>
              <a:t>by agents to determine whether the insurer </a:t>
            </a:r>
            <a:r>
              <a:rPr lang="en-US" dirty="0" smtClean="0"/>
              <a:t>should accept </a:t>
            </a:r>
            <a:r>
              <a:rPr lang="en-US" dirty="0"/>
              <a:t>the applicant. Actuaries price the coverages that agents </a:t>
            </a:r>
            <a:r>
              <a:rPr lang="en-US" dirty="0" smtClean="0"/>
              <a:t>are selling</a:t>
            </a:r>
            <a:r>
              <a:rPr lang="en-US" dirty="0"/>
              <a:t>. Loss control specialists focus on reducing losses and </a:t>
            </a:r>
            <a:r>
              <a:rPr lang="en-US" dirty="0" smtClean="0"/>
              <a:t>potential claims</a:t>
            </a:r>
            <a:r>
              <a:rPr lang="en-US" dirty="0"/>
              <a:t>. Lawyers review policy forms. Accountants prepare </a:t>
            </a:r>
            <a:r>
              <a:rPr lang="en-US" dirty="0" smtClean="0"/>
              <a:t>financial statements </a:t>
            </a:r>
            <a:r>
              <a:rPr lang="en-US" dirty="0"/>
              <a:t>using one or more accounting systems. </a:t>
            </a:r>
            <a:r>
              <a:rPr lang="en-US" dirty="0" smtClean="0"/>
              <a:t>Financial specialists </a:t>
            </a:r>
            <a:r>
              <a:rPr lang="en-US" dirty="0"/>
              <a:t>determine the appropriate mix of financial assets </a:t>
            </a:r>
            <a:r>
              <a:rPr lang="en-US" dirty="0" smtClean="0"/>
              <a:t>that back </a:t>
            </a:r>
            <a:r>
              <a:rPr lang="en-US" dirty="0"/>
              <a:t>an insurance company’s liabilities. Information </a:t>
            </a:r>
            <a:r>
              <a:rPr lang="en-US" dirty="0" smtClean="0"/>
              <a:t>technology is </a:t>
            </a:r>
            <a:r>
              <a:rPr lang="en-US" dirty="0"/>
              <a:t>also crucial for insurers, considering the large volume of </a:t>
            </a:r>
            <a:r>
              <a:rPr lang="en-US" dirty="0" smtClean="0"/>
              <a:t>data that </a:t>
            </a:r>
            <a:r>
              <a:rPr lang="en-US" dirty="0"/>
              <a:t>insurers must manage. All of these functional areas must </a:t>
            </a:r>
            <a:r>
              <a:rPr lang="en-US" dirty="0" smtClean="0"/>
              <a:t>work together </a:t>
            </a:r>
            <a:r>
              <a:rPr lang="en-US" dirty="0"/>
              <a:t>for an insurer to be successful. These areas are discussed </a:t>
            </a:r>
            <a:r>
              <a:rPr lang="en-US" dirty="0" smtClean="0"/>
              <a:t>in greater </a:t>
            </a:r>
            <a:r>
              <a:rPr lang="en-US" dirty="0"/>
              <a:t>detail in Chapter 6.</a:t>
            </a:r>
          </a:p>
          <a:p>
            <a:r>
              <a:rPr lang="en-US" i="1" dirty="0"/>
              <a:t>Importance of Risk Management and Insurance. </a:t>
            </a:r>
            <a:r>
              <a:rPr lang="en-US" dirty="0"/>
              <a:t>Whatever </a:t>
            </a:r>
            <a:r>
              <a:rPr lang="en-US" dirty="0" smtClean="0"/>
              <a:t>your specialty </a:t>
            </a:r>
            <a:r>
              <a:rPr lang="en-US" dirty="0"/>
              <a:t>is and wherever you plan to work, experts agree that </a:t>
            </a:r>
            <a:r>
              <a:rPr lang="en-US" dirty="0" smtClean="0"/>
              <a:t>understanding the </a:t>
            </a:r>
            <a:r>
              <a:rPr lang="en-US" dirty="0"/>
              <a:t>principles of risk management and insurance is </a:t>
            </a:r>
            <a:r>
              <a:rPr lang="en-US" dirty="0" smtClean="0"/>
              <a:t>important. Insurance </a:t>
            </a:r>
            <a:r>
              <a:rPr lang="en-US" dirty="0"/>
              <a:t>is a challenging field, and considerable technical </a:t>
            </a:r>
            <a:r>
              <a:rPr lang="en-US" dirty="0" smtClean="0"/>
              <a:t>knowledge is </a:t>
            </a:r>
            <a:r>
              <a:rPr lang="en-US" dirty="0"/>
              <a:t>required for employees who want to rise to top levels. To be </a:t>
            </a:r>
            <a:r>
              <a:rPr lang="en-US" dirty="0" smtClean="0"/>
              <a:t>effective in </a:t>
            </a:r>
            <a:r>
              <a:rPr lang="en-US" dirty="0"/>
              <a:t>risk management and insurance means you must be able to </a:t>
            </a:r>
            <a:r>
              <a:rPr lang="en-US" dirty="0" smtClean="0"/>
              <a:t>thin logically </a:t>
            </a:r>
            <a:r>
              <a:rPr lang="en-US" dirty="0"/>
              <a:t>and apply important principles from law, finance, </a:t>
            </a:r>
            <a:r>
              <a:rPr lang="en-US" dirty="0" smtClean="0"/>
              <a:t>economics, mathematics</a:t>
            </a:r>
            <a:r>
              <a:rPr lang="en-US" dirty="0"/>
              <a:t>, and decision making to problems you will encounter </a:t>
            </a:r>
            <a:r>
              <a:rPr lang="en-US" dirty="0" smtClean="0"/>
              <a:t>on a </a:t>
            </a:r>
            <a:r>
              <a:rPr lang="en-US" dirty="0"/>
              <a:t>daily basis. As a result, insurance companies today require </a:t>
            </a:r>
            <a:r>
              <a:rPr lang="en-US" dirty="0" smtClean="0"/>
              <a:t>ongoing professional </a:t>
            </a:r>
            <a:r>
              <a:rPr lang="en-US" dirty="0"/>
              <a:t>development for their employees as they enter the </a:t>
            </a:r>
            <a:r>
              <a:rPr lang="en-US" dirty="0" smtClean="0"/>
              <a:t>company and </a:t>
            </a:r>
            <a:r>
              <a:rPr lang="en-US" dirty="0"/>
              <a:t>move up through the ranks. Most insurers today </a:t>
            </a:r>
            <a:r>
              <a:rPr lang="en-US" dirty="0" smtClean="0"/>
              <a:t>encourage their </a:t>
            </a:r>
            <a:r>
              <a:rPr lang="en-US" dirty="0"/>
              <a:t>employees to participate in industry-specific education </a:t>
            </a:r>
            <a:r>
              <a:rPr lang="en-US" dirty="0" smtClean="0"/>
              <a:t>programs such </a:t>
            </a:r>
            <a:r>
              <a:rPr lang="en-US" dirty="0"/>
              <a:t>as Chartered Life Underwriter (CLU), Chartered Property </a:t>
            </a:r>
            <a:r>
              <a:rPr lang="en-US" dirty="0" smtClean="0"/>
              <a:t>Casualty Underwriter </a:t>
            </a:r>
            <a:r>
              <a:rPr lang="en-US" dirty="0"/>
              <a:t>(CPCU), Fellow, Life Management Institute (FLMI</a:t>
            </a:r>
            <a:r>
              <a:rPr lang="en-US" dirty="0" smtClean="0"/>
              <a:t>), Certified </a:t>
            </a:r>
            <a:r>
              <a:rPr lang="en-US" dirty="0"/>
              <a:t>Financial Planner (CFP), and others. </a:t>
            </a:r>
            <a:r>
              <a:rPr lang="en-US" i="1" dirty="0"/>
              <a:t>Studies have </a:t>
            </a:r>
            <a:r>
              <a:rPr lang="en-US" i="1" dirty="0" smtClean="0"/>
              <a:t>consistently shown </a:t>
            </a:r>
            <a:r>
              <a:rPr lang="en-US" i="1" dirty="0"/>
              <a:t>that employees with these professional designations </a:t>
            </a:r>
            <a:r>
              <a:rPr lang="en-US" i="1" dirty="0" smtClean="0"/>
              <a:t>earn substantially </a:t>
            </a:r>
            <a:r>
              <a:rPr lang="en-US" i="1" dirty="0"/>
              <a:t>higher salaries than rank-and-file employees</a:t>
            </a:r>
            <a:r>
              <a:rPr lang="en-US" dirty="0"/>
              <a:t>. This </a:t>
            </a:r>
            <a:r>
              <a:rPr lang="en-US" dirty="0" smtClean="0"/>
              <a:t>text provides </a:t>
            </a:r>
            <a:r>
              <a:rPr lang="en-US" dirty="0"/>
              <a:t>the basic foundation for many professional designations.</a:t>
            </a:r>
          </a:p>
          <a:p>
            <a:r>
              <a:rPr lang="en-US" i="1" dirty="0"/>
              <a:t>Advantages to Students</a:t>
            </a:r>
            <a:r>
              <a:rPr lang="en-US" dirty="0"/>
              <a:t>. Students who study </a:t>
            </a:r>
            <a:r>
              <a:rPr lang="en-US" i="1" dirty="0"/>
              <a:t>Principles of </a:t>
            </a:r>
            <a:r>
              <a:rPr lang="en-US" i="1" dirty="0" smtClean="0"/>
              <a:t>Risk Management </a:t>
            </a:r>
            <a:r>
              <a:rPr lang="en-US" i="1" dirty="0"/>
              <a:t>and Insurance </a:t>
            </a:r>
            <a:r>
              <a:rPr lang="en-US" dirty="0"/>
              <a:t>in a college or university have a </a:t>
            </a:r>
            <a:r>
              <a:rPr lang="en-US" dirty="0" smtClean="0"/>
              <a:t>major advantage </a:t>
            </a:r>
            <a:r>
              <a:rPr lang="en-US" dirty="0"/>
              <a:t>in regard to acquiring knowledge that will enhance </a:t>
            </a:r>
            <a:r>
              <a:rPr lang="en-US" dirty="0" smtClean="0"/>
              <a:t>their careers</a:t>
            </a:r>
            <a:r>
              <a:rPr lang="en-US" dirty="0"/>
              <a:t>. The principles taught in this text are essential for success </a:t>
            </a:r>
            <a:r>
              <a:rPr lang="en-US" dirty="0" smtClean="0"/>
              <a:t>in the </a:t>
            </a:r>
            <a:r>
              <a:rPr lang="en-US" dirty="0"/>
              <a:t>insurance industry and provide tremendous advantages </a:t>
            </a:r>
            <a:r>
              <a:rPr lang="en-US" dirty="0" smtClean="0"/>
              <a:t>to employees </a:t>
            </a:r>
            <a:r>
              <a:rPr lang="en-US" dirty="0"/>
              <a:t>who understand them. Principles discussed in this </a:t>
            </a:r>
            <a:r>
              <a:rPr lang="en-US" dirty="0" smtClean="0"/>
              <a:t>text explain </a:t>
            </a:r>
            <a:r>
              <a:rPr lang="en-US" dirty="0"/>
              <a:t>not only what happens but why it happens so that when </a:t>
            </a:r>
            <a:r>
              <a:rPr lang="en-US" dirty="0" smtClean="0"/>
              <a:t>you join </a:t>
            </a:r>
            <a:r>
              <a:rPr lang="en-US" dirty="0"/>
              <a:t>a company, you will know considerably more than others </a:t>
            </a:r>
            <a:r>
              <a:rPr lang="en-US" dirty="0" smtClean="0"/>
              <a:t>who do </a:t>
            </a:r>
            <a:r>
              <a:rPr lang="en-US" dirty="0"/>
              <a:t>not have your skills and background. Furthermore, if you are </a:t>
            </a:r>
            <a:r>
              <a:rPr lang="en-US" dirty="0" smtClean="0"/>
              <a:t>taking a </a:t>
            </a:r>
            <a:r>
              <a:rPr lang="en-US" dirty="0"/>
              <a:t>state licensing examination to sell insurance and other </a:t>
            </a:r>
            <a:r>
              <a:rPr lang="en-US" dirty="0" smtClean="0"/>
              <a:t>financial products</a:t>
            </a:r>
            <a:r>
              <a:rPr lang="en-US" dirty="0"/>
              <a:t>, information in this text will give you a major </a:t>
            </a:r>
            <a:r>
              <a:rPr lang="en-US" dirty="0" smtClean="0"/>
              <a:t>advantage over </a:t>
            </a:r>
            <a:r>
              <a:rPr lang="en-US" dirty="0"/>
              <a:t>others who do not have a similar background.</a:t>
            </a:r>
          </a:p>
          <a:p>
            <a:r>
              <a:rPr lang="en-US" i="1" dirty="0"/>
              <a:t>Personal Risk Management Program</a:t>
            </a:r>
            <a:r>
              <a:rPr lang="en-US" dirty="0"/>
              <a:t>. Even if you never </a:t>
            </a:r>
            <a:r>
              <a:rPr lang="en-US" dirty="0" smtClean="0"/>
              <a:t>work professionally </a:t>
            </a:r>
            <a:r>
              <a:rPr lang="en-US" dirty="0"/>
              <a:t>for an insurance company, the principles you </a:t>
            </a:r>
            <a:r>
              <a:rPr lang="en-US" dirty="0" smtClean="0"/>
              <a:t>learn in </a:t>
            </a:r>
            <a:r>
              <a:rPr lang="en-US" dirty="0"/>
              <a:t>this text will enable you to develop a solid personal risk </a:t>
            </a:r>
            <a:r>
              <a:rPr lang="en-US" dirty="0" smtClean="0"/>
              <a:t>management program </a:t>
            </a:r>
            <a:r>
              <a:rPr lang="en-US" dirty="0"/>
              <a:t>to deal effectively with and manage a wide </a:t>
            </a:r>
            <a:r>
              <a:rPr lang="en-US" dirty="0" smtClean="0"/>
              <a:t>variety of </a:t>
            </a:r>
            <a:r>
              <a:rPr lang="en-US" dirty="0"/>
              <a:t>major risks in your personal life that create great economic </a:t>
            </a:r>
            <a:r>
              <a:rPr lang="en-US" dirty="0" smtClean="0"/>
              <a:t>insecurity and </a:t>
            </a:r>
            <a:r>
              <a:rPr lang="en-US" dirty="0"/>
              <a:t>financial pain if a loss occurs. In addition, as you </a:t>
            </a:r>
            <a:r>
              <a:rPr lang="en-US" dirty="0" smtClean="0"/>
              <a:t>study this </a:t>
            </a:r>
            <a:r>
              <a:rPr lang="en-US" dirty="0"/>
              <a:t>text, you will realize the following educational and </a:t>
            </a:r>
            <a:r>
              <a:rPr lang="en-US" dirty="0" smtClean="0"/>
              <a:t>practical benefits</a:t>
            </a:r>
            <a:r>
              <a:rPr lang="en-US" dirty="0"/>
              <a:t>: (1) enhancement of critical thinking skills; (2) the </a:t>
            </a:r>
            <a:r>
              <a:rPr lang="en-US" dirty="0" smtClean="0"/>
              <a:t>ability to </a:t>
            </a:r>
            <a:r>
              <a:rPr lang="en-US" dirty="0"/>
              <a:t>analyze complex problems and develop analytical skills </a:t>
            </a:r>
            <a:r>
              <a:rPr lang="en-US" dirty="0" smtClean="0"/>
              <a:t>that require </a:t>
            </a:r>
            <a:r>
              <a:rPr lang="en-US" dirty="0"/>
              <a:t>the synthesis of financial and mathematical tools, </a:t>
            </a:r>
            <a:r>
              <a:rPr lang="en-US" dirty="0" smtClean="0"/>
              <a:t>higher order </a:t>
            </a:r>
            <a:r>
              <a:rPr lang="en-US" dirty="0"/>
              <a:t>reasoning, and important technical information; (3) </a:t>
            </a:r>
            <a:r>
              <a:rPr lang="en-US" dirty="0" smtClean="0"/>
              <a:t>the development </a:t>
            </a:r>
            <a:r>
              <a:rPr lang="en-US" dirty="0"/>
              <a:t>of business ethics and social responsibility; </a:t>
            </a:r>
            <a:r>
              <a:rPr lang="en-US" dirty="0" smtClean="0"/>
              <a:t>and (4</a:t>
            </a:r>
            <a:r>
              <a:rPr lang="en-US" dirty="0"/>
              <a:t>) peace of mind that results from a sound personal risk </a:t>
            </a:r>
            <a:r>
              <a:rPr lang="en-US" dirty="0" smtClean="0"/>
              <a:t>management program </a:t>
            </a:r>
            <a:r>
              <a:rPr lang="en-US" dirty="0"/>
              <a:t>based on the principles discussed in the text. </a:t>
            </a:r>
            <a:r>
              <a:rPr lang="en-US" dirty="0" smtClean="0"/>
              <a:t>These and </a:t>
            </a:r>
            <a:r>
              <a:rPr lang="en-US" dirty="0"/>
              <a:t>other subjects will give you the keys to a successful career </a:t>
            </a:r>
            <a:r>
              <a:rPr lang="en-US" dirty="0" smtClean="0"/>
              <a:t>for a </a:t>
            </a:r>
            <a:r>
              <a:rPr lang="en-US" dirty="0"/>
              <a:t>lifetime.</a:t>
            </a:r>
          </a:p>
        </p:txBody>
      </p:sp>
    </p:spTree>
    <p:extLst>
      <p:ext uri="{BB962C8B-B14F-4D97-AF65-F5344CB8AC3E}">
        <p14:creationId xmlns:p14="http://schemas.microsoft.com/office/powerpoint/2010/main" val="232974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Careers in Risk Management and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Positions in Risk Management and Insurance. </a:t>
            </a:r>
            <a:endParaRPr lang="en-US" i="1" dirty="0" smtClean="0"/>
          </a:p>
          <a:p>
            <a:r>
              <a:rPr lang="en-US" dirty="0" smtClean="0"/>
              <a:t>Projections </a:t>
            </a:r>
            <a:r>
              <a:rPr lang="en-US" dirty="0"/>
              <a:t>indicate that </a:t>
            </a:r>
            <a:r>
              <a:rPr lang="en-US" dirty="0" smtClean="0"/>
              <a:t>some 400,000 </a:t>
            </a:r>
            <a:r>
              <a:rPr lang="en-US" dirty="0"/>
              <a:t>positions will be open in the next four years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Underwriters </a:t>
            </a:r>
            <a:r>
              <a:rPr lang="en-US" dirty="0"/>
              <a:t>review the </a:t>
            </a:r>
            <a:r>
              <a:rPr lang="en-US" dirty="0" smtClean="0"/>
              <a:t>applications solicited </a:t>
            </a:r>
            <a:r>
              <a:rPr lang="en-US" dirty="0"/>
              <a:t>by agents to determine whether the insurer </a:t>
            </a:r>
            <a:r>
              <a:rPr lang="en-US" dirty="0" smtClean="0"/>
              <a:t>should accept </a:t>
            </a:r>
            <a:r>
              <a:rPr lang="en-US" dirty="0"/>
              <a:t>the applicant. </a:t>
            </a:r>
            <a:endParaRPr lang="en-US" dirty="0" smtClean="0"/>
          </a:p>
          <a:p>
            <a:r>
              <a:rPr lang="en-US" dirty="0" smtClean="0"/>
              <a:t>Actuaries </a:t>
            </a:r>
            <a:r>
              <a:rPr lang="en-US" dirty="0"/>
              <a:t>price the coverages that agents </a:t>
            </a:r>
            <a:r>
              <a:rPr lang="en-US" dirty="0" smtClean="0"/>
              <a:t>are selling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Loss </a:t>
            </a:r>
            <a:r>
              <a:rPr lang="en-US" dirty="0"/>
              <a:t>control specialists focus on reducing losses and </a:t>
            </a:r>
            <a:r>
              <a:rPr lang="en-US" dirty="0" smtClean="0"/>
              <a:t>potential claims</a:t>
            </a:r>
            <a:r>
              <a:rPr lang="en-US" dirty="0"/>
              <a:t>. Lawyers review policy forms. </a:t>
            </a:r>
            <a:endParaRPr lang="en-US" dirty="0" smtClean="0"/>
          </a:p>
          <a:p>
            <a:r>
              <a:rPr lang="en-US" dirty="0" smtClean="0"/>
              <a:t>Accountants </a:t>
            </a:r>
            <a:r>
              <a:rPr lang="en-US" dirty="0"/>
              <a:t>prepare </a:t>
            </a:r>
            <a:r>
              <a:rPr lang="en-US" dirty="0" smtClean="0"/>
              <a:t>financial statements </a:t>
            </a:r>
            <a:r>
              <a:rPr lang="en-US" dirty="0"/>
              <a:t>using one or more accounting systems. </a:t>
            </a:r>
            <a:endParaRPr lang="en-US" dirty="0" smtClean="0"/>
          </a:p>
          <a:p>
            <a:r>
              <a:rPr lang="en-US" dirty="0" smtClean="0"/>
              <a:t>Financial specialists </a:t>
            </a:r>
            <a:r>
              <a:rPr lang="en-US" dirty="0"/>
              <a:t>determine the appropriate mix of financial assets </a:t>
            </a:r>
            <a:r>
              <a:rPr lang="en-US" dirty="0" smtClean="0"/>
              <a:t>that back </a:t>
            </a:r>
            <a:r>
              <a:rPr lang="en-US" dirty="0"/>
              <a:t>an insurance company’s liabilities. </a:t>
            </a:r>
            <a:endParaRPr lang="en-US" dirty="0" smtClean="0"/>
          </a:p>
          <a:p>
            <a:r>
              <a:rPr lang="en-US" dirty="0" smtClean="0"/>
              <a:t>Information technology is </a:t>
            </a:r>
            <a:r>
              <a:rPr lang="en-US" dirty="0"/>
              <a:t>also crucial for insurers, considering the large volume of </a:t>
            </a:r>
            <a:r>
              <a:rPr lang="en-US" dirty="0" smtClean="0"/>
              <a:t>data that </a:t>
            </a:r>
            <a:r>
              <a:rPr lang="en-US" dirty="0"/>
              <a:t>insurers must manage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74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Careers in Risk Management and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smtClean="0"/>
              <a:t>Importance </a:t>
            </a:r>
            <a:r>
              <a:rPr lang="en-US" i="1" dirty="0"/>
              <a:t>of Risk Management and Insurance.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be </a:t>
            </a:r>
            <a:r>
              <a:rPr lang="en-US" dirty="0" smtClean="0"/>
              <a:t>effective in </a:t>
            </a:r>
            <a:r>
              <a:rPr lang="en-US" dirty="0"/>
              <a:t>risk management and insurance means you must be able to </a:t>
            </a:r>
            <a:r>
              <a:rPr lang="en-US" dirty="0" smtClean="0"/>
              <a:t>thin logically </a:t>
            </a:r>
            <a:r>
              <a:rPr lang="en-US" dirty="0"/>
              <a:t>and apply important principles from law, finance, </a:t>
            </a:r>
            <a:r>
              <a:rPr lang="en-US" dirty="0" smtClean="0"/>
              <a:t>economics, mathematics</a:t>
            </a:r>
            <a:r>
              <a:rPr lang="en-US" dirty="0"/>
              <a:t>, and decision making to problems you will encounter </a:t>
            </a:r>
            <a:r>
              <a:rPr lang="en-US" dirty="0" smtClean="0"/>
              <a:t>on a </a:t>
            </a:r>
            <a:r>
              <a:rPr lang="en-US" dirty="0"/>
              <a:t>daily </a:t>
            </a:r>
            <a:r>
              <a:rPr lang="en-US" dirty="0" smtClean="0"/>
              <a:t>basis</a:t>
            </a:r>
          </a:p>
          <a:p>
            <a:r>
              <a:rPr lang="en-US" dirty="0" smtClean="0"/>
              <a:t>Most </a:t>
            </a:r>
            <a:r>
              <a:rPr lang="en-US" dirty="0"/>
              <a:t>insurers today </a:t>
            </a:r>
            <a:r>
              <a:rPr lang="en-US" dirty="0" smtClean="0"/>
              <a:t>encourage their </a:t>
            </a:r>
            <a:r>
              <a:rPr lang="en-US" dirty="0"/>
              <a:t>employees to participate in industry-specific education </a:t>
            </a:r>
            <a:r>
              <a:rPr lang="en-US" dirty="0" smtClean="0"/>
              <a:t>programs such </a:t>
            </a:r>
            <a:r>
              <a:rPr lang="en-US" dirty="0"/>
              <a:t>as </a:t>
            </a:r>
            <a:endParaRPr lang="en-US" dirty="0" smtClean="0"/>
          </a:p>
          <a:p>
            <a:pPr lvl="1"/>
            <a:r>
              <a:rPr lang="en-US" dirty="0" smtClean="0"/>
              <a:t>Chartered </a:t>
            </a:r>
            <a:r>
              <a:rPr lang="en-US" dirty="0"/>
              <a:t>Life Underwriter (CLU), </a:t>
            </a:r>
            <a:endParaRPr lang="en-US" dirty="0" smtClean="0"/>
          </a:p>
          <a:p>
            <a:pPr lvl="1"/>
            <a:r>
              <a:rPr lang="en-US" dirty="0" smtClean="0"/>
              <a:t>Chartered </a:t>
            </a:r>
            <a:r>
              <a:rPr lang="en-US" dirty="0"/>
              <a:t>Property </a:t>
            </a:r>
            <a:r>
              <a:rPr lang="en-US" dirty="0" smtClean="0"/>
              <a:t>Casualty Underwriter </a:t>
            </a:r>
            <a:r>
              <a:rPr lang="en-US" dirty="0"/>
              <a:t>(CPCU), </a:t>
            </a:r>
            <a:endParaRPr lang="en-US" dirty="0" smtClean="0"/>
          </a:p>
          <a:p>
            <a:pPr lvl="1"/>
            <a:r>
              <a:rPr lang="en-US" dirty="0" smtClean="0"/>
              <a:t>Fellow</a:t>
            </a:r>
            <a:r>
              <a:rPr lang="en-US" dirty="0"/>
              <a:t>, Life Management Institute (FLMI</a:t>
            </a:r>
            <a:r>
              <a:rPr lang="en-US" dirty="0" smtClean="0"/>
              <a:t>), </a:t>
            </a:r>
          </a:p>
          <a:p>
            <a:pPr lvl="1"/>
            <a:r>
              <a:rPr lang="en-US" dirty="0" smtClean="0"/>
              <a:t>Certified </a:t>
            </a:r>
            <a:r>
              <a:rPr lang="en-US" dirty="0"/>
              <a:t>Financial Planner (CFP</a:t>
            </a:r>
            <a:r>
              <a:rPr lang="en-US" dirty="0" smtClean="0"/>
              <a:t>).</a:t>
            </a:r>
          </a:p>
          <a:p>
            <a:r>
              <a:rPr lang="en-US" i="1" dirty="0" smtClean="0"/>
              <a:t>Studies </a:t>
            </a:r>
            <a:r>
              <a:rPr lang="en-US" i="1" dirty="0"/>
              <a:t>have </a:t>
            </a:r>
            <a:r>
              <a:rPr lang="en-US" i="1" dirty="0" smtClean="0"/>
              <a:t>consistently shown </a:t>
            </a:r>
            <a:r>
              <a:rPr lang="en-US" i="1" dirty="0"/>
              <a:t>that employees with these professional designations </a:t>
            </a:r>
            <a:r>
              <a:rPr lang="en-US" i="1" dirty="0" smtClean="0"/>
              <a:t>earn substantially </a:t>
            </a:r>
            <a:r>
              <a:rPr lang="en-US" i="1" dirty="0"/>
              <a:t>higher salaries than rank-and-file employees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268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306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Class organization</a:t>
            </a:r>
          </a:p>
          <a:p>
            <a:pPr lvl="1"/>
            <a:r>
              <a:rPr lang="en-US" dirty="0" smtClean="0"/>
              <a:t>Optional Textbook – </a:t>
            </a:r>
            <a:r>
              <a:rPr lang="en-US" dirty="0"/>
              <a:t>McNamara, Michael and </a:t>
            </a:r>
            <a:r>
              <a:rPr lang="en-US" dirty="0" err="1"/>
              <a:t>Rejda</a:t>
            </a:r>
            <a:r>
              <a:rPr lang="en-US" dirty="0"/>
              <a:t>, George. Principles of Risk Management and Insurance (I have 14</a:t>
            </a:r>
            <a:r>
              <a:rPr lang="en-US" baseline="30000" dirty="0"/>
              <a:t>th</a:t>
            </a:r>
            <a:r>
              <a:rPr lang="en-US" dirty="0"/>
              <a:t> edition, 2022)</a:t>
            </a:r>
            <a:endParaRPr lang="en-US" dirty="0" smtClean="0"/>
          </a:p>
          <a:p>
            <a:pPr lvl="1"/>
            <a:r>
              <a:rPr lang="en-US" dirty="0" smtClean="0"/>
              <a:t>Readings</a:t>
            </a:r>
          </a:p>
          <a:p>
            <a:pPr lvl="1"/>
            <a:r>
              <a:rPr lang="en-US" dirty="0" smtClean="0"/>
              <a:t>Homework (10 points each)</a:t>
            </a:r>
          </a:p>
          <a:p>
            <a:pPr lvl="2"/>
            <a:r>
              <a:rPr lang="en-US" dirty="0" smtClean="0"/>
              <a:t>Due on Wednesdays?</a:t>
            </a:r>
          </a:p>
          <a:p>
            <a:pPr lvl="3"/>
            <a:r>
              <a:rPr lang="en-US" dirty="0" smtClean="0"/>
              <a:t>One week grace period</a:t>
            </a:r>
          </a:p>
          <a:p>
            <a:pPr lvl="3"/>
            <a:r>
              <a:rPr lang="en-US" dirty="0" smtClean="0"/>
              <a:t>After one week, one point will be deducted</a:t>
            </a:r>
          </a:p>
          <a:p>
            <a:pPr lvl="1"/>
            <a:r>
              <a:rPr lang="en-US" dirty="0" smtClean="0"/>
              <a:t>Quizzes? (10 points each)</a:t>
            </a:r>
          </a:p>
          <a:p>
            <a:pPr lvl="2"/>
            <a:r>
              <a:rPr lang="en-US" dirty="0" smtClean="0"/>
              <a:t>About once a week</a:t>
            </a:r>
          </a:p>
          <a:p>
            <a:pPr lvl="2"/>
            <a:r>
              <a:rPr lang="en-US" dirty="0" smtClean="0"/>
              <a:t>Open note/open internet/open friend</a:t>
            </a:r>
          </a:p>
          <a:p>
            <a:pPr lvl="1"/>
            <a:r>
              <a:rPr lang="en-US" dirty="0" smtClean="0"/>
              <a:t>Office Hours</a:t>
            </a:r>
          </a:p>
          <a:p>
            <a:pPr lvl="1"/>
            <a:r>
              <a:rPr lang="en-US" dirty="0" smtClean="0"/>
              <a:t>Midterm</a:t>
            </a:r>
          </a:p>
          <a:p>
            <a:pPr lvl="2"/>
            <a:r>
              <a:rPr lang="en-US" dirty="0" smtClean="0"/>
              <a:t>October 14</a:t>
            </a:r>
          </a:p>
          <a:p>
            <a:pPr lvl="1"/>
            <a:r>
              <a:rPr lang="en-US" dirty="0" smtClean="0"/>
              <a:t>Final Project</a:t>
            </a:r>
          </a:p>
          <a:p>
            <a:pPr lvl="1"/>
            <a:r>
              <a:rPr lang="en-US" dirty="0" smtClean="0"/>
              <a:t>Final Exam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11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and Insurance Course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95672" cy="4351338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Classification and definitions of risk</a:t>
            </a:r>
          </a:p>
          <a:p>
            <a:pPr lvl="1"/>
            <a:r>
              <a:rPr lang="en-US" dirty="0" smtClean="0"/>
              <a:t>Math and Economics</a:t>
            </a:r>
          </a:p>
          <a:p>
            <a:pPr lvl="1"/>
            <a:r>
              <a:rPr lang="en-US" dirty="0" smtClean="0"/>
              <a:t>Characteristics of an insurable risk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teps in risk management process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echniques of risk management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ole of insurance in risk management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nsurance market operations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nsurance company operations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overnment regulation of insurance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egal principles of risk transfer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nalysis of an insurance contract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0" y="1825625"/>
            <a:ext cx="442874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Enterprise risk management</a:t>
            </a:r>
          </a:p>
          <a:p>
            <a:pPr lvl="1"/>
            <a:r>
              <a:rPr lang="en-US" dirty="0" smtClean="0"/>
              <a:t>Root cause analysis</a:t>
            </a:r>
          </a:p>
          <a:p>
            <a:pPr lvl="1"/>
            <a:r>
              <a:rPr lang="en-US" dirty="0" smtClean="0"/>
              <a:t>Loss scenario analysis</a:t>
            </a:r>
          </a:p>
          <a:p>
            <a:pPr lvl="1"/>
            <a:r>
              <a:rPr lang="en-US" dirty="0" smtClean="0"/>
              <a:t>Life insurance</a:t>
            </a:r>
          </a:p>
          <a:p>
            <a:pPr lvl="1"/>
            <a:r>
              <a:rPr lang="en-US" dirty="0" smtClean="0"/>
              <a:t>Health insurance</a:t>
            </a:r>
          </a:p>
          <a:p>
            <a:pPr lvl="1"/>
            <a:r>
              <a:rPr lang="en-US" dirty="0" smtClean="0"/>
              <a:t>Liability insurance</a:t>
            </a:r>
          </a:p>
          <a:p>
            <a:pPr lvl="1"/>
            <a:r>
              <a:rPr lang="en-US" dirty="0" smtClean="0"/>
              <a:t>Property insurance</a:t>
            </a:r>
          </a:p>
          <a:p>
            <a:pPr lvl="1"/>
            <a:r>
              <a:rPr lang="en-US" dirty="0" smtClean="0"/>
              <a:t>Home insurance</a:t>
            </a:r>
          </a:p>
          <a:p>
            <a:pPr lvl="1"/>
            <a:r>
              <a:rPr lang="en-US" dirty="0" smtClean="0"/>
              <a:t>Automobile insurance</a:t>
            </a:r>
          </a:p>
          <a:p>
            <a:pPr lvl="1"/>
            <a:r>
              <a:rPr lang="en-US" dirty="0" smtClean="0"/>
              <a:t>Crime &amp; other specialized insurance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1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and uncertainty key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is uncertainty concerning the occurrence of a loss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A risk can colloquially refer to an agent which is a carrier of (high) amounts of risk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Uncertainty refers to degree of accuracy of risk assessment</a:t>
            </a:r>
          </a:p>
          <a:p>
            <a:pPr lvl="1"/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Mathematics</a:t>
            </a:r>
          </a:p>
          <a:p>
            <a:pPr lvl="2"/>
            <a:r>
              <a:rPr lang="en-US" dirty="0" smtClean="0"/>
              <a:t>uncertainty is related to standard deviation, standard error, or confidence interval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23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 of risk or loss exposure</a:t>
            </a:r>
          </a:p>
          <a:p>
            <a:r>
              <a:rPr lang="en-US" dirty="0" smtClean="0"/>
              <a:t>Objective vs subjective risk</a:t>
            </a:r>
          </a:p>
          <a:p>
            <a:pPr lvl="1"/>
            <a:r>
              <a:rPr lang="en-US" dirty="0" smtClean="0"/>
              <a:t>Objective</a:t>
            </a:r>
          </a:p>
          <a:p>
            <a:pPr lvl="2"/>
            <a:r>
              <a:rPr lang="en-US" dirty="0" smtClean="0"/>
              <a:t>Mathematically estimated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egree of variation of actual loss compared to expected loss</a:t>
            </a:r>
          </a:p>
          <a:p>
            <a:pPr lvl="1"/>
            <a:r>
              <a:rPr lang="en-US" dirty="0" smtClean="0"/>
              <a:t>Subjective</a:t>
            </a:r>
          </a:p>
          <a:p>
            <a:pPr lvl="2"/>
            <a:r>
              <a:rPr lang="en-US" dirty="0" smtClean="0"/>
              <a:t>Perceived risk</a:t>
            </a:r>
          </a:p>
          <a:p>
            <a:pPr lvl="2"/>
            <a:r>
              <a:rPr lang="en-US" dirty="0" smtClean="0"/>
              <a:t>Drives risk avoiding behavior</a:t>
            </a:r>
          </a:p>
          <a:p>
            <a:r>
              <a:rPr lang="en-US" dirty="0" smtClean="0"/>
              <a:t>Peril – cause of loss</a:t>
            </a:r>
          </a:p>
        </p:txBody>
      </p:sp>
    </p:spTree>
    <p:extLst>
      <p:ext uri="{BB962C8B-B14F-4D97-AF65-F5344CB8AC3E}">
        <p14:creationId xmlns:p14="http://schemas.microsoft.com/office/powerpoint/2010/main" val="1950193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– a physical condition that increases the frequency or severity of loss</a:t>
            </a:r>
          </a:p>
          <a:p>
            <a:pPr lvl="1"/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Legal hazard – legal or regulatory drivers of frequency or severity of loss</a:t>
            </a:r>
          </a:p>
          <a:p>
            <a:r>
              <a:rPr lang="en-US" dirty="0" smtClean="0"/>
              <a:t>Moral hazard - </a:t>
            </a:r>
            <a:r>
              <a:rPr lang="en-US" dirty="0"/>
              <a:t>T</a:t>
            </a:r>
            <a:r>
              <a:rPr lang="en-US" dirty="0" smtClean="0"/>
              <a:t>he propensity to increase the frequency or severity of loss in response to not having to directly face the consequences of loss</a:t>
            </a:r>
          </a:p>
          <a:p>
            <a:pPr lvl="1"/>
            <a:r>
              <a:rPr lang="en-US" dirty="0" smtClean="0"/>
              <a:t>Sometimes referred to as attitudinal hazard</a:t>
            </a:r>
          </a:p>
          <a:p>
            <a:pPr lvl="1"/>
            <a:r>
              <a:rPr lang="en-US" dirty="0" smtClean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147276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Pure – downside only; only possibility of loss or no loss</a:t>
            </a:r>
          </a:p>
          <a:p>
            <a:r>
              <a:rPr lang="en-US" dirty="0" smtClean="0"/>
              <a:t>Speculative – upside and downside exist</a:t>
            </a:r>
          </a:p>
          <a:p>
            <a:r>
              <a:rPr lang="en-US" dirty="0" smtClean="0"/>
              <a:t>Diversifiable risk – risk does not affect entire society/economy</a:t>
            </a:r>
          </a:p>
          <a:p>
            <a:r>
              <a:rPr lang="en-US" dirty="0" smtClean="0"/>
              <a:t>Systemic – risk at level of system/market/economy</a:t>
            </a:r>
          </a:p>
          <a:p>
            <a:r>
              <a:rPr lang="en-US" dirty="0" smtClean="0"/>
              <a:t>Firm risks:</a:t>
            </a:r>
          </a:p>
          <a:p>
            <a:pPr lvl="1"/>
            <a:r>
              <a:rPr lang="en-US" dirty="0" smtClean="0"/>
              <a:t>Strategic risk – uncertainty regarding firms financial goals and objectives</a:t>
            </a:r>
          </a:p>
          <a:p>
            <a:pPr lvl="1"/>
            <a:r>
              <a:rPr lang="en-US" dirty="0" smtClean="0"/>
              <a:t>Operational risk – risk resulting from firm’s business operations</a:t>
            </a:r>
          </a:p>
          <a:p>
            <a:pPr lvl="1"/>
            <a:r>
              <a:rPr lang="en-US" dirty="0" smtClean="0"/>
              <a:t>Enterprise risk – all major risks faced by a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6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risk</a:t>
            </a:r>
          </a:p>
          <a:p>
            <a:pPr lvl="1"/>
            <a:r>
              <a:rPr lang="en-US" dirty="0" smtClean="0"/>
              <a:t>Direct vs indirect – indirect is costs born due to increased expenses while damaged property is unusable</a:t>
            </a:r>
          </a:p>
          <a:p>
            <a:r>
              <a:rPr lang="en-US" dirty="0" smtClean="0"/>
              <a:t>Liability risk</a:t>
            </a:r>
          </a:p>
          <a:p>
            <a:pPr lvl="1"/>
            <a:r>
              <a:rPr lang="en-US" dirty="0" smtClean="0"/>
              <a:t>Lien – when damages cannot be payed immediately, a payment plan may be created. A lien is when right to income or assets is used to secure payments. May be voided by bankruptcy in some cases</a:t>
            </a:r>
          </a:p>
          <a:p>
            <a:r>
              <a:rPr lang="en-US" dirty="0" smtClean="0"/>
              <a:t>Commercial risks</a:t>
            </a:r>
          </a:p>
          <a:p>
            <a:pPr lvl="1"/>
            <a:r>
              <a:rPr lang="en-US" dirty="0" smtClean="0"/>
              <a:t>Can include: Property, liability, loss of income, cybersecurity and identity theft,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792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CCEF31-2404-446D-B229-4D64D8053070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7f18ec10-a743-4c21-91d9-69d297feae23"/>
    <ds:schemaRef ds:uri="http://schemas.microsoft.com/office/2006/documentManagement/types"/>
    <ds:schemaRef ds:uri="http://schemas.microsoft.com/office/infopath/2007/PartnerControls"/>
    <ds:schemaRef ds:uri="ce5fba22-8df0-4e59-b0bb-9a52d739590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1882</Words>
  <Application>Microsoft Office PowerPoint</Application>
  <PresentationFormat>Widescreen</PresentationFormat>
  <Paragraphs>174</Paragraphs>
  <Slides>24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Risk Management and Insurance</vt:lpstr>
      <vt:lpstr>PowerPoint Presentation</vt:lpstr>
      <vt:lpstr>PowerPoint Presentation</vt:lpstr>
      <vt:lpstr>Risk and Insurance Course Topics</vt:lpstr>
      <vt:lpstr>Risk and uncertainty key definitions</vt:lpstr>
      <vt:lpstr>Risk vocab</vt:lpstr>
      <vt:lpstr>Hazard</vt:lpstr>
      <vt:lpstr>Classification of risk</vt:lpstr>
      <vt:lpstr>Classification of risk</vt:lpstr>
      <vt:lpstr>Definitions about insurance</vt:lpstr>
      <vt:lpstr>Thinking about Offering Insurance:</vt:lpstr>
      <vt:lpstr>Is fire insurance ideal?</vt:lpstr>
      <vt:lpstr>Is fire insurance ideal?</vt:lpstr>
      <vt:lpstr>Is unemployment insurance ideal?</vt:lpstr>
      <vt:lpstr>Is unemployment insurance ideal?</vt:lpstr>
      <vt:lpstr>Classification of risk: Personal risk</vt:lpstr>
      <vt:lpstr>Managing risk</vt:lpstr>
      <vt:lpstr>Probability</vt:lpstr>
      <vt:lpstr>Types of insurance</vt:lpstr>
      <vt:lpstr>Social benefits of insurance</vt:lpstr>
      <vt:lpstr>Social costs of insurance</vt:lpstr>
      <vt:lpstr>Careers in Risk Management and Insurance</vt:lpstr>
      <vt:lpstr>Careers in Risk Management and Insurance</vt:lpstr>
      <vt:lpstr>Careers in Risk Management and Insurance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8</cp:revision>
  <dcterms:created xsi:type="dcterms:W3CDTF">2024-08-26T13:44:35Z</dcterms:created>
  <dcterms:modified xsi:type="dcterms:W3CDTF">2024-08-29T14:36:14Z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