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1" r:id="rId8"/>
    <p:sldId id="260" r:id="rId9"/>
    <p:sldId id="262" r:id="rId10"/>
    <p:sldId id="263" r:id="rId11"/>
    <p:sldId id="265" r:id="rId12"/>
    <p:sldId id="267" r:id="rId13"/>
    <p:sldId id="268" r:id="rId14"/>
    <p:sldId id="269" r:id="rId15"/>
    <p:sldId id="270" r:id="rId16"/>
    <p:sldId id="264"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105" d="100"/>
          <a:sy n="105" d="100"/>
        </p:scale>
        <p:origin x="12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FDAC7A-C208-41C5-B773-E5930152F50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63108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DAC7A-C208-41C5-B773-E5930152F50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36535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DAC7A-C208-41C5-B773-E5930152F50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85784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DAC7A-C208-41C5-B773-E5930152F50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08643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FDAC7A-C208-41C5-B773-E5930152F50B}"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611130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FDAC7A-C208-41C5-B773-E5930152F50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232611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FDAC7A-C208-41C5-B773-E5930152F50B}" type="datetimeFigureOut">
              <a:rPr lang="en-US" smtClean="0"/>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128158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DAC7A-C208-41C5-B773-E5930152F50B}" type="datetimeFigureOut">
              <a:rPr lang="en-US" smtClean="0"/>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4935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DAC7A-C208-41C5-B773-E5930152F50B}" type="datetimeFigureOut">
              <a:rPr lang="en-US" smtClean="0"/>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4097092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FDAC7A-C208-41C5-B773-E5930152F50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1802675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FDAC7A-C208-41C5-B773-E5930152F50B}"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60FC1-421C-41D7-BB6C-2A56F69AA175}" type="slidenum">
              <a:rPr lang="en-US" smtClean="0"/>
              <a:t>‹#›</a:t>
            </a:fld>
            <a:endParaRPr lang="en-US"/>
          </a:p>
        </p:txBody>
      </p:sp>
    </p:spTree>
    <p:extLst>
      <p:ext uri="{BB962C8B-B14F-4D97-AF65-F5344CB8AC3E}">
        <p14:creationId xmlns:p14="http://schemas.microsoft.com/office/powerpoint/2010/main" val="41754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DAC7A-C208-41C5-B773-E5930152F50B}" type="datetimeFigureOut">
              <a:rPr lang="en-US" smtClean="0"/>
              <a:t>8/29/2024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60FC1-421C-41D7-BB6C-2A56F69AA175}" type="slidenum">
              <a:rPr lang="en-US" smtClean="0"/>
              <a:t>‹#›</a:t>
            </a:fld>
            <a:endParaRPr lang="en-US"/>
          </a:p>
        </p:txBody>
      </p:sp>
    </p:spTree>
    <p:extLst>
      <p:ext uri="{BB962C8B-B14F-4D97-AF65-F5344CB8AC3E}">
        <p14:creationId xmlns:p14="http://schemas.microsoft.com/office/powerpoint/2010/main" val="209174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Health Care Management</a:t>
            </a:r>
            <a:endParaRPr lang="en-US" dirty="0"/>
          </a:p>
        </p:txBody>
      </p:sp>
      <p:sp>
        <p:nvSpPr>
          <p:cNvPr id="3" name="Subtitle 2"/>
          <p:cNvSpPr>
            <a:spLocks noGrp="1"/>
          </p:cNvSpPr>
          <p:nvPr>
            <p:ph type="subTitle" idx="1"/>
          </p:nvPr>
        </p:nvSpPr>
        <p:spPr/>
        <p:txBody>
          <a:bodyPr/>
          <a:lstStyle/>
          <a:p>
            <a:r>
              <a:rPr lang="en-US" dirty="0" smtClean="0"/>
              <a:t>TR 2:00-3:15 </a:t>
            </a:r>
            <a:r>
              <a:rPr lang="en-US" dirty="0" smtClean="0"/>
              <a:t>– BUSN202</a:t>
            </a:r>
          </a:p>
          <a:p>
            <a:r>
              <a:rPr lang="en-US" dirty="0" smtClean="0"/>
              <a:t>Shane Murphy</a:t>
            </a:r>
          </a:p>
        </p:txBody>
      </p:sp>
    </p:spTree>
    <p:extLst>
      <p:ext uri="{BB962C8B-B14F-4D97-AF65-F5344CB8AC3E}">
        <p14:creationId xmlns:p14="http://schemas.microsoft.com/office/powerpoint/2010/main" val="3295010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health and public health</a:t>
            </a:r>
            <a:endParaRPr lang="en-US" dirty="0"/>
          </a:p>
        </p:txBody>
      </p:sp>
      <p:sp>
        <p:nvSpPr>
          <p:cNvPr id="3" name="Content Placeholder 2"/>
          <p:cNvSpPr>
            <a:spLocks noGrp="1"/>
          </p:cNvSpPr>
          <p:nvPr>
            <p:ph idx="1"/>
          </p:nvPr>
        </p:nvSpPr>
        <p:spPr/>
        <p:txBody>
          <a:bodyPr/>
          <a:lstStyle/>
          <a:p>
            <a:r>
              <a:rPr lang="en-US" dirty="0" smtClean="0"/>
              <a:t>Concern for health promotion, disease prevention, primary care, and wellness</a:t>
            </a:r>
          </a:p>
          <a:p>
            <a:r>
              <a:rPr lang="en-US" dirty="0" smtClean="0"/>
              <a:t>Involving upstream social, economic, behavioral, and environmental factors that affect health</a:t>
            </a:r>
          </a:p>
          <a:p>
            <a:r>
              <a:rPr lang="en-US" dirty="0" smtClean="0"/>
              <a:t>Collaborating with communities to improve social determinants of health, including food, housing, job security, friendships, income, education, transportation, and reliable, affordable internet access</a:t>
            </a:r>
            <a:endParaRPr lang="en-US" dirty="0"/>
          </a:p>
        </p:txBody>
      </p:sp>
    </p:spTree>
    <p:extLst>
      <p:ext uri="{BB962C8B-B14F-4D97-AF65-F5344CB8AC3E}">
        <p14:creationId xmlns:p14="http://schemas.microsoft.com/office/powerpoint/2010/main" val="2027881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issues</a:t>
            </a:r>
            <a:endParaRPr lang="en-US" dirty="0"/>
          </a:p>
        </p:txBody>
      </p:sp>
      <p:sp>
        <p:nvSpPr>
          <p:cNvPr id="3" name="Content Placeholder 2"/>
          <p:cNvSpPr>
            <a:spLocks noGrp="1"/>
          </p:cNvSpPr>
          <p:nvPr>
            <p:ph idx="1"/>
          </p:nvPr>
        </p:nvSpPr>
        <p:spPr/>
        <p:txBody>
          <a:bodyPr/>
          <a:lstStyle/>
          <a:p>
            <a:r>
              <a:rPr lang="en-US" dirty="0" smtClean="0"/>
              <a:t>Shortages</a:t>
            </a:r>
          </a:p>
          <a:p>
            <a:r>
              <a:rPr lang="en-US" dirty="0" smtClean="0"/>
              <a:t>Pay</a:t>
            </a:r>
          </a:p>
          <a:p>
            <a:r>
              <a:rPr lang="en-US" dirty="0"/>
              <a:t>W</a:t>
            </a:r>
            <a:r>
              <a:rPr lang="en-US" dirty="0" smtClean="0"/>
              <a:t>orking conditions</a:t>
            </a:r>
          </a:p>
          <a:p>
            <a:r>
              <a:rPr lang="en-US" dirty="0"/>
              <a:t>M</a:t>
            </a:r>
            <a:r>
              <a:rPr lang="en-US" dirty="0" smtClean="0"/>
              <a:t>ental health</a:t>
            </a:r>
            <a:endParaRPr lang="en-US" dirty="0"/>
          </a:p>
        </p:txBody>
      </p:sp>
    </p:spTree>
    <p:extLst>
      <p:ext uri="{BB962C8B-B14F-4D97-AF65-F5344CB8AC3E}">
        <p14:creationId xmlns:p14="http://schemas.microsoft.com/office/powerpoint/2010/main" val="3805961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a:t>
            </a:r>
            <a:endParaRPr lang="en-US" dirty="0"/>
          </a:p>
        </p:txBody>
      </p:sp>
      <p:sp>
        <p:nvSpPr>
          <p:cNvPr id="3" name="Content Placeholder 2"/>
          <p:cNvSpPr>
            <a:spLocks noGrp="1"/>
          </p:cNvSpPr>
          <p:nvPr>
            <p:ph idx="1"/>
          </p:nvPr>
        </p:nvSpPr>
        <p:spPr/>
        <p:txBody>
          <a:bodyPr/>
          <a:lstStyle/>
          <a:p>
            <a:r>
              <a:rPr lang="en-US" dirty="0" smtClean="0"/>
              <a:t>Healthcare is 18% of GDP</a:t>
            </a:r>
          </a:p>
          <a:p>
            <a:r>
              <a:rPr lang="en-US" dirty="0" smtClean="0"/>
              <a:t>8.5% of greenhouse gas </a:t>
            </a:r>
            <a:r>
              <a:rPr lang="en-US" dirty="0" err="1" smtClean="0"/>
              <a:t>emmissions</a:t>
            </a:r>
            <a:endParaRPr lang="en-US" dirty="0"/>
          </a:p>
        </p:txBody>
      </p:sp>
    </p:spTree>
    <p:extLst>
      <p:ext uri="{BB962C8B-B14F-4D97-AF65-F5344CB8AC3E}">
        <p14:creationId xmlns:p14="http://schemas.microsoft.com/office/powerpoint/2010/main" val="275334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Digitization, big data, and artificial intelligence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Big digital data sets combined with faster computers and better algorithms are enabling extensive AI and machine learning (ML) in healthcare</a:t>
            </a:r>
          </a:p>
          <a:p>
            <a:r>
              <a:rPr lang="en-US" dirty="0" smtClean="0"/>
              <a:t>Performing administrative, clinical, financial, and operational work faster and more accurately than humans can</a:t>
            </a:r>
          </a:p>
          <a:p>
            <a:r>
              <a:rPr lang="en-US" dirty="0" smtClean="0"/>
              <a:t>Interprets medical images, predicts people’s future healthcare problems, monitors chronic diseases, prevents medical errors, and enables patient specific precision medicine</a:t>
            </a:r>
          </a:p>
          <a:p>
            <a:r>
              <a:rPr lang="en-US" dirty="0" smtClean="0"/>
              <a:t>And more:</a:t>
            </a:r>
          </a:p>
          <a:p>
            <a:pPr lvl="1"/>
            <a:r>
              <a:rPr lang="en-US" dirty="0" smtClean="0"/>
              <a:t>Patient scheduling, manage supply chains, manage workloads, interviews job candidates, guides strategic planning, reducing wait times</a:t>
            </a:r>
          </a:p>
          <a:p>
            <a:r>
              <a:rPr lang="en-US" dirty="0" smtClean="0"/>
              <a:t>Move patient care from facilities to remote/at home</a:t>
            </a:r>
          </a:p>
          <a:p>
            <a:r>
              <a:rPr lang="en-US" dirty="0" smtClean="0"/>
              <a:t>Wearable devices</a:t>
            </a:r>
            <a:endParaRPr lang="en-US" dirty="0"/>
          </a:p>
        </p:txBody>
      </p:sp>
    </p:spTree>
    <p:extLst>
      <p:ext uri="{BB962C8B-B14F-4D97-AF65-F5344CB8AC3E}">
        <p14:creationId xmlns:p14="http://schemas.microsoft.com/office/powerpoint/2010/main" val="122010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Ask an AI (</a:t>
            </a:r>
            <a:r>
              <a:rPr lang="en-US" dirty="0" err="1" smtClean="0"/>
              <a:t>gemini</a:t>
            </a:r>
            <a:r>
              <a:rPr lang="en-US" dirty="0" smtClean="0"/>
              <a:t>/</a:t>
            </a:r>
            <a:r>
              <a:rPr lang="en-US" dirty="0" err="1" smtClean="0"/>
              <a:t>ChatGPT</a:t>
            </a:r>
            <a:r>
              <a:rPr lang="en-US" dirty="0" smtClean="0"/>
              <a:t>/):</a:t>
            </a:r>
          </a:p>
          <a:p>
            <a:pPr lvl="1"/>
            <a:r>
              <a:rPr lang="en-US" dirty="0" smtClean="0"/>
              <a:t>“How will artificial intelligence affect management of health care organizations”</a:t>
            </a:r>
          </a:p>
          <a:p>
            <a:r>
              <a:rPr lang="en-US" dirty="0" smtClean="0"/>
              <a:t>What do you think it gets right?</a:t>
            </a:r>
          </a:p>
          <a:p>
            <a:endParaRPr lang="en-US" dirty="0" smtClean="0"/>
          </a:p>
          <a:p>
            <a:r>
              <a:rPr lang="en-US" dirty="0" smtClean="0"/>
              <a:t>What do you think it gets wrong?</a:t>
            </a:r>
          </a:p>
          <a:p>
            <a:endParaRPr lang="en-US" dirty="0"/>
          </a:p>
          <a:p>
            <a:r>
              <a:rPr lang="en-US" dirty="0" smtClean="0"/>
              <a:t>What surprises you (that was included or left out or emphasized or de-emphasized, </a:t>
            </a:r>
            <a:r>
              <a:rPr lang="en-US" dirty="0" err="1" smtClean="0"/>
              <a:t>etc</a:t>
            </a:r>
            <a:r>
              <a:rPr lang="en-US" dirty="0" smtClean="0"/>
              <a:t>)?</a:t>
            </a:r>
            <a:endParaRPr lang="en-US" dirty="0"/>
          </a:p>
        </p:txBody>
      </p:sp>
    </p:spTree>
    <p:extLst>
      <p:ext uri="{BB962C8B-B14F-4D97-AF65-F5344CB8AC3E}">
        <p14:creationId xmlns:p14="http://schemas.microsoft.com/office/powerpoint/2010/main" val="116656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Health Care</a:t>
            </a:r>
            <a:endParaRPr lang="en-US" dirty="0"/>
          </a:p>
        </p:txBody>
      </p:sp>
      <p:sp>
        <p:nvSpPr>
          <p:cNvPr id="3" name="Content Placeholder 2"/>
          <p:cNvSpPr>
            <a:spLocks noGrp="1"/>
          </p:cNvSpPr>
          <p:nvPr>
            <p:ph idx="1"/>
          </p:nvPr>
        </p:nvSpPr>
        <p:spPr/>
        <p:txBody>
          <a:bodyPr/>
          <a:lstStyle/>
          <a:p>
            <a:r>
              <a:rPr lang="en-US" dirty="0" smtClean="0"/>
              <a:t>Your regular day will intersect with patients’ worst days</a:t>
            </a:r>
          </a:p>
          <a:p>
            <a:endParaRPr lang="en-US" dirty="0" smtClean="0"/>
          </a:p>
          <a:p>
            <a:r>
              <a:rPr lang="en-US" dirty="0" smtClean="0"/>
              <a:t>Crisis is common</a:t>
            </a:r>
          </a:p>
          <a:p>
            <a:pPr lvl="1"/>
            <a:r>
              <a:rPr lang="en-US" dirty="0" smtClean="0"/>
              <a:t>Pandemics are regular</a:t>
            </a:r>
          </a:p>
          <a:p>
            <a:pPr lvl="1"/>
            <a:r>
              <a:rPr lang="en-US" dirty="0" smtClean="0"/>
              <a:t>Worker shortages are unending</a:t>
            </a:r>
          </a:p>
          <a:p>
            <a:pPr lvl="1"/>
            <a:endParaRPr lang="en-US" dirty="0" smtClean="0"/>
          </a:p>
          <a:p>
            <a:r>
              <a:rPr lang="en-US" dirty="0" smtClean="0"/>
              <a:t>Demographics is destiny?</a:t>
            </a:r>
            <a:endParaRPr lang="en-US" dirty="0"/>
          </a:p>
        </p:txBody>
      </p:sp>
    </p:spTree>
    <p:extLst>
      <p:ext uri="{BB962C8B-B14F-4D97-AF65-F5344CB8AC3E}">
        <p14:creationId xmlns:p14="http://schemas.microsoft.com/office/powerpoint/2010/main" val="3975361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and new diseases.</a:t>
            </a:r>
            <a:endParaRPr lang="en-US" dirty="0"/>
          </a:p>
        </p:txBody>
      </p:sp>
      <p:sp>
        <p:nvSpPr>
          <p:cNvPr id="3" name="Content Placeholder 2"/>
          <p:cNvSpPr>
            <a:spLocks noGrp="1"/>
          </p:cNvSpPr>
          <p:nvPr>
            <p:ph idx="1"/>
          </p:nvPr>
        </p:nvSpPr>
        <p:spPr/>
        <p:txBody>
          <a:bodyPr>
            <a:normAutofit/>
          </a:bodyPr>
          <a:lstStyle/>
          <a:p>
            <a:r>
              <a:rPr lang="en-US" dirty="0" smtClean="0"/>
              <a:t>“The pandemic fundamentally forced the healthcare industry to think differently about how care is being delivered and how workforces are managed” (Berlin et al. 2021). </a:t>
            </a:r>
          </a:p>
          <a:p>
            <a:r>
              <a:rPr lang="en-US" dirty="0" smtClean="0"/>
              <a:t>Many HCOs had to quickly redesign themselves for the pandemic. </a:t>
            </a:r>
          </a:p>
          <a:p>
            <a:r>
              <a:rPr lang="en-US" dirty="0" smtClean="0"/>
              <a:t>COVID-19 accelerated adoption of IT for clinical and administrative work (e.g., remote testing and patient monitoring, patients’ self-scheduling, virtual healthcare visits, employee telecommuting, and voice recognition to reduce keystroking time)</a:t>
            </a:r>
          </a:p>
          <a:p>
            <a:pPr lvl="1"/>
            <a:r>
              <a:rPr lang="en-US" dirty="0" smtClean="0"/>
              <a:t>New patient care delivery models were maintained. New approaches to caring for staff were developed.</a:t>
            </a:r>
          </a:p>
          <a:p>
            <a:endParaRPr lang="en-US" dirty="0"/>
          </a:p>
        </p:txBody>
      </p:sp>
    </p:spTree>
    <p:extLst>
      <p:ext uri="{BB962C8B-B14F-4D97-AF65-F5344CB8AC3E}">
        <p14:creationId xmlns:p14="http://schemas.microsoft.com/office/powerpoint/2010/main" val="315667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total population of the United States on April 1, 2020, was 331.4 million, an increase of 22.7 million from 2010</a:t>
            </a:r>
          </a:p>
          <a:p>
            <a:r>
              <a:rPr lang="en-US" dirty="0" smtClean="0"/>
              <a:t>In 2020, 86% of the U.S. population lived in metropolitan statistical areas, up from 85% in 2010</a:t>
            </a:r>
          </a:p>
          <a:p>
            <a:r>
              <a:rPr lang="en-US" dirty="0" smtClean="0"/>
              <a:t>Between 2010 and 2020, the population of U.S. metro areas grew by 9%.</a:t>
            </a:r>
          </a:p>
          <a:p>
            <a:r>
              <a:rPr lang="en-US" dirty="0" smtClean="0"/>
              <a:t>In 2020, the U.S. Census Bureau counted 331.4 million people living in the United States; more than three-quarters (77.9%) or 258.3 million were adults, 18 years or older—a 10.1% increase from 234.6 million in 2010.</a:t>
            </a:r>
          </a:p>
          <a:p>
            <a:r>
              <a:rPr lang="en-US" dirty="0" smtClean="0"/>
              <a:t>By comparison, the younger population under age 18 numbered 73.1 million, or 22.1% of the U.S. population in 2020, a 1.4% decrease from 74.2 million in 2010. The slow decline of the younger population is in part due to a general decrease in fertility, ongoing since 2007</a:t>
            </a:r>
          </a:p>
        </p:txBody>
      </p:sp>
    </p:spTree>
    <p:extLst>
      <p:ext uri="{BB962C8B-B14F-4D97-AF65-F5344CB8AC3E}">
        <p14:creationId xmlns:p14="http://schemas.microsoft.com/office/powerpoint/2010/main" val="411248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sp>
        <p:nvSpPr>
          <p:cNvPr id="3" name="Content Placeholder 2"/>
          <p:cNvSpPr>
            <a:spLocks noGrp="1"/>
          </p:cNvSpPr>
          <p:nvPr>
            <p:ph idx="1"/>
          </p:nvPr>
        </p:nvSpPr>
        <p:spPr/>
        <p:txBody>
          <a:bodyPr>
            <a:normAutofit/>
          </a:bodyPr>
          <a:lstStyle/>
          <a:p>
            <a:r>
              <a:rPr lang="en-US" dirty="0" smtClean="0"/>
              <a:t>The most prevalent racial or ethnic group for the United States was the White alone non-Hispanic population at 57.8%. This decreased from 63.7% in 2010</a:t>
            </a:r>
          </a:p>
          <a:p>
            <a:r>
              <a:rPr lang="en-US" dirty="0" smtClean="0"/>
              <a:t>The Hispanic or Latino population was the second-largest racial or ethnic group, comprising 18.7% of the total population</a:t>
            </a:r>
          </a:p>
          <a:p>
            <a:r>
              <a:rPr lang="en-US" dirty="0" smtClean="0"/>
              <a:t>The Black or African American alone non-Hispanic population was the third-largest group at 12.1%</a:t>
            </a:r>
          </a:p>
          <a:p>
            <a:r>
              <a:rPr lang="en-US" dirty="0" smtClean="0"/>
              <a:t>The remaining racial and ethnic groups combined to make up 11.4% of the total population</a:t>
            </a:r>
            <a:endParaRPr lang="en-US" dirty="0"/>
          </a:p>
        </p:txBody>
      </p:sp>
    </p:spTree>
    <p:extLst>
      <p:ext uri="{BB962C8B-B14F-4D97-AF65-F5344CB8AC3E}">
        <p14:creationId xmlns:p14="http://schemas.microsoft.com/office/powerpoint/2010/main" val="2536813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Financing, cost, and value-based payment.</a:t>
            </a:r>
            <a:endParaRPr lang="en-US" dirty="0"/>
          </a:p>
        </p:txBody>
      </p:sp>
      <p:sp>
        <p:nvSpPr>
          <p:cNvPr id="3" name="Content Placeholder 2"/>
          <p:cNvSpPr>
            <a:spLocks noGrp="1"/>
          </p:cNvSpPr>
          <p:nvPr>
            <p:ph idx="1"/>
          </p:nvPr>
        </p:nvSpPr>
        <p:spPr/>
        <p:txBody>
          <a:bodyPr>
            <a:normAutofit fontScale="92500"/>
          </a:bodyPr>
          <a:lstStyle/>
          <a:p>
            <a:r>
              <a:rPr lang="en-US" dirty="0" smtClean="0"/>
              <a:t>Instead of payers paying providers a set fee for a specific service provided, as was common in the past, payments are more often based (at least partly) on such factors as performance, quality, patient experience, clinical outcomes, best practices, and keeping people healthy</a:t>
            </a:r>
          </a:p>
          <a:p>
            <a:pPr lvl="1"/>
            <a:r>
              <a:rPr lang="en-US" dirty="0" smtClean="0"/>
              <a:t>to reduce healthcare spending and increase healthcare quality</a:t>
            </a:r>
          </a:p>
          <a:p>
            <a:r>
              <a:rPr lang="en-US" dirty="0" smtClean="0"/>
              <a:t>Some payments are population based, so that providers get a budgeted amount to care for a defined population for a specific period</a:t>
            </a:r>
          </a:p>
          <a:p>
            <a:r>
              <a:rPr lang="en-US" dirty="0" smtClean="0"/>
              <a:t>Growth of social insurance (Medicaid, Medicare), expanding individual access to group insurance (ACA Marketplace)</a:t>
            </a:r>
          </a:p>
          <a:p>
            <a:r>
              <a:rPr lang="en-US" dirty="0" smtClean="0"/>
              <a:t>Single-payer universal health insurance</a:t>
            </a:r>
            <a:endParaRPr lang="en-US" dirty="0"/>
          </a:p>
        </p:txBody>
      </p:sp>
    </p:spTree>
    <p:extLst>
      <p:ext uri="{BB962C8B-B14F-4D97-AF65-F5344CB8AC3E}">
        <p14:creationId xmlns:p14="http://schemas.microsoft.com/office/powerpoint/2010/main" val="241254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a:t>
            </a:r>
            <a:endParaRPr lang="en-US" dirty="0"/>
          </a:p>
        </p:txBody>
      </p:sp>
      <p:sp>
        <p:nvSpPr>
          <p:cNvPr id="3" name="Content Placeholder 2"/>
          <p:cNvSpPr>
            <a:spLocks noGrp="1"/>
          </p:cNvSpPr>
          <p:nvPr>
            <p:ph idx="1"/>
          </p:nvPr>
        </p:nvSpPr>
        <p:spPr/>
        <p:txBody>
          <a:bodyPr>
            <a:normAutofit fontScale="92500"/>
          </a:bodyPr>
          <a:lstStyle/>
          <a:p>
            <a:r>
              <a:rPr lang="en-US" dirty="0" smtClean="0"/>
              <a:t>HCOs becoming bigger, more complex, comprising:</a:t>
            </a:r>
          </a:p>
          <a:p>
            <a:pPr lvl="1"/>
            <a:r>
              <a:rPr lang="en-US" dirty="0" smtClean="0"/>
              <a:t>Hospitals, medical groups, insurers, ambulatory clinics, long-term care businesses, community agencies, medical device companies, pharmaceutical firms, health information technology businesses, large retail businesses, and other entities are still forming healthcare mergers, alliances, networks, vertically integrated delivery systems, accountable care organizations, and other collaborative structures</a:t>
            </a:r>
          </a:p>
          <a:p>
            <a:r>
              <a:rPr lang="en-US" dirty="0" smtClean="0"/>
              <a:t>Effects:</a:t>
            </a:r>
          </a:p>
          <a:p>
            <a:pPr lvl="1"/>
            <a:r>
              <a:rPr lang="en-US" dirty="0" smtClean="0"/>
              <a:t>Continuity of Care (</a:t>
            </a:r>
            <a:r>
              <a:rPr lang="en-US" dirty="0" err="1" smtClean="0"/>
              <a:t>CoC</a:t>
            </a:r>
            <a:r>
              <a:rPr lang="en-US" dirty="0" smtClean="0"/>
              <a:t>)</a:t>
            </a:r>
          </a:p>
          <a:p>
            <a:pPr lvl="1"/>
            <a:r>
              <a:rPr lang="en-US" dirty="0" smtClean="0"/>
              <a:t>Reduce fragmentation</a:t>
            </a:r>
          </a:p>
          <a:p>
            <a:pPr lvl="1"/>
            <a:r>
              <a:rPr lang="en-US" dirty="0" smtClean="0"/>
              <a:t>Economies of scope and scale (sharing resources)</a:t>
            </a:r>
          </a:p>
          <a:p>
            <a:pPr lvl="1"/>
            <a:r>
              <a:rPr lang="en-US" dirty="0" smtClean="0"/>
              <a:t>Increasing market power</a:t>
            </a:r>
          </a:p>
          <a:p>
            <a:pPr lvl="1"/>
            <a:r>
              <a:rPr lang="en-US" dirty="0" smtClean="0"/>
              <a:t>Improving quality(?)</a:t>
            </a:r>
            <a:endParaRPr lang="en-US" dirty="0"/>
          </a:p>
        </p:txBody>
      </p:sp>
    </p:spTree>
    <p:extLst>
      <p:ext uri="{BB962C8B-B14F-4D97-AF65-F5344CB8AC3E}">
        <p14:creationId xmlns:p14="http://schemas.microsoft.com/office/powerpoint/2010/main" val="144851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Connectedness</a:t>
            </a:r>
            <a:endParaRPr lang="en-US" dirty="0"/>
          </a:p>
        </p:txBody>
      </p:sp>
      <p:sp>
        <p:nvSpPr>
          <p:cNvPr id="3" name="Content Placeholder 2"/>
          <p:cNvSpPr>
            <a:spLocks noGrp="1"/>
          </p:cNvSpPr>
          <p:nvPr>
            <p:ph idx="1"/>
          </p:nvPr>
        </p:nvSpPr>
        <p:spPr/>
        <p:txBody>
          <a:bodyPr/>
          <a:lstStyle/>
          <a:p>
            <a:r>
              <a:rPr lang="en-US" dirty="0" smtClean="0"/>
              <a:t>Social media</a:t>
            </a:r>
          </a:p>
          <a:p>
            <a:r>
              <a:rPr lang="en-US" dirty="0" smtClean="0"/>
              <a:t>E-health, telehealth, mobile health, and virtual health</a:t>
            </a:r>
          </a:p>
          <a:p>
            <a:endParaRPr lang="en-US" dirty="0"/>
          </a:p>
          <a:p>
            <a:r>
              <a:rPr lang="en-US" dirty="0" smtClean="0"/>
              <a:t>Technological barriers persist</a:t>
            </a:r>
            <a:endParaRPr lang="en-US" dirty="0"/>
          </a:p>
        </p:txBody>
      </p:sp>
    </p:spTree>
    <p:extLst>
      <p:ext uri="{BB962C8B-B14F-4D97-AF65-F5344CB8AC3E}">
        <p14:creationId xmlns:p14="http://schemas.microsoft.com/office/powerpoint/2010/main" val="929835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health, consumer engagement, patient experience</a:t>
            </a:r>
            <a:endParaRPr lang="en-US" dirty="0"/>
          </a:p>
        </p:txBody>
      </p:sp>
      <p:sp>
        <p:nvSpPr>
          <p:cNvPr id="3" name="Content Placeholder 2"/>
          <p:cNvSpPr>
            <a:spLocks noGrp="1"/>
          </p:cNvSpPr>
          <p:nvPr>
            <p:ph idx="1"/>
          </p:nvPr>
        </p:nvSpPr>
        <p:spPr/>
        <p:txBody>
          <a:bodyPr>
            <a:normAutofit lnSpcReduction="10000"/>
          </a:bodyPr>
          <a:lstStyle/>
          <a:p>
            <a:r>
              <a:rPr lang="en-US" dirty="0" smtClean="0"/>
              <a:t>Patient engagement and knowledge changing</a:t>
            </a:r>
          </a:p>
          <a:p>
            <a:r>
              <a:rPr lang="en-US" dirty="0" smtClean="0"/>
              <a:t>Comparison shopping more common</a:t>
            </a:r>
          </a:p>
          <a:p>
            <a:r>
              <a:rPr lang="en-US" dirty="0" smtClean="0"/>
              <a:t>Patient experience</a:t>
            </a:r>
          </a:p>
          <a:p>
            <a:pPr lvl="1"/>
            <a:r>
              <a:rPr lang="en-US" dirty="0" smtClean="0"/>
              <a:t>examining their processes, facilities, and services from the perspectives of different types of consumers and adjusting to attract consumers</a:t>
            </a:r>
          </a:p>
          <a:p>
            <a:pPr lvl="1"/>
            <a:r>
              <a:rPr lang="en-US" dirty="0" smtClean="0"/>
              <a:t>empathy, convenience, respect, promptness, transparency, trust, satisfaction, responsiveness, and individual attention</a:t>
            </a:r>
          </a:p>
          <a:p>
            <a:pPr lvl="1"/>
            <a:r>
              <a:rPr lang="en-US" dirty="0" smtClean="0"/>
              <a:t>Patient safety</a:t>
            </a:r>
          </a:p>
          <a:p>
            <a:r>
              <a:rPr lang="en-US" dirty="0" smtClean="0"/>
              <a:t>Personalized medicine</a:t>
            </a:r>
          </a:p>
          <a:p>
            <a:r>
              <a:rPr lang="en-US" dirty="0" smtClean="0"/>
              <a:t>Patient-centered vs provider-centered</a:t>
            </a:r>
            <a:endParaRPr lang="en-US" dirty="0"/>
          </a:p>
        </p:txBody>
      </p:sp>
    </p:spTree>
    <p:extLst>
      <p:ext uri="{BB962C8B-B14F-4D97-AF65-F5344CB8AC3E}">
        <p14:creationId xmlns:p14="http://schemas.microsoft.com/office/powerpoint/2010/main" val="3585798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Props1.xml><?xml version="1.0" encoding="utf-8"?>
<ds:datastoreItem xmlns:ds="http://schemas.openxmlformats.org/officeDocument/2006/customXml" ds:itemID="{6BEF6F0A-3E15-483B-9544-B29F1BEF04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E40E51-5C1A-49AF-9422-211860EF411B}">
  <ds:schemaRefs>
    <ds:schemaRef ds:uri="http://schemas.microsoft.com/sharepoint/v3/contenttype/forms"/>
  </ds:schemaRefs>
</ds:datastoreItem>
</file>

<file path=customXml/itemProps3.xml><?xml version="1.0" encoding="utf-8"?>
<ds:datastoreItem xmlns:ds="http://schemas.openxmlformats.org/officeDocument/2006/customXml" ds:itemID="{F201B9AD-C631-444F-A790-254018E551D3}">
  <ds:schemaRefs>
    <ds:schemaRef ds:uri="http://purl.org/dc/terms/"/>
    <ds:schemaRef ds:uri="http://schemas.openxmlformats.org/package/2006/metadata/core-properties"/>
    <ds:schemaRef ds:uri="http://schemas.microsoft.com/office/2006/documentManagement/types"/>
    <ds:schemaRef ds:uri="7f18ec10-a743-4c21-91d9-69d297feae23"/>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15</TotalTime>
  <Words>914</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Introduction to Health Care Management</vt:lpstr>
      <vt:lpstr>Future of Health Care</vt:lpstr>
      <vt:lpstr>COVID-19 and new diseases.</vt:lpstr>
      <vt:lpstr>Demographics</vt:lpstr>
      <vt:lpstr>Demographics</vt:lpstr>
      <vt:lpstr>Financing, cost, and value-based payment.</vt:lpstr>
      <vt:lpstr>Consolidation</vt:lpstr>
      <vt:lpstr>Connectedness</vt:lpstr>
      <vt:lpstr>Retail health, consumer engagement, patient experience</vt:lpstr>
      <vt:lpstr>Population health and public health</vt:lpstr>
      <vt:lpstr>Workforce issues</vt:lpstr>
      <vt:lpstr>Sustainability</vt:lpstr>
      <vt:lpstr>Digitization, big data, and artificial intelligence</vt:lpstr>
      <vt:lpstr>Activity</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Care Management</dc:title>
  <dc:creator>Shane Murphy</dc:creator>
  <cp:lastModifiedBy>Shane Murphy</cp:lastModifiedBy>
  <cp:revision>3</cp:revision>
  <dcterms:created xsi:type="dcterms:W3CDTF">2024-08-29T17:28:55Z</dcterms:created>
  <dcterms:modified xsi:type="dcterms:W3CDTF">2024-08-29T17:44:51Z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