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2"/>
  </p:notesMasterIdLst>
  <p:sldIdLst>
    <p:sldId id="296" r:id="rId5"/>
    <p:sldId id="341" r:id="rId6"/>
    <p:sldId id="343" r:id="rId7"/>
    <p:sldId id="345" r:id="rId8"/>
    <p:sldId id="347" r:id="rId9"/>
    <p:sldId id="346" r:id="rId10"/>
    <p:sldId id="348" r:id="rId11"/>
    <p:sldId id="349" r:id="rId12"/>
    <p:sldId id="350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38" r:id="rId22"/>
    <p:sldId id="339" r:id="rId23"/>
    <p:sldId id="351" r:id="rId24"/>
    <p:sldId id="316" r:id="rId25"/>
    <p:sldId id="352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53" r:id="rId36"/>
    <p:sldId id="326" r:id="rId37"/>
    <p:sldId id="327" r:id="rId38"/>
    <p:sldId id="328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37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270500085_A_Primer_on_The_Economics_of_Insuran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3221: Economics of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202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39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y=U(x)</a:t>
            </a:r>
          </a:p>
          <a:p>
            <a:pPr lvl="1"/>
            <a:r>
              <a:rPr lang="en-US" dirty="0"/>
              <a:t>Utility is generally increasing in x</a:t>
            </a:r>
          </a:p>
          <a:p>
            <a:pPr lvl="2"/>
            <a:r>
              <a:rPr lang="en-US" dirty="0"/>
              <a:t>(So U’(x)&gt;0)</a:t>
            </a:r>
          </a:p>
          <a:p>
            <a:pPr lvl="1"/>
            <a:r>
              <a:rPr lang="en-US" dirty="0"/>
              <a:t>Utility is generally concave</a:t>
            </a:r>
          </a:p>
          <a:p>
            <a:pPr lvl="2"/>
            <a:r>
              <a:rPr lang="en-US" dirty="0"/>
              <a:t>U(E(x))&gt;E(U(x))</a:t>
            </a:r>
          </a:p>
          <a:p>
            <a:pPr lvl="2"/>
            <a:r>
              <a:rPr lang="en-US" dirty="0"/>
              <a:t>(also U’’(x)&lt;0)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y=ln(x)</a:t>
            </a:r>
          </a:p>
          <a:p>
            <a:pPr lvl="1"/>
            <a:r>
              <a:rPr lang="en-US" dirty="0"/>
              <a:t>y=√x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thumb/4/4a/Square_root_0_25.svg/400px-Square_root_0_25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63" y="4739772"/>
            <a:ext cx="3810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e/ea/Log.svg/300px-Log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11" y="1383632"/>
            <a:ext cx="4585640" cy="3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30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Marginal utility the change in utility from a change in input (wealth) given the current level of the input</a:t>
            </a:r>
          </a:p>
          <a:p>
            <a:pPr lvl="1"/>
            <a:r>
              <a:rPr lang="en-US" dirty="0"/>
              <a:t>What is change in utility if someone's wealth changes by a dollar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Diminishing marginal utility</a:t>
            </a:r>
          </a:p>
          <a:p>
            <a:pPr lvl="1"/>
            <a:r>
              <a:rPr lang="en-US" dirty="0"/>
              <a:t>In general, the wealthier someone is, the less utility they gain from earning an extra dollar</a:t>
            </a:r>
          </a:p>
          <a:p>
            <a:pPr lvl="2"/>
            <a:r>
              <a:rPr lang="en-US" dirty="0"/>
              <a:t>The less utility they lose from losing an extra dollar</a:t>
            </a:r>
          </a:p>
          <a:p>
            <a:pPr lvl="1"/>
            <a:r>
              <a:rPr lang="en-US" dirty="0"/>
              <a:t>The utility lost if someone loses $1000 is greater if they are poor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45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aversion and Loss aversion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aversion comes about because marginal utility is diminishing</a:t>
            </a:r>
          </a:p>
          <a:p>
            <a:pPr lvl="1"/>
            <a:r>
              <a:rPr lang="en-US" dirty="0"/>
              <a:t>Imagine you are in a coin flip scenario, heads you win $10,000, tails you lose, call that scenario A</a:t>
            </a:r>
          </a:p>
          <a:p>
            <a:pPr lvl="1"/>
            <a:r>
              <a:rPr lang="en-US" dirty="0"/>
              <a:t>Scenario B is a situation where you don’t have to flip a coin</a:t>
            </a:r>
          </a:p>
          <a:p>
            <a:pPr lvl="2"/>
            <a:r>
              <a:rPr lang="en-US" dirty="0"/>
              <a:t>Expected value of the two scenarios is equal (on average, you end up with no change)</a:t>
            </a:r>
          </a:p>
          <a:p>
            <a:pPr lvl="1"/>
            <a:r>
              <a:rPr lang="en-US" dirty="0"/>
              <a:t>Diminishing marginal utility can be used to show people prefer scenario B</a:t>
            </a:r>
          </a:p>
          <a:p>
            <a:pPr lvl="1"/>
            <a:r>
              <a:rPr lang="en-US" dirty="0"/>
              <a:t>People prefer a risk free situation to a risky situation</a:t>
            </a:r>
          </a:p>
          <a:p>
            <a:r>
              <a:rPr lang="en-US" dirty="0"/>
              <a:t>Loss aversion is based on a psychological approach called Prospect theory</a:t>
            </a:r>
          </a:p>
          <a:p>
            <a:pPr lvl="1"/>
            <a:r>
              <a:rPr lang="en-US" dirty="0"/>
              <a:t>Different from risk aversion, people have a greater aversion to loss than might be expected from the marginal utility approach</a:t>
            </a:r>
          </a:p>
          <a:p>
            <a:pPr lvl="1"/>
            <a:r>
              <a:rPr lang="en-US" dirty="0"/>
              <a:t>So they have two utility functions, a positive one that seeks gains and a negative one that avoids losses</a:t>
            </a:r>
          </a:p>
          <a:p>
            <a:pPr lvl="2"/>
            <a:r>
              <a:rPr lang="en-US" dirty="0"/>
              <a:t>And the negative one is maybe a bit larger in magnitude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1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Premium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Premium is the maximum amount of money a risk-averse person would pay to avoid taking a risk</a:t>
            </a:r>
          </a:p>
          <a:p>
            <a:r>
              <a:rPr lang="en-US" dirty="0"/>
              <a:t>Risk Premium is the difference between the expected value of a gamble and the value of a sure outcome such that the utility of that outcome equals the expected utility of the gamble</a:t>
            </a:r>
          </a:p>
          <a:p>
            <a:pPr lvl="1"/>
            <a:r>
              <a:rPr lang="en-US" dirty="0"/>
              <a:t>We won’t use this precise definition in this class, but it is important in an economics class</a:t>
            </a:r>
          </a:p>
          <a:p>
            <a:r>
              <a:rPr lang="en-US" dirty="0"/>
              <a:t>The risk premium is a function of risk aversion – more risk averse people are willing to pay a greater premium</a:t>
            </a:r>
          </a:p>
          <a:p>
            <a:r>
              <a:rPr lang="en-US" dirty="0"/>
              <a:t>The risk premium is not a function of loss aversion</a:t>
            </a:r>
          </a:p>
        </p:txBody>
      </p:sp>
    </p:spTree>
    <p:extLst>
      <p:ext uri="{BB962C8B-B14F-4D97-AF65-F5344CB8AC3E}">
        <p14:creationId xmlns:p14="http://schemas.microsoft.com/office/powerpoint/2010/main" val="728886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premiums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Insurance capitalizes on this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Under this theory the maximum a person is willing to pay for insurance is the expected loss plus the risk premium (so expected revenue equals expected loss for the insure plus an additional premium)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On average, an insurance company pays out the expected loss (so expected cost equals expected loss)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So the expected profit is the expected revenue minus expected cost</a:t>
            </a:r>
          </a:p>
          <a:p>
            <a:pPr lvl="1"/>
            <a:r>
              <a:rPr lang="en-US" dirty="0"/>
              <a:t>If a persons insurance premium is as large as possible, then profit equals the risk premium!</a:t>
            </a:r>
          </a:p>
        </p:txBody>
      </p:sp>
    </p:spTree>
    <p:extLst>
      <p:ext uri="{BB962C8B-B14F-4D97-AF65-F5344CB8AC3E}">
        <p14:creationId xmlns:p14="http://schemas.microsoft.com/office/powerpoint/2010/main" val="4183235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of Demand:</a:t>
            </a:r>
          </a:p>
          <a:p>
            <a:pPr lvl="1"/>
            <a:r>
              <a:rPr lang="en-US" dirty="0"/>
              <a:t>Risk Aversion</a:t>
            </a:r>
          </a:p>
          <a:p>
            <a:pPr lvl="1"/>
            <a:r>
              <a:rPr lang="en-US" dirty="0"/>
              <a:t>Perception of Risk</a:t>
            </a:r>
          </a:p>
          <a:p>
            <a:pPr lvl="1"/>
            <a:r>
              <a:rPr lang="en-US" dirty="0"/>
              <a:t>Peer Behavior</a:t>
            </a:r>
          </a:p>
          <a:p>
            <a:pPr lvl="1"/>
            <a:r>
              <a:rPr lang="en-US" dirty="0"/>
              <a:t>Wealth and Income</a:t>
            </a:r>
          </a:p>
          <a:p>
            <a:pPr lvl="1"/>
            <a:r>
              <a:rPr lang="en-US" dirty="0"/>
              <a:t>Ability to Externalize Risk</a:t>
            </a:r>
          </a:p>
          <a:p>
            <a:pPr lvl="2"/>
            <a:r>
              <a:rPr lang="en-US" dirty="0"/>
              <a:t>Moral Hazard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4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sense, Insurance is a mechanism by which the cost of risks are mediated through </a:t>
            </a:r>
            <a:r>
              <a:rPr lang="en-US" b="1" dirty="0"/>
              <a:t>pooling</a:t>
            </a:r>
          </a:p>
          <a:p>
            <a:pPr lvl="1"/>
            <a:r>
              <a:rPr lang="en-US" dirty="0"/>
              <a:t>The insured are willing to pay a risk premium to cover administrative and transaction costs of the pool in return for the reduction in risk</a:t>
            </a:r>
          </a:p>
          <a:p>
            <a:pPr lvl="1"/>
            <a:r>
              <a:rPr lang="en-US" dirty="0"/>
              <a:t>Members of a pool do not necessarily make equal contributions</a:t>
            </a:r>
          </a:p>
          <a:p>
            <a:pPr lvl="2"/>
            <a:r>
              <a:rPr lang="en-US" dirty="0"/>
              <a:t>Contributions may be increasing in level of risk and exposure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there very few private flood </a:t>
            </a:r>
            <a:r>
              <a:rPr lang="en-US"/>
              <a:t>insurance plans?</a:t>
            </a:r>
          </a:p>
        </p:txBody>
      </p:sp>
    </p:spTree>
    <p:extLst>
      <p:ext uri="{BB962C8B-B14F-4D97-AF65-F5344CB8AC3E}">
        <p14:creationId xmlns:p14="http://schemas.microsoft.com/office/powerpoint/2010/main" val="2695637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9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discuss this question further, adding more concepts</a:t>
            </a:r>
          </a:p>
          <a:p>
            <a:r>
              <a:rPr lang="en-US" dirty="0" smtClean="0"/>
              <a:t>We will also do homework 2 together in part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313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Probability</a:t>
            </a:r>
          </a:p>
          <a:p>
            <a:pPr lvl="1"/>
            <a:r>
              <a:rPr lang="en-US" dirty="0" smtClean="0"/>
              <a:t>(Frequentist definition) relative frequency of different outcomes of a random event (lottery, RV) across multiple measurements</a:t>
            </a:r>
          </a:p>
          <a:p>
            <a:pPr lvl="1"/>
            <a:r>
              <a:rPr lang="en-US" dirty="0" smtClean="0"/>
              <a:t>(Bayesian definition) in addition to measurements (data), analyst admits uncertainty about model or reality and validity of objective and/or subjective </a:t>
            </a:r>
            <a:r>
              <a:rPr lang="en-US" dirty="0" smtClean="0"/>
              <a:t>beliefs</a:t>
            </a:r>
          </a:p>
          <a:p>
            <a:r>
              <a:rPr lang="en-US" dirty="0" smtClean="0"/>
              <a:t>What is the probability a coin flip lands heads: 50% (is this true?)</a:t>
            </a:r>
          </a:p>
          <a:p>
            <a:r>
              <a:rPr lang="en-US" dirty="0" smtClean="0"/>
              <a:t>What is the probability a fair dice lands greater than 3?</a:t>
            </a:r>
          </a:p>
          <a:p>
            <a:pPr lvl="1"/>
            <a:r>
              <a:rPr lang="en-US" dirty="0" smtClean="0"/>
              <a:t>So 4 or 5: 1/6 + 1/6 = 2/6 = 1/3</a:t>
            </a:r>
          </a:p>
          <a:p>
            <a:pPr lvl="1"/>
            <a:r>
              <a:rPr lang="en-US" dirty="0" smtClean="0"/>
              <a:t>Note “or” can serve as an operator in probability space, if A and B are mutually exclusive, the probability of A or B is the sum of the probabilities of A and B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4112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3221: Economics of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202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92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fair experiment, the average or mean value of the results obtained from a large number of trials should be close to the expected value. As more trials are performed, the mean will tend to become closer to the expected value.</a:t>
            </a:r>
          </a:p>
          <a:p>
            <a:pPr lvl="1"/>
            <a:r>
              <a:rPr lang="en-US" dirty="0"/>
              <a:t>If X is a random variable and (x1, x2, x3, x4, x5) are random draws from X</a:t>
            </a:r>
          </a:p>
          <a:p>
            <a:pPr lvl="1"/>
            <a:r>
              <a:rPr lang="en-US" dirty="0"/>
              <a:t>Average(x1, x2, x3, x4, x5) ≠ Expected Value (X)</a:t>
            </a:r>
          </a:p>
          <a:p>
            <a:pPr lvl="1"/>
            <a:r>
              <a:rPr lang="en-US" dirty="0"/>
              <a:t>And Average (x1, x2, …, x999, x1000) ≠ Expected Value (X)</a:t>
            </a:r>
          </a:p>
          <a:p>
            <a:pPr lvl="1"/>
            <a:r>
              <a:rPr lang="en-US" dirty="0"/>
              <a:t>But the Average(x1, x2, …, x999, x1000) will usually be closer to E(X)</a:t>
            </a:r>
          </a:p>
          <a:p>
            <a:r>
              <a:rPr lang="en-US" dirty="0"/>
              <a:t>Risk for an insurance company is that the average loss for its portfolio in a given year will be larger than expected</a:t>
            </a:r>
          </a:p>
          <a:p>
            <a:pPr lvl="1"/>
            <a:r>
              <a:rPr lang="en-US" dirty="0"/>
              <a:t>So what does the Law of Large Numbers suggest an insurance company should do to reduce this risk?</a:t>
            </a:r>
          </a:p>
        </p:txBody>
      </p:sp>
    </p:spTree>
    <p:extLst>
      <p:ext uri="{BB962C8B-B14F-4D97-AF65-F5344CB8AC3E}">
        <p14:creationId xmlns:p14="http://schemas.microsoft.com/office/powerpoint/2010/main" val="2737681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Large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larger an insurance company is, the closer the realized losses on its portfolio will be to the expected losses (assuming accurate modeling of probability).</a:t>
            </a:r>
          </a:p>
          <a:p>
            <a:endParaRPr lang="en-US" dirty="0"/>
          </a:p>
          <a:p>
            <a:r>
              <a:rPr lang="en-US" dirty="0" smtClean="0"/>
              <a:t>How does an insurance company pay off its losses at the end of the year?</a:t>
            </a:r>
          </a:p>
          <a:p>
            <a:pPr lvl="1"/>
            <a:r>
              <a:rPr lang="en-US" dirty="0" smtClean="0"/>
              <a:t>Does it borrow money, meaning to pay back its borrowing using premiums from next year?</a:t>
            </a:r>
          </a:p>
          <a:p>
            <a:pPr lvl="1"/>
            <a:r>
              <a:rPr lang="en-US" dirty="0" smtClean="0"/>
              <a:t>Does it hold last years premiums and give money to losing clients from pool of premiums?</a:t>
            </a:r>
          </a:p>
          <a:p>
            <a:pPr lvl="2"/>
            <a:r>
              <a:rPr lang="en-US" dirty="0" smtClean="0"/>
              <a:t>(for later discussion) </a:t>
            </a:r>
            <a:r>
              <a:rPr lang="en-US" dirty="0" smtClean="0"/>
              <a:t>What does an insurance company do with this pool of premiums in the meantime?!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88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in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Efficiency (maximized social welfare) vs Equity (“fairness”)</a:t>
            </a:r>
          </a:p>
          <a:p>
            <a:r>
              <a:rPr lang="en-US" dirty="0"/>
              <a:t>How do you think Efficiency and Equity could be managed in designing an insurance program?</a:t>
            </a:r>
          </a:p>
          <a:p>
            <a:r>
              <a:rPr lang="en-US" dirty="0"/>
              <a:t>Pooling equilibrium – all risk types buy the same policy</a:t>
            </a:r>
          </a:p>
          <a:p>
            <a:pPr lvl="1"/>
            <a:r>
              <a:rPr lang="en-US" dirty="0"/>
              <a:t>High risk individuals pay lower rate, low risk individuals pay higher rate</a:t>
            </a:r>
          </a:p>
          <a:p>
            <a:pPr lvl="1"/>
            <a:r>
              <a:rPr lang="en-US" dirty="0"/>
              <a:t>Low risk individuals less likely to buy insurance</a:t>
            </a:r>
          </a:p>
          <a:p>
            <a:pPr lvl="1"/>
            <a:r>
              <a:rPr lang="en-US" dirty="0"/>
              <a:t>High risk individuals more likely to buy insurance</a:t>
            </a:r>
          </a:p>
          <a:p>
            <a:r>
              <a:rPr lang="en-US" dirty="0"/>
              <a:t>Separating equilibrium – Risk types buy different insurance policies</a:t>
            </a:r>
          </a:p>
          <a:p>
            <a:pPr lvl="1"/>
            <a:r>
              <a:rPr lang="en-US" dirty="0"/>
              <a:t>Low risk individuals pay lower rate, become more likely to buy policy</a:t>
            </a:r>
          </a:p>
          <a:p>
            <a:pPr lvl="1"/>
            <a:r>
              <a:rPr lang="en-US" dirty="0"/>
              <a:t>High risk individuals pay higher rate, become less likely to buy policy</a:t>
            </a:r>
          </a:p>
        </p:txBody>
      </p:sp>
    </p:spTree>
    <p:extLst>
      <p:ext uri="{BB962C8B-B14F-4D97-AF65-F5344CB8AC3E}">
        <p14:creationId xmlns:p14="http://schemas.microsoft.com/office/powerpoint/2010/main" val="2789822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selection occurs when market participation is affected by asymmetric information</a:t>
            </a:r>
          </a:p>
          <a:p>
            <a:r>
              <a:rPr lang="en-US" dirty="0" smtClean="0"/>
              <a:t>Adverse </a:t>
            </a:r>
            <a:r>
              <a:rPr lang="en-US" dirty="0"/>
              <a:t>selection occurs when high-risk individuals are more likely to purchase insurance than low-risk </a:t>
            </a:r>
            <a:r>
              <a:rPr lang="en-US" dirty="0" smtClean="0"/>
              <a:t>individuals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369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everyone to buy insurance</a:t>
            </a:r>
          </a:p>
          <a:p>
            <a:pPr lvl="1"/>
            <a:r>
              <a:rPr lang="en-US" dirty="0" smtClean="0"/>
              <a:t>Individual health insurance mandate </a:t>
            </a:r>
            <a:r>
              <a:rPr lang="en-US" dirty="0"/>
              <a:t>in the </a:t>
            </a:r>
            <a:r>
              <a:rPr lang="en-US" dirty="0" smtClean="0"/>
              <a:t>Affordable Care Act</a:t>
            </a:r>
            <a:endParaRPr lang="en-US" dirty="0"/>
          </a:p>
          <a:p>
            <a:r>
              <a:rPr lang="en-US" dirty="0"/>
              <a:t>Waiting </a:t>
            </a:r>
            <a:r>
              <a:rPr lang="en-US" dirty="0" smtClean="0"/>
              <a:t>period </a:t>
            </a:r>
            <a:r>
              <a:rPr lang="en-US" dirty="0"/>
              <a:t>before </a:t>
            </a:r>
            <a:r>
              <a:rPr lang="en-US" dirty="0" smtClean="0"/>
              <a:t>coverage takes effect</a:t>
            </a:r>
            <a:endParaRPr lang="en-US" dirty="0"/>
          </a:p>
          <a:p>
            <a:r>
              <a:rPr lang="en-US" dirty="0"/>
              <a:t>Premiums </a:t>
            </a:r>
            <a:r>
              <a:rPr lang="en-US" dirty="0" smtClean="0"/>
              <a:t>tied </a:t>
            </a:r>
            <a:r>
              <a:rPr lang="en-US" dirty="0"/>
              <a:t>to </a:t>
            </a:r>
            <a:r>
              <a:rPr lang="en-US" dirty="0" smtClean="0"/>
              <a:t>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79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 is a lack of incentive to guard against risks because an individual is protected from the consequences of those risks</a:t>
            </a:r>
          </a:p>
        </p:txBody>
      </p:sp>
    </p:spTree>
    <p:extLst>
      <p:ext uri="{BB962C8B-B14F-4D97-AF65-F5344CB8AC3E}">
        <p14:creationId xmlns:p14="http://schemas.microsoft.com/office/powerpoint/2010/main" val="2679623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Co-payments and Deductibles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88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and 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an insurance market with two types of customers (heterogeneous)</a:t>
            </a:r>
          </a:p>
          <a:p>
            <a:pPr lvl="1"/>
            <a:r>
              <a:rPr lang="en-US" dirty="0"/>
              <a:t>H – high risk</a:t>
            </a:r>
          </a:p>
          <a:p>
            <a:pPr lvl="1"/>
            <a:r>
              <a:rPr lang="en-US" dirty="0"/>
              <a:t>L – low risk</a:t>
            </a:r>
          </a:p>
          <a:p>
            <a:r>
              <a:rPr lang="en-US" dirty="0"/>
              <a:t>The expected cost of high risk customers is higher than low risk</a:t>
            </a:r>
          </a:p>
          <a:p>
            <a:r>
              <a:rPr lang="en-US" dirty="0"/>
              <a:t>Costumers know their risk, but insurance companies do not (private information, asymmetric information)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83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simple model, insurance plans vary on premiums and amount of coverage</a:t>
            </a:r>
          </a:p>
          <a:p>
            <a:r>
              <a:rPr lang="en-US" dirty="0"/>
              <a:t>Insurance companies need premiums large enough to cover expected medical costs</a:t>
            </a:r>
          </a:p>
          <a:p>
            <a:r>
              <a:rPr lang="en-US" dirty="0"/>
              <a:t>High risk types have higher expected medical costs</a:t>
            </a:r>
          </a:p>
          <a:p>
            <a:r>
              <a:rPr lang="en-US" dirty="0"/>
              <a:t>For a simple model, consider insurance plans that have a limit on annual coverage</a:t>
            </a:r>
          </a:p>
          <a:p>
            <a:r>
              <a:rPr lang="en-US" dirty="0"/>
              <a:t>High risk types want a higher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5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– Venn Diagrams (</a:t>
            </a:r>
            <a:r>
              <a:rPr lang="en-US" dirty="0" err="1" smtClean="0"/>
              <a:t>xkcd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xkcd: Pan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0044"/>
            <a:ext cx="40671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mala Harris, Venn Diagrams and xkc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858" y="1500973"/>
            <a:ext cx="5086350" cy="460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365: Messaging Systems - explain xkc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271" y="3043315"/>
            <a:ext cx="30480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531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pooling equilibrium, both risk types buy the same insurance plans and pay the same premiums</a:t>
            </a:r>
          </a:p>
          <a:p>
            <a:r>
              <a:rPr lang="en-US" dirty="0"/>
              <a:t>High risk types want more generous coverage (higher limit)</a:t>
            </a:r>
          </a:p>
          <a:p>
            <a:r>
              <a:rPr lang="en-US" dirty="0"/>
              <a:t>Pooling equilibria are unstable</a:t>
            </a:r>
          </a:p>
          <a:p>
            <a:pPr lvl="1"/>
            <a:r>
              <a:rPr lang="en-US" dirty="0"/>
              <a:t>Low risk types will be willing to get plans with less coverage If they cost less</a:t>
            </a:r>
          </a:p>
          <a:p>
            <a:pPr lvl="1"/>
            <a:r>
              <a:rPr lang="en-US" dirty="0"/>
              <a:t>High risk types may find less coverage plans to not be worth it</a:t>
            </a:r>
          </a:p>
          <a:p>
            <a:r>
              <a:rPr lang="en-US" dirty="0"/>
              <a:t>Even if insurance companies don’t know customer types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82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But if two plans are offered:</a:t>
            </a:r>
          </a:p>
          <a:p>
            <a:pPr lvl="1"/>
            <a:r>
              <a:rPr lang="en-US" dirty="0"/>
              <a:t>low risk types will buy the low premium, low coverage plans</a:t>
            </a:r>
          </a:p>
          <a:p>
            <a:pPr lvl="1"/>
            <a:r>
              <a:rPr lang="en-US" dirty="0"/>
              <a:t>High risk types will buy the higher premium, higher coverage plans</a:t>
            </a:r>
          </a:p>
          <a:p>
            <a:pPr lvl="1"/>
            <a:r>
              <a:rPr lang="en-US" dirty="0"/>
              <a:t>Now insurance companies know who is who</a:t>
            </a:r>
          </a:p>
          <a:p>
            <a:pPr lvl="1"/>
            <a:r>
              <a:rPr lang="en-US" dirty="0"/>
              <a:t>This will drive up cost of high coverage plans!</a:t>
            </a:r>
          </a:p>
          <a:p>
            <a:r>
              <a:rPr lang="en-US" dirty="0"/>
              <a:t>Low risk types will only be partially insured</a:t>
            </a:r>
          </a:p>
          <a:p>
            <a:endParaRPr lang="en-US" dirty="0"/>
          </a:p>
          <a:p>
            <a:r>
              <a:rPr lang="en-US" dirty="0"/>
              <a:t>In a market where most of the population is healthy, separating equilibria may also be unstable!</a:t>
            </a:r>
          </a:p>
          <a:p>
            <a:pPr lvl="1"/>
            <a:r>
              <a:rPr lang="en-US" dirty="0"/>
              <a:t>It is possible to offer plans that attract both types away from separating equilibria</a:t>
            </a:r>
          </a:p>
          <a:p>
            <a:pPr lvl="1"/>
            <a:r>
              <a:rPr lang="en-US" dirty="0"/>
              <a:t>But these plans will still be unstable – there is no stable plan!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04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Insurance instability – the death spiral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King vs. Burwell Through The Lens of Economics - Penn L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651" y="1060704"/>
            <a:ext cx="8755797" cy="579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278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Risk avoidance vs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1990s, John Nyman made an argument against excessive concern for moral hazard</a:t>
            </a:r>
          </a:p>
          <a:p>
            <a:r>
              <a:rPr lang="en-US" dirty="0"/>
              <a:t>His argument is that risk avoidance and the demand for certainty is not the reason people buy insurance, especially health insurance</a:t>
            </a:r>
          </a:p>
          <a:p>
            <a:r>
              <a:rPr lang="en-US" dirty="0"/>
              <a:t>Instead, people demand health insurance in order to increase their access to health care in time of need (the access motive)</a:t>
            </a:r>
          </a:p>
        </p:txBody>
      </p:sp>
    </p:spTree>
    <p:extLst>
      <p:ext uri="{BB962C8B-B14F-4D97-AF65-F5344CB8AC3E}">
        <p14:creationId xmlns:p14="http://schemas.microsoft.com/office/powerpoint/2010/main" val="386385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importantly, consider an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directly writes a check for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Without the insurance, she would purchase a $20,000 mastectomy</a:t>
            </a:r>
          </a:p>
          <a:p>
            <a:pPr lvl="1"/>
            <a:r>
              <a:rPr lang="en-US" dirty="0"/>
              <a:t>With the insurance, she also buys a $20,000 breast reconstruction procedure</a:t>
            </a:r>
          </a:p>
          <a:p>
            <a:r>
              <a:rPr lang="en-US" dirty="0"/>
              <a:t>Now consider a separate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pays up to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In this case, what would Elizabeth buy?</a:t>
            </a:r>
          </a:p>
          <a:p>
            <a:pPr lvl="1"/>
            <a:r>
              <a:rPr lang="en-US" dirty="0"/>
              <a:t>What if the policy pays </a:t>
            </a:r>
            <a:r>
              <a:rPr lang="en-US" b="1" dirty="0"/>
              <a:t>up to </a:t>
            </a:r>
            <a:r>
              <a:rPr lang="en-US" dirty="0"/>
              <a:t>$80,000?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19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/>
              <a:t>Her spending represents the purchase which provides her with the most welfare</a:t>
            </a:r>
          </a:p>
          <a:p>
            <a:pPr lvl="1"/>
            <a:r>
              <a:rPr lang="en-US" dirty="0"/>
              <a:t>So the moral hazard is, in a sense, efficient.</a:t>
            </a:r>
          </a:p>
          <a:p>
            <a:endParaRPr lang="en-US" dirty="0"/>
          </a:p>
          <a:p>
            <a:r>
              <a:rPr lang="en-US" dirty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0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44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</a:t>
            </a:r>
            <a:r>
              <a:rPr lang="en-US" dirty="0" smtClean="0"/>
              <a:t>3.39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63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14725526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41141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4540"/>
          </a:xfrm>
        </p:spPr>
        <p:txBody>
          <a:bodyPr/>
          <a:lstStyle/>
          <a:p>
            <a:r>
              <a:rPr lang="en-US" dirty="0" smtClean="0"/>
              <a:t>The expected value of one event its </a:t>
            </a:r>
            <a:r>
              <a:rPr lang="en-US" dirty="0" err="1" smtClean="0"/>
              <a:t>its</a:t>
            </a:r>
            <a:r>
              <a:rPr lang="en-US" dirty="0" smtClean="0"/>
              <a:t> probability times its payoff</a:t>
            </a:r>
          </a:p>
          <a:p>
            <a:pPr lvl="1"/>
            <a:r>
              <a:rPr lang="en-US" dirty="0" smtClean="0"/>
              <a:t>The expected value of a one in a million chance at $1,000,000 is $1</a:t>
            </a:r>
          </a:p>
          <a:p>
            <a:r>
              <a:rPr lang="en-US" dirty="0" smtClean="0"/>
              <a:t>A lottery often has multiple events</a:t>
            </a:r>
          </a:p>
          <a:p>
            <a:pPr lvl="1"/>
            <a:r>
              <a:rPr lang="en-US" dirty="0" smtClean="0"/>
              <a:t>If I toss a die and pay the number of dollars the die shows, what is the expected value?</a:t>
            </a:r>
          </a:p>
          <a:p>
            <a:pPr lvl="1"/>
            <a:r>
              <a:rPr lang="en-US" dirty="0" smtClean="0"/>
              <a:t>Well, there is a 1/6 chance at $1, a 1/6 chance at $2, and so on up to 1/6 chance at $6</a:t>
            </a:r>
          </a:p>
          <a:p>
            <a:pPr lvl="1"/>
            <a:r>
              <a:rPr lang="en-US" dirty="0" smtClean="0"/>
              <a:t>In this case, the expected value is the sum for all events of the probability of the event times the payout of the event</a:t>
            </a:r>
          </a:p>
          <a:p>
            <a:pPr lvl="2"/>
            <a:r>
              <a:rPr lang="en-US" dirty="0" smtClean="0"/>
              <a:t>We often equate the event and the payout of the event</a:t>
            </a:r>
          </a:p>
          <a:p>
            <a:pPr lvl="2"/>
            <a:r>
              <a:rPr lang="en-US" dirty="0" smtClean="0"/>
              <a:t>So for a lottery X with events A, B, … , E(X) = A*P(A) + B*P(B) + …</a:t>
            </a:r>
          </a:p>
          <a:p>
            <a:pPr lvl="1"/>
            <a:r>
              <a:rPr lang="en-US" dirty="0" smtClean="0"/>
              <a:t>So what about that dice?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39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3.39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251316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31893812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.75*0+0.25*16 = 0+4=4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U(4) = √4 = 2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U(0) = √0 = 0        U(B) = U(4) = √4 = 2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0*0.75+2*0.25 = 0 + 0.5 = 0.5</a:t>
            </a:r>
          </a:p>
        </p:txBody>
      </p:sp>
    </p:spTree>
    <p:extLst>
      <p:ext uri="{BB962C8B-B14F-4D97-AF65-F5344CB8AC3E}">
        <p14:creationId xmlns:p14="http://schemas.microsoft.com/office/powerpoint/2010/main" val="15341559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34643150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0.6*25+0.4*81 = 15+32.4 = 47.4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U(47.4) = √47.4 = 6.88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U(81) = √81 = 9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5*0.6+9*0.4 = 3 + 3.6 = 6.6</a:t>
            </a:r>
          </a:p>
        </p:txBody>
      </p:sp>
    </p:spTree>
    <p:extLst>
      <p:ext uri="{BB962C8B-B14F-4D97-AF65-F5344CB8AC3E}">
        <p14:creationId xmlns:p14="http://schemas.microsoft.com/office/powerpoint/2010/main" val="6665140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U(B), U(C)?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18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A*P(A)+B*P(B)+C*P(C) = 0*0.7+9*0.2+100*0.1 = 0+1.8+10=11.8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U(E(X)) = √E(X) = √11.8 = 3.44</a:t>
            </a:r>
          </a:p>
          <a:p>
            <a:r>
              <a:rPr lang="en-US" dirty="0"/>
              <a:t>What is U(A), U(B), U(C)?</a:t>
            </a:r>
          </a:p>
          <a:p>
            <a:pPr marL="0" indent="0">
              <a:buNone/>
            </a:pPr>
            <a:r>
              <a:rPr lang="en-US" dirty="0"/>
              <a:t>U(A) = √0 = 0, U(B) = √9 = 3, U(C) = √100 = 10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U(A)*P(A)+U(B)*P(B)+U(C)*P(C) = 0*0.7+3*0.2+10*0.1 = 0+0.6+1 = 1.6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287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(optional) Klein, Robert (2014) A Primer on The Economics of Insurance (</a:t>
            </a:r>
            <a:r>
              <a:rPr lang="en-US" dirty="0">
                <a:hlinkClick r:id="rId2"/>
              </a:rPr>
              <a:t>https://www.researchgate.net/publication/270500085_A_Primer_on_The_Economics_of_Insurance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(optional) Nyman</a:t>
            </a:r>
            <a:r>
              <a:rPr lang="en-US" dirty="0"/>
              <a:t>, John A. “Is ‘moral hazard’ inefficient? The policy implications of a new theory.” Health Affairs 23, no. 5 (2004): 194-199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/>
              <a:t>optional) Cutler, David M., and Richard J. </a:t>
            </a:r>
            <a:r>
              <a:rPr lang="en-US" dirty="0" err="1"/>
              <a:t>Zeckhauser</a:t>
            </a:r>
            <a:r>
              <a:rPr lang="en-US" dirty="0"/>
              <a:t>. “Adverse selection in health insurance.” In Forum for Health Economics &amp; Policy, vol. 1, no. 1. De </a:t>
            </a:r>
            <a:r>
              <a:rPr lang="en-US" dirty="0" err="1"/>
              <a:t>Gruyter</a:t>
            </a:r>
            <a:r>
              <a:rPr lang="en-US" dirty="0"/>
              <a:t>, 1998.</a:t>
            </a:r>
          </a:p>
        </p:txBody>
      </p:sp>
    </p:spTree>
    <p:extLst>
      <p:ext uri="{BB962C8B-B14F-4D97-AF65-F5344CB8AC3E}">
        <p14:creationId xmlns:p14="http://schemas.microsoft.com/office/powerpoint/2010/main" val="335175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45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expected value of one event its </a:t>
            </a:r>
            <a:r>
              <a:rPr lang="en-US" dirty="0" err="1" smtClean="0"/>
              <a:t>its</a:t>
            </a:r>
            <a:r>
              <a:rPr lang="en-US" dirty="0" smtClean="0"/>
              <a:t> probability times its payoff</a:t>
            </a:r>
          </a:p>
          <a:p>
            <a:pPr lvl="1"/>
            <a:r>
              <a:rPr lang="en-US" dirty="0" smtClean="0"/>
              <a:t>The expected value of a one in a million chance at $1,000,000 is $1</a:t>
            </a:r>
          </a:p>
          <a:p>
            <a:r>
              <a:rPr lang="en-US" dirty="0" smtClean="0"/>
              <a:t>A lottery often has multiple events</a:t>
            </a:r>
          </a:p>
          <a:p>
            <a:pPr lvl="1"/>
            <a:r>
              <a:rPr lang="en-US" dirty="0" smtClean="0"/>
              <a:t>If I toss a die and pay the number of dollars the die shows, what is the expected value?</a:t>
            </a:r>
          </a:p>
          <a:p>
            <a:pPr lvl="1"/>
            <a:r>
              <a:rPr lang="en-US" dirty="0" smtClean="0"/>
              <a:t>Well, there is a 1/6 chance at $1, a 1/6 chance at $2, and so on up to 1/6 chance at $6</a:t>
            </a:r>
          </a:p>
          <a:p>
            <a:pPr lvl="1"/>
            <a:r>
              <a:rPr lang="en-US" dirty="0" smtClean="0"/>
              <a:t>In this case, the expected value is the sum for all events of the probability of the event times the payout of the event</a:t>
            </a:r>
          </a:p>
          <a:p>
            <a:pPr lvl="2"/>
            <a:r>
              <a:rPr lang="en-US" dirty="0" smtClean="0"/>
              <a:t>We often equate the event and the payout of the event</a:t>
            </a:r>
          </a:p>
          <a:p>
            <a:pPr lvl="2"/>
            <a:r>
              <a:rPr lang="en-US" dirty="0" smtClean="0"/>
              <a:t>So for a lottery X with events A, B, … , E(X) = A*P(A) + B*P(B) + …</a:t>
            </a:r>
          </a:p>
          <a:p>
            <a:pPr lvl="1"/>
            <a:r>
              <a:rPr lang="en-US" dirty="0" smtClean="0"/>
              <a:t>So what about that dice?</a:t>
            </a:r>
          </a:p>
          <a:p>
            <a:pPr lvl="2"/>
            <a:r>
              <a:rPr lang="en-US" dirty="0" smtClean="0"/>
              <a:t>$1/6 + $2/6 + $3/6 + $3/6 + $5/6 + $6/6 = $21/6 = $3.5</a:t>
            </a:r>
          </a:p>
        </p:txBody>
      </p:sp>
    </p:spTree>
    <p:extLst>
      <p:ext uri="{BB962C8B-B14F-4D97-AF65-F5344CB8AC3E}">
        <p14:creationId xmlns:p14="http://schemas.microsoft.com/office/powerpoint/2010/main" val="358557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when is a lottery profitable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Lotteries aren’t free – Powerball costs $2 (!)</a:t>
            </a:r>
          </a:p>
          <a:p>
            <a:r>
              <a:rPr lang="en-US" dirty="0" smtClean="0"/>
              <a:t>So for a lottery X, compare the cost to the expected value</a:t>
            </a:r>
          </a:p>
          <a:p>
            <a:pPr lvl="1"/>
            <a:r>
              <a:rPr lang="en-US" dirty="0" smtClean="0"/>
              <a:t>Risk taking business is expected to be profitable if E(X)&gt;C(X)</a:t>
            </a:r>
          </a:p>
          <a:p>
            <a:r>
              <a:rPr lang="en-US" dirty="0" smtClean="0"/>
              <a:t>Expected profit equals expected value minus cost</a:t>
            </a:r>
          </a:p>
          <a:p>
            <a:pPr lvl="1"/>
            <a:r>
              <a:rPr lang="en-US" dirty="0" smtClean="0"/>
              <a:t>E(</a:t>
            </a:r>
            <a:r>
              <a:rPr lang="el-GR" dirty="0" smtClean="0"/>
              <a:t>π</a:t>
            </a:r>
            <a:r>
              <a:rPr lang="en-US" dirty="0" smtClean="0"/>
              <a:t>(X)) = E(X) - C(X)</a:t>
            </a:r>
          </a:p>
          <a:p>
            <a:r>
              <a:rPr lang="en-US" dirty="0" smtClean="0"/>
              <a:t>If the costs for an risky venture are paid upfront, then a business also looks at returns to investment</a:t>
            </a:r>
          </a:p>
          <a:p>
            <a:pPr lvl="1"/>
            <a:r>
              <a:rPr lang="en-US" dirty="0" smtClean="0"/>
              <a:t>ROI = </a:t>
            </a:r>
            <a:r>
              <a:rPr lang="en-US" dirty="0"/>
              <a:t>E(</a:t>
            </a:r>
            <a:r>
              <a:rPr lang="el-GR" dirty="0"/>
              <a:t>π</a:t>
            </a:r>
            <a:r>
              <a:rPr lang="en-US" dirty="0"/>
              <a:t>(X</a:t>
            </a:r>
            <a:r>
              <a:rPr lang="en-US" dirty="0" smtClean="0"/>
              <a:t>))/C(X) = (E(X) – C(X))/ C(X)</a:t>
            </a:r>
          </a:p>
          <a:p>
            <a:r>
              <a:rPr lang="en-US" dirty="0" smtClean="0"/>
              <a:t>What is the ROI on a dice roll that costs $2 to play and returns $1 for each number on the dice?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when is a lottery profitable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ROI on a dice roll that costs $2 to play and returns $1 for each number on the dice?</a:t>
            </a:r>
          </a:p>
          <a:p>
            <a:pPr lvl="1"/>
            <a:r>
              <a:rPr lang="en-US" dirty="0" smtClean="0"/>
              <a:t>E(X) = $3.5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E(</a:t>
            </a:r>
            <a:r>
              <a:rPr lang="el-GR" dirty="0"/>
              <a:t>π</a:t>
            </a:r>
            <a:r>
              <a:rPr lang="en-US" dirty="0"/>
              <a:t>(X)) = E(X) - C(X</a:t>
            </a:r>
            <a:r>
              <a:rPr lang="en-US" dirty="0" smtClean="0"/>
              <a:t>) = $3.5 - $2 = $1.5</a:t>
            </a:r>
          </a:p>
          <a:p>
            <a:pPr lvl="1"/>
            <a:r>
              <a:rPr lang="en-US" dirty="0" smtClean="0"/>
              <a:t>And ROI = $1.5/$2 = 0.75 or 75%</a:t>
            </a:r>
          </a:p>
          <a:p>
            <a:r>
              <a:rPr lang="en-US" dirty="0" smtClean="0"/>
              <a:t>Is this a good investment?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3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risky situation, instead of expected value we might think about expected loss</a:t>
            </a:r>
          </a:p>
          <a:p>
            <a:pPr lvl="1"/>
            <a:r>
              <a:rPr lang="en-US" dirty="0" smtClean="0"/>
              <a:t>A home is insured for $500,000</a:t>
            </a:r>
          </a:p>
          <a:p>
            <a:pPr lvl="1"/>
            <a:r>
              <a:rPr lang="en-US" dirty="0" smtClean="0"/>
              <a:t>There is a 1% chance each year that the house will burn down and become completely worthless</a:t>
            </a:r>
          </a:p>
          <a:p>
            <a:pPr lvl="1"/>
            <a:r>
              <a:rPr lang="en-US" dirty="0" smtClean="0"/>
              <a:t>What is the expected loss?</a:t>
            </a:r>
          </a:p>
          <a:p>
            <a:pPr lvl="2"/>
            <a:r>
              <a:rPr lang="en-US" dirty="0" smtClean="0"/>
              <a:t>E(L) = L*P(L)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8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risky situation, instead of expected value we might think about expected loss</a:t>
            </a:r>
          </a:p>
          <a:p>
            <a:pPr lvl="1"/>
            <a:r>
              <a:rPr lang="en-US" dirty="0" smtClean="0"/>
              <a:t>A home is insured for $500,000</a:t>
            </a:r>
          </a:p>
          <a:p>
            <a:pPr lvl="1"/>
            <a:r>
              <a:rPr lang="en-US" dirty="0" smtClean="0"/>
              <a:t>There is a 1% chance each year that the house will burn down and become completely worthless</a:t>
            </a:r>
          </a:p>
          <a:p>
            <a:pPr lvl="1"/>
            <a:r>
              <a:rPr lang="en-US" dirty="0" smtClean="0"/>
              <a:t>What is the expected loss?</a:t>
            </a:r>
          </a:p>
          <a:p>
            <a:pPr lvl="2"/>
            <a:r>
              <a:rPr lang="en-US" dirty="0" smtClean="0"/>
              <a:t>E(L) = L*P(L) = $500,000 * 1% = $500,000 * .01 = %5,000</a:t>
            </a:r>
          </a:p>
          <a:p>
            <a:r>
              <a:rPr lang="en-US" dirty="0" smtClean="0"/>
              <a:t>One more concept, returns to capital, we’ll come back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71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28c171e5b1f655a64993bad87ea3a04c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5aedbafebac83a9e304d02db7f2d6f6e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A6D419-3F4B-428B-984D-21390795B3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1C678C-43BC-457A-95F6-7D1DC53BACB8}">
  <ds:schemaRefs>
    <ds:schemaRef ds:uri="http://purl.org/dc/dcmitype/"/>
    <ds:schemaRef ds:uri="7f18ec10-a743-4c21-91d9-69d297feae2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0DD529-80A6-429F-8AEB-CBA1DF804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55062</TotalTime>
  <Words>3697</Words>
  <Application>Microsoft Office PowerPoint</Application>
  <PresentationFormat>Widescreen</PresentationFormat>
  <Paragraphs>320</Paragraphs>
  <Slides>47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Office Theme</vt:lpstr>
      <vt:lpstr>HCMI 3221: Economics of Insurance</vt:lpstr>
      <vt:lpstr>Probability</vt:lpstr>
      <vt:lpstr>Probability – Venn Diagrams (xkcd)</vt:lpstr>
      <vt:lpstr>Expected value</vt:lpstr>
      <vt:lpstr>Expected value</vt:lpstr>
      <vt:lpstr>So when is a lottery profitable</vt:lpstr>
      <vt:lpstr>So when is a lottery profitable</vt:lpstr>
      <vt:lpstr>Expected Loss</vt:lpstr>
      <vt:lpstr>Expected Loss</vt:lpstr>
      <vt:lpstr>Utility</vt:lpstr>
      <vt:lpstr>Marginal utility</vt:lpstr>
      <vt:lpstr>Risk aversion and Loss aversion</vt:lpstr>
      <vt:lpstr>Risk Premium</vt:lpstr>
      <vt:lpstr>Insurance premiums</vt:lpstr>
      <vt:lpstr>Demand for Insurance</vt:lpstr>
      <vt:lpstr>Diversification and Pooling and the Role of the Standard Deviation</vt:lpstr>
      <vt:lpstr>Diversification and Pooling and the Role of the Standard Deviation</vt:lpstr>
      <vt:lpstr>PowerPoint Presentation</vt:lpstr>
      <vt:lpstr>Next class</vt:lpstr>
      <vt:lpstr>HCMI 3221: Economics of Insurance</vt:lpstr>
      <vt:lpstr>Law of Large Numbers</vt:lpstr>
      <vt:lpstr>Law of Large Numbers</vt:lpstr>
      <vt:lpstr>Pooling in Insurance</vt:lpstr>
      <vt:lpstr>Adverse Selection</vt:lpstr>
      <vt:lpstr>Mitigating Adverse Selection</vt:lpstr>
      <vt:lpstr>Moral Hazard</vt:lpstr>
      <vt:lpstr>Mitigating Moral Hazard</vt:lpstr>
      <vt:lpstr>Separating and pooling equilibria</vt:lpstr>
      <vt:lpstr>Insurance plans</vt:lpstr>
      <vt:lpstr>Pooling equilibrium</vt:lpstr>
      <vt:lpstr>Separating equilibrium</vt:lpstr>
      <vt:lpstr>Insurance instability – the death spiral</vt:lpstr>
      <vt:lpstr>Demand for insurance: Risk avoidance vs access</vt:lpstr>
      <vt:lpstr>Demand for Insurance: Access effect</vt:lpstr>
      <vt:lpstr>Demand for Insurance: Access effect</vt:lpstr>
      <vt:lpstr>Practice expected value problem 1</vt:lpstr>
      <vt:lpstr>Practice expected value problem 1 (with Solution)</vt:lpstr>
      <vt:lpstr>Practice expected value problem 1</vt:lpstr>
      <vt:lpstr>Practice expected value problem 1 (with Solution)</vt:lpstr>
      <vt:lpstr>Practice expected value problem 1 (with Solution)</vt:lpstr>
      <vt:lpstr>Practice expected value problem 2</vt:lpstr>
      <vt:lpstr>Practice expected value problem 2 (with solution)</vt:lpstr>
      <vt:lpstr>Practice expected value problem 3</vt:lpstr>
      <vt:lpstr>Practice expected value problem 3 (with solution)</vt:lpstr>
      <vt:lpstr>Practice expected value problem 4</vt:lpstr>
      <vt:lpstr>Practice expected value problem 4</vt:lpstr>
      <vt:lpstr>Sources: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176</cp:revision>
  <dcterms:created xsi:type="dcterms:W3CDTF">2018-08-26T19:46:47Z</dcterms:created>
  <dcterms:modified xsi:type="dcterms:W3CDTF">2024-09-03T14:34:33Z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