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2" r:id="rId6"/>
    <p:sldId id="270" r:id="rId7"/>
    <p:sldId id="266" r:id="rId8"/>
    <p:sldId id="260" r:id="rId9"/>
    <p:sldId id="264" r:id="rId10"/>
    <p:sldId id="267" r:id="rId11"/>
    <p:sldId id="261" r:id="rId12"/>
    <p:sldId id="265" r:id="rId13"/>
    <p:sldId id="268" r:id="rId14"/>
    <p:sldId id="269" r:id="rId15"/>
    <p:sldId id="271" r:id="rId16"/>
    <p:sldId id="272" r:id="rId17"/>
    <p:sldId id="273" r:id="rId18"/>
    <p:sldId id="274" r:id="rId19"/>
    <p:sldId id="263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6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7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6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1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17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2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3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6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9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2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3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9BB39-2456-4FBF-92B2-030E21FB84B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3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Risk Management and Insurance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 11:00-12:15 – BUSN202</a:t>
            </a:r>
          </a:p>
          <a:p>
            <a:r>
              <a:rPr lang="en-US" dirty="0" smtClean="0"/>
              <a:t>Shane Murphy</a:t>
            </a:r>
          </a:p>
        </p:txBody>
      </p:sp>
    </p:spTree>
    <p:extLst>
      <p:ext uri="{BB962C8B-B14F-4D97-AF65-F5344CB8AC3E}">
        <p14:creationId xmlns:p14="http://schemas.microsoft.com/office/powerpoint/2010/main" val="3370716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Stock Insurance vs Market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A </a:t>
            </a:r>
            <a:r>
              <a:rPr lang="en-US" b="1" dirty="0"/>
              <a:t>stock insurer </a:t>
            </a:r>
            <a:r>
              <a:rPr lang="en-US" i="1" dirty="0"/>
              <a:t>is a corporation owned by </a:t>
            </a:r>
            <a:r>
              <a:rPr lang="en-US" i="1" dirty="0" smtClean="0"/>
              <a:t>stockholders. </a:t>
            </a:r>
            <a:r>
              <a:rPr lang="en-US" dirty="0" smtClean="0"/>
              <a:t>The </a:t>
            </a:r>
            <a:r>
              <a:rPr lang="en-US" dirty="0"/>
              <a:t>objective is to earn profits for the </a:t>
            </a:r>
            <a:r>
              <a:rPr lang="en-US" dirty="0" smtClean="0"/>
              <a:t>stockholders.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stockholders elect a board of directors </a:t>
            </a:r>
            <a:r>
              <a:rPr lang="en-US" dirty="0" smtClean="0"/>
              <a:t>who, in </a:t>
            </a:r>
            <a:r>
              <a:rPr lang="en-US" dirty="0"/>
              <a:t>turn, appoint executive officers to </a:t>
            </a:r>
            <a:r>
              <a:rPr lang="en-US" dirty="0" smtClean="0"/>
              <a:t>manage the corporation.</a:t>
            </a:r>
          </a:p>
          <a:p>
            <a:r>
              <a:rPr lang="en-US" i="1" dirty="0"/>
              <a:t>A </a:t>
            </a:r>
            <a:r>
              <a:rPr lang="en-US" b="1" dirty="0"/>
              <a:t>mutual </a:t>
            </a:r>
            <a:r>
              <a:rPr lang="en-US" b="1" dirty="0" smtClean="0"/>
              <a:t>insurer </a:t>
            </a:r>
            <a:r>
              <a:rPr lang="en-US" i="1" dirty="0" smtClean="0"/>
              <a:t>is a corporation owned entirely by the policyholders </a:t>
            </a:r>
          </a:p>
          <a:p>
            <a:pPr lvl="1"/>
            <a:r>
              <a:rPr lang="en-US" dirty="0" smtClean="0"/>
              <a:t>Because relatively few </a:t>
            </a:r>
            <a:r>
              <a:rPr lang="en-US" dirty="0"/>
              <a:t>policyholders bother to vote, the board </a:t>
            </a:r>
            <a:r>
              <a:rPr lang="en-US" dirty="0" smtClean="0"/>
              <a:t>of directors </a:t>
            </a:r>
            <a:r>
              <a:rPr lang="en-US" dirty="0"/>
              <a:t>has effective management control of </a:t>
            </a:r>
            <a:r>
              <a:rPr lang="en-US" dirty="0" smtClean="0"/>
              <a:t>the company</a:t>
            </a:r>
          </a:p>
          <a:p>
            <a:pPr lvl="1"/>
            <a:r>
              <a:rPr lang="en-US" dirty="0"/>
              <a:t>For </a:t>
            </a:r>
            <a:r>
              <a:rPr lang="en-US" dirty="0" smtClean="0"/>
              <a:t>tax purposes</a:t>
            </a:r>
            <a:r>
              <a:rPr lang="en-US" dirty="0"/>
              <a:t>, life insurance dividends are treated as </a:t>
            </a:r>
            <a:r>
              <a:rPr lang="en-US" dirty="0" smtClean="0"/>
              <a:t>a refund </a:t>
            </a:r>
            <a:r>
              <a:rPr lang="en-US" dirty="0"/>
              <a:t>of a premium that is paid if the insurer’s </a:t>
            </a:r>
            <a:r>
              <a:rPr lang="en-US" dirty="0" smtClean="0"/>
              <a:t>mortality, investment</a:t>
            </a:r>
            <a:r>
              <a:rPr lang="en-US" dirty="0"/>
              <a:t>, and operating experience </a:t>
            </a:r>
            <a:r>
              <a:rPr lang="en-US" dirty="0" smtClean="0"/>
              <a:t>are favorable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011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Mutual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327" y="1403928"/>
            <a:ext cx="11794837" cy="530167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An </a:t>
            </a:r>
            <a:r>
              <a:rPr lang="en-US" b="1" dirty="0" smtClean="0"/>
              <a:t>advance </a:t>
            </a:r>
            <a:r>
              <a:rPr lang="en-US" b="1" dirty="0"/>
              <a:t>premium mutual </a:t>
            </a:r>
            <a:r>
              <a:rPr lang="en-US" i="1" dirty="0"/>
              <a:t>is one where the </a:t>
            </a:r>
            <a:r>
              <a:rPr lang="en-US" i="1" dirty="0" smtClean="0"/>
              <a:t>premiums charged </a:t>
            </a:r>
            <a:r>
              <a:rPr lang="en-US" i="1" dirty="0"/>
              <a:t>are expected to cover all claims and expenses</a:t>
            </a:r>
            <a:r>
              <a:rPr lang="en-US" i="1" dirty="0" smtClean="0"/>
              <a:t>.</a:t>
            </a:r>
          </a:p>
          <a:p>
            <a:pPr lvl="1"/>
            <a:r>
              <a:rPr lang="en-US" dirty="0"/>
              <a:t>V</a:t>
            </a:r>
            <a:r>
              <a:rPr lang="en-US" dirty="0" smtClean="0"/>
              <a:t>ast </a:t>
            </a:r>
            <a:r>
              <a:rPr lang="en-US" dirty="0"/>
              <a:t>majority </a:t>
            </a:r>
            <a:r>
              <a:rPr lang="en-US" dirty="0" smtClean="0"/>
              <a:t>of mutual insurers</a:t>
            </a:r>
          </a:p>
          <a:p>
            <a:r>
              <a:rPr lang="en-US" dirty="0" smtClean="0"/>
              <a:t>An </a:t>
            </a:r>
            <a:r>
              <a:rPr lang="en-US" b="1" dirty="0"/>
              <a:t>assessment mutual </a:t>
            </a:r>
            <a:r>
              <a:rPr lang="en-US" i="1" dirty="0"/>
              <a:t>has </a:t>
            </a:r>
            <a:r>
              <a:rPr lang="en-US" i="1" dirty="0" smtClean="0"/>
              <a:t>the right </a:t>
            </a:r>
            <a:r>
              <a:rPr lang="en-US" i="1" dirty="0"/>
              <a:t>to assess policyholders an additional amount </a:t>
            </a:r>
            <a:r>
              <a:rPr lang="en-US" i="1" dirty="0" smtClean="0"/>
              <a:t>if the </a:t>
            </a:r>
            <a:r>
              <a:rPr lang="en-US" i="1" dirty="0"/>
              <a:t>insurer’s loss, investment, or expense experience </a:t>
            </a:r>
            <a:r>
              <a:rPr lang="en-US" i="1" dirty="0" smtClean="0"/>
              <a:t>is unfavorable.</a:t>
            </a:r>
          </a:p>
          <a:p>
            <a:pPr lvl="1"/>
            <a:r>
              <a:rPr lang="en-US" dirty="0" smtClean="0"/>
              <a:t>Rare</a:t>
            </a:r>
            <a:r>
              <a:rPr lang="en-US" i="1" dirty="0" smtClean="0"/>
              <a:t>, </a:t>
            </a:r>
            <a:r>
              <a:rPr lang="en-US" dirty="0" smtClean="0"/>
              <a:t>In </a:t>
            </a:r>
            <a:r>
              <a:rPr lang="en-US" dirty="0"/>
              <a:t>2017, 74 </a:t>
            </a:r>
            <a:r>
              <a:rPr lang="en-US" dirty="0" smtClean="0"/>
              <a:t>companies domiciled </a:t>
            </a:r>
            <a:r>
              <a:rPr lang="en-US" dirty="0"/>
              <a:t>in 22 states issued assessable </a:t>
            </a:r>
            <a:r>
              <a:rPr lang="en-US" dirty="0" smtClean="0"/>
              <a:t>policies, there </a:t>
            </a:r>
            <a:r>
              <a:rPr lang="en-US" dirty="0"/>
              <a:t>have been no </a:t>
            </a:r>
            <a:r>
              <a:rPr lang="en-US" dirty="0" smtClean="0"/>
              <a:t>reports of assessments </a:t>
            </a:r>
            <a:r>
              <a:rPr lang="en-US" dirty="0"/>
              <a:t>by any of their members in many years.</a:t>
            </a:r>
          </a:p>
          <a:p>
            <a:pPr lvl="1"/>
            <a:r>
              <a:rPr lang="en-US" dirty="0" smtClean="0"/>
              <a:t>After </a:t>
            </a:r>
            <a:r>
              <a:rPr lang="en-US" dirty="0"/>
              <a:t>an assessment </a:t>
            </a:r>
            <a:r>
              <a:rPr lang="en-US" dirty="0" err="1"/>
              <a:t>mutual’s</a:t>
            </a:r>
            <a:r>
              <a:rPr lang="en-US" dirty="0"/>
              <a:t> </a:t>
            </a:r>
            <a:r>
              <a:rPr lang="en-US" dirty="0" smtClean="0"/>
              <a:t>surplus (the </a:t>
            </a:r>
            <a:r>
              <a:rPr lang="en-US" dirty="0"/>
              <a:t>difference between assets and </a:t>
            </a:r>
            <a:r>
              <a:rPr lang="en-US" dirty="0" smtClean="0"/>
              <a:t>liabilities) exceeds </a:t>
            </a:r>
            <a:r>
              <a:rPr lang="en-US" dirty="0"/>
              <a:t>a certain amount, the states will not </a:t>
            </a:r>
            <a:r>
              <a:rPr lang="en-US" dirty="0" smtClean="0"/>
              <a:t>permit the </a:t>
            </a:r>
            <a:r>
              <a:rPr lang="en-US" dirty="0"/>
              <a:t>insurer to issue an assessable policy</a:t>
            </a:r>
            <a:r>
              <a:rPr lang="en-US" dirty="0" smtClean="0"/>
              <a:t>.</a:t>
            </a:r>
          </a:p>
          <a:p>
            <a:r>
              <a:rPr lang="en-US" b="1" dirty="0"/>
              <a:t>fraternal insurers </a:t>
            </a:r>
            <a:r>
              <a:rPr lang="en-US" i="1" dirty="0"/>
              <a:t>must operate </a:t>
            </a:r>
            <a:r>
              <a:rPr lang="en-US" i="1" dirty="0" smtClean="0"/>
              <a:t>through a </a:t>
            </a:r>
            <a:r>
              <a:rPr lang="en-US" i="1" dirty="0"/>
              <a:t>“lodge system,” which means that members </a:t>
            </a:r>
            <a:r>
              <a:rPr lang="en-US" i="1" dirty="0" smtClean="0"/>
              <a:t>are affiliated </a:t>
            </a:r>
            <a:r>
              <a:rPr lang="en-US" i="1" dirty="0"/>
              <a:t>with local units (chapters, churches, clubs</a:t>
            </a:r>
            <a:r>
              <a:rPr lang="en-US" i="1" dirty="0" smtClean="0"/>
              <a:t>, and </a:t>
            </a:r>
            <a:r>
              <a:rPr lang="en-US" i="1" dirty="0"/>
              <a:t>so on) that are knitted together by an </a:t>
            </a:r>
            <a:r>
              <a:rPr lang="en-US" i="1" dirty="0" smtClean="0"/>
              <a:t>overall </a:t>
            </a:r>
            <a:r>
              <a:rPr lang="en-US" i="1" dirty="0"/>
              <a:t>representative form of governance.</a:t>
            </a:r>
            <a:r>
              <a:rPr lang="en-US" dirty="0"/>
              <a:t>5 </a:t>
            </a:r>
            <a:r>
              <a:rPr lang="en-US" i="1" dirty="0"/>
              <a:t>Only </a:t>
            </a:r>
            <a:r>
              <a:rPr lang="en-US" i="1" dirty="0" smtClean="0"/>
              <a:t>members of </a:t>
            </a:r>
            <a:r>
              <a:rPr lang="en-US" i="1" dirty="0"/>
              <a:t>the fraternal benefit society can buy </a:t>
            </a:r>
            <a:r>
              <a:rPr lang="en-US" i="1" dirty="0" smtClean="0"/>
              <a:t>coverage from </a:t>
            </a:r>
            <a:r>
              <a:rPr lang="en-US" i="1" dirty="0"/>
              <a:t>a fraternal insurer, which must operate </a:t>
            </a:r>
            <a:r>
              <a:rPr lang="en-US" i="1" dirty="0" smtClean="0"/>
              <a:t>solely for </a:t>
            </a:r>
            <a:r>
              <a:rPr lang="en-US" i="1" dirty="0"/>
              <a:t>the benefit of its members or beneficiaries</a:t>
            </a:r>
            <a:r>
              <a:rPr lang="en-US" i="1" dirty="0" smtClean="0"/>
              <a:t>.</a:t>
            </a:r>
          </a:p>
          <a:p>
            <a:pPr lvl="1"/>
            <a:r>
              <a:rPr lang="en-US" dirty="0" smtClean="0"/>
              <a:t>Examples: Knights of Columbus</a:t>
            </a:r>
            <a:r>
              <a:rPr lang="en-US" dirty="0"/>
              <a:t>, Modern Woodmen of America, </a:t>
            </a:r>
            <a:r>
              <a:rPr lang="en-US" dirty="0" smtClean="0"/>
              <a:t>and Thrivent Financial.</a:t>
            </a:r>
          </a:p>
          <a:p>
            <a:pPr lvl="1"/>
            <a:r>
              <a:rPr lang="en-US" dirty="0" smtClean="0"/>
              <a:t>Fraternal </a:t>
            </a:r>
            <a:r>
              <a:rPr lang="en-US" dirty="0"/>
              <a:t>societies had their </a:t>
            </a:r>
            <a:r>
              <a:rPr lang="en-US" dirty="0" smtClean="0"/>
              <a:t>heyday in </a:t>
            </a:r>
            <a:r>
              <a:rPr lang="en-US" dirty="0"/>
              <a:t>the 19th and 20th centuries and especially </a:t>
            </a:r>
            <a:r>
              <a:rPr lang="en-US" dirty="0" smtClean="0"/>
              <a:t>since the </a:t>
            </a:r>
            <a:r>
              <a:rPr lang="en-US" dirty="0"/>
              <a:t>1960s have declined in numbers. Only 78 </a:t>
            </a:r>
            <a:r>
              <a:rPr lang="en-US" dirty="0" smtClean="0"/>
              <a:t>fraternal insurers </a:t>
            </a:r>
            <a:r>
              <a:rPr lang="en-US" dirty="0"/>
              <a:t>were doing business in the United </a:t>
            </a:r>
            <a:r>
              <a:rPr lang="en-US" dirty="0" smtClean="0"/>
              <a:t>States at </a:t>
            </a:r>
            <a:r>
              <a:rPr lang="en-US" dirty="0"/>
              <a:t>the end of </a:t>
            </a:r>
            <a:r>
              <a:rPr lang="en-US" dirty="0" smtClean="0"/>
              <a:t>2016 covering 10 million individuals.</a:t>
            </a:r>
            <a:endParaRPr lang="en-US" dirty="0"/>
          </a:p>
          <a:p>
            <a:pPr lvl="1"/>
            <a:r>
              <a:rPr lang="en-US" dirty="0" smtClean="0"/>
              <a:t>Today</a:t>
            </a:r>
            <a:r>
              <a:rPr lang="en-US" dirty="0"/>
              <a:t>, most fraternal insurers use the level </a:t>
            </a:r>
            <a:r>
              <a:rPr lang="en-US" dirty="0" smtClean="0"/>
              <a:t>premium method </a:t>
            </a:r>
            <a:r>
              <a:rPr lang="en-US" dirty="0"/>
              <a:t>and the legal reserve system that </a:t>
            </a:r>
            <a:r>
              <a:rPr lang="en-US" dirty="0" smtClean="0"/>
              <a:t>commercial life </a:t>
            </a:r>
            <a:r>
              <a:rPr lang="en-US" dirty="0"/>
              <a:t>insurers </a:t>
            </a:r>
            <a:r>
              <a:rPr lang="en-US" dirty="0" smtClean="0"/>
              <a:t>use</a:t>
            </a:r>
          </a:p>
          <a:p>
            <a:pPr lvl="1"/>
            <a:r>
              <a:rPr lang="en-US" dirty="0" smtClean="0"/>
              <a:t>Fraternal </a:t>
            </a:r>
            <a:r>
              <a:rPr lang="en-US" dirty="0"/>
              <a:t>insurers also </a:t>
            </a:r>
            <a:r>
              <a:rPr lang="en-US" dirty="0" smtClean="0"/>
              <a:t>sell term </a:t>
            </a:r>
            <a:r>
              <a:rPr lang="en-US" dirty="0"/>
              <a:t>life insurance and annuities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Because fraternal insurers </a:t>
            </a:r>
            <a:r>
              <a:rPr lang="en-US" dirty="0"/>
              <a:t>are nonprofit or charitable organizations</a:t>
            </a:r>
            <a:r>
              <a:rPr lang="en-US" dirty="0" smtClean="0"/>
              <a:t>, they </a:t>
            </a:r>
            <a:r>
              <a:rPr lang="en-US" dirty="0"/>
              <a:t>receive favorable tax treatment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565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changes affecting types of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Mergers</a:t>
            </a:r>
          </a:p>
          <a:p>
            <a:pPr lvl="1"/>
            <a:r>
              <a:rPr lang="en-US" dirty="0"/>
              <a:t>At the end of 2016, 797 life </a:t>
            </a:r>
            <a:r>
              <a:rPr lang="en-US" dirty="0" smtClean="0"/>
              <a:t>insurers were </a:t>
            </a:r>
            <a:r>
              <a:rPr lang="en-US" dirty="0"/>
              <a:t>doing business in the United States, </a:t>
            </a:r>
            <a:r>
              <a:rPr lang="en-US" dirty="0" smtClean="0"/>
              <a:t>down from </a:t>
            </a:r>
            <a:r>
              <a:rPr lang="en-US" dirty="0"/>
              <a:t>a peak of 2,343 in </a:t>
            </a:r>
            <a:r>
              <a:rPr lang="en-US" dirty="0" smtClean="0"/>
              <a:t>1988, decline mostly due to mergers</a:t>
            </a:r>
          </a:p>
          <a:p>
            <a:r>
              <a:rPr lang="en-US" dirty="0" smtClean="0"/>
              <a:t>Demutualization</a:t>
            </a:r>
          </a:p>
          <a:p>
            <a:r>
              <a:rPr lang="en-US" b="1" dirty="0" smtClean="0"/>
              <a:t>Mutual holding company </a:t>
            </a:r>
            <a:r>
              <a:rPr lang="en-US" dirty="0" smtClean="0"/>
              <a:t>- </a:t>
            </a:r>
            <a:r>
              <a:rPr lang="en-US" i="1" dirty="0"/>
              <a:t>where a mutual insurer is reorganized as a </a:t>
            </a:r>
            <a:r>
              <a:rPr lang="en-US" i="1" dirty="0" smtClean="0"/>
              <a:t>holding company </a:t>
            </a:r>
            <a:r>
              <a:rPr lang="en-US" i="1" dirty="0"/>
              <a:t>that owns or acquires control </a:t>
            </a:r>
            <a:r>
              <a:rPr lang="en-US" i="1" dirty="0" smtClean="0"/>
              <a:t>of stock </a:t>
            </a:r>
            <a:r>
              <a:rPr lang="en-US" i="1" dirty="0"/>
              <a:t>insurance companies that can issue </a:t>
            </a:r>
            <a:r>
              <a:rPr lang="en-US" i="1" dirty="0" smtClean="0"/>
              <a:t>common stock</a:t>
            </a:r>
          </a:p>
          <a:p>
            <a:r>
              <a:rPr lang="en-US" dirty="0" smtClean="0"/>
              <a:t>Later two have subsided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117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Lloyd’s Corporation (Lloyd’s of London)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Insurance marketplace for specialized insurance</a:t>
            </a:r>
          </a:p>
          <a:p>
            <a:pPr lvl="1"/>
            <a:r>
              <a:rPr lang="en-US" dirty="0" smtClean="0"/>
              <a:t>Members include major UK insurers and individuals and partnerships</a:t>
            </a:r>
          </a:p>
          <a:p>
            <a:pPr lvl="1"/>
            <a:r>
              <a:rPr lang="en-US" dirty="0"/>
              <a:t>Famous for insuring unusual exposure units, such as a prize for a hole-in-one at a golf tournament, or injury to a Kentucky Derby horserace winner. </a:t>
            </a:r>
          </a:p>
          <a:p>
            <a:pPr lvl="2"/>
            <a:r>
              <a:rPr lang="en-US" dirty="0" smtClean="0"/>
              <a:t>Small part of total business</a:t>
            </a:r>
          </a:p>
          <a:p>
            <a:pPr lvl="1"/>
            <a:r>
              <a:rPr lang="en-US" dirty="0" smtClean="0"/>
              <a:t>56 agents and 85 syndicates</a:t>
            </a:r>
          </a:p>
          <a:p>
            <a:pPr lvl="1"/>
            <a:r>
              <a:rPr lang="en-US" dirty="0" smtClean="0"/>
              <a:t>Unlicensed in most states in the US, but does lot of business here</a:t>
            </a:r>
          </a:p>
          <a:p>
            <a:r>
              <a:rPr lang="en-US" dirty="0" smtClean="0"/>
              <a:t>Lloyd’s members </a:t>
            </a:r>
            <a:r>
              <a:rPr lang="en-US" dirty="0"/>
              <a:t>underwrites seven lines of insurance: casualty</a:t>
            </a:r>
            <a:r>
              <a:rPr lang="en-US" dirty="0" smtClean="0"/>
              <a:t>, property</a:t>
            </a:r>
            <a:r>
              <a:rPr lang="en-US" dirty="0"/>
              <a:t>, </a:t>
            </a:r>
            <a:r>
              <a:rPr lang="en-US" dirty="0" smtClean="0"/>
              <a:t>marine, energy, motor, aviation, and reinsurance. </a:t>
            </a:r>
          </a:p>
          <a:p>
            <a:r>
              <a:rPr lang="en-US" dirty="0"/>
              <a:t>Individual members </a:t>
            </a:r>
            <a:r>
              <a:rPr lang="en-US" dirty="0" smtClean="0"/>
              <a:t>have high </a:t>
            </a:r>
            <a:r>
              <a:rPr lang="en-US" dirty="0"/>
              <a:t>net </a:t>
            </a:r>
            <a:r>
              <a:rPr lang="en-US" dirty="0" smtClean="0"/>
              <a:t>worth, although new members have limited liability</a:t>
            </a:r>
          </a:p>
          <a:p>
            <a:pPr lvl="1"/>
            <a:r>
              <a:rPr lang="en-US" dirty="0" smtClean="0"/>
              <a:t>Since losses from 1990s asbestos cases</a:t>
            </a:r>
          </a:p>
        </p:txBody>
      </p:sp>
    </p:spTree>
    <p:extLst>
      <p:ext uri="{BB962C8B-B14F-4D97-AF65-F5344CB8AC3E}">
        <p14:creationId xmlns:p14="http://schemas.microsoft.com/office/powerpoint/2010/main" val="1192502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83855"/>
            <a:ext cx="11785600" cy="549563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Reciprocal exchange</a:t>
            </a:r>
          </a:p>
          <a:p>
            <a:pPr lvl="1"/>
            <a:r>
              <a:rPr lang="en-US" dirty="0" smtClean="0"/>
              <a:t>Unincorporated mutual-like organization</a:t>
            </a:r>
          </a:p>
          <a:p>
            <a:r>
              <a:rPr lang="en-US" dirty="0" smtClean="0"/>
              <a:t>Blue Cross Blue Shield</a:t>
            </a:r>
          </a:p>
          <a:p>
            <a:pPr lvl="1"/>
            <a:r>
              <a:rPr lang="en-US" dirty="0" smtClean="0"/>
              <a:t>Initially were </a:t>
            </a:r>
            <a:r>
              <a:rPr lang="en-US" dirty="0"/>
              <a:t>organized as nonprofit, </a:t>
            </a:r>
            <a:r>
              <a:rPr lang="en-US" dirty="0" smtClean="0"/>
              <a:t>community-oriented prepayment </a:t>
            </a:r>
            <a:r>
              <a:rPr lang="en-US" dirty="0"/>
              <a:t>plans that provided coverage primarily </a:t>
            </a:r>
            <a:r>
              <a:rPr lang="en-US" dirty="0" smtClean="0"/>
              <a:t>in the </a:t>
            </a:r>
            <a:r>
              <a:rPr lang="en-US" dirty="0"/>
              <a:t>form of hospital services. Blue Shield plans </a:t>
            </a:r>
            <a:r>
              <a:rPr lang="en-US" dirty="0" smtClean="0"/>
              <a:t>earlier also </a:t>
            </a:r>
            <a:r>
              <a:rPr lang="en-US" dirty="0"/>
              <a:t>were organized as nonprofit, prepayment </a:t>
            </a:r>
            <a:r>
              <a:rPr lang="en-US" dirty="0" smtClean="0"/>
              <a:t>plans that </a:t>
            </a:r>
            <a:r>
              <a:rPr lang="en-US" dirty="0"/>
              <a:t>provided coverage for physicians’ and surgeons</a:t>
            </a:r>
            <a:r>
              <a:rPr lang="en-US" dirty="0" smtClean="0"/>
              <a:t>’ fees </a:t>
            </a:r>
            <a:r>
              <a:rPr lang="en-US" dirty="0"/>
              <a:t>and other medical services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36 independent BCBS companies</a:t>
            </a:r>
          </a:p>
          <a:p>
            <a:r>
              <a:rPr lang="en-US" dirty="0" smtClean="0"/>
              <a:t>Managed Care plans</a:t>
            </a:r>
          </a:p>
          <a:p>
            <a:pPr lvl="1"/>
            <a:r>
              <a:rPr lang="en-US" dirty="0"/>
              <a:t>In addition to financing healthcare, the plan </a:t>
            </a:r>
            <a:r>
              <a:rPr lang="en-US" dirty="0" smtClean="0"/>
              <a:t>is involved </a:t>
            </a:r>
            <a:r>
              <a:rPr lang="en-US" dirty="0"/>
              <a:t>in making healthcare decisions that </a:t>
            </a:r>
            <a:r>
              <a:rPr lang="en-US" dirty="0" smtClean="0"/>
              <a:t>previously were </a:t>
            </a:r>
            <a:r>
              <a:rPr lang="en-US" dirty="0"/>
              <a:t>made only by the patient and </a:t>
            </a:r>
            <a:r>
              <a:rPr lang="en-US" dirty="0" smtClean="0"/>
              <a:t>the healthcare </a:t>
            </a:r>
            <a:r>
              <a:rPr lang="en-US" dirty="0"/>
              <a:t>practitioner.</a:t>
            </a:r>
          </a:p>
          <a:p>
            <a:pPr lvl="1"/>
            <a:r>
              <a:rPr lang="en-US" dirty="0" smtClean="0"/>
              <a:t>There </a:t>
            </a:r>
            <a:r>
              <a:rPr lang="en-US" dirty="0"/>
              <a:t>is a focus on controlling costs.</a:t>
            </a:r>
          </a:p>
          <a:p>
            <a:pPr lvl="1"/>
            <a:r>
              <a:rPr lang="en-US" dirty="0" smtClean="0"/>
              <a:t>It </a:t>
            </a:r>
            <a:r>
              <a:rPr lang="en-US" dirty="0"/>
              <a:t>facilitates case management, which means </a:t>
            </a:r>
            <a:r>
              <a:rPr lang="en-US" dirty="0" smtClean="0"/>
              <a:t>that healthcare </a:t>
            </a:r>
            <a:r>
              <a:rPr lang="en-US" dirty="0"/>
              <a:t>practitioners communicate and </a:t>
            </a:r>
            <a:r>
              <a:rPr lang="en-US" dirty="0" smtClean="0"/>
              <a:t>work toward </a:t>
            </a:r>
            <a:r>
              <a:rPr lang="en-US" dirty="0"/>
              <a:t>a unified course of </a:t>
            </a:r>
            <a:r>
              <a:rPr lang="en-US" dirty="0" smtClean="0"/>
              <a:t>treatment</a:t>
            </a:r>
          </a:p>
          <a:p>
            <a:r>
              <a:rPr lang="en-US" dirty="0" smtClean="0"/>
              <a:t>Savings Bank Life Insurance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370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83855"/>
            <a:ext cx="11785600" cy="5495636"/>
          </a:xfrm>
        </p:spPr>
        <p:txBody>
          <a:bodyPr>
            <a:normAutofit/>
          </a:bodyPr>
          <a:lstStyle/>
          <a:p>
            <a:r>
              <a:rPr lang="en-US" dirty="0" smtClean="0"/>
              <a:t>Captive Insurance</a:t>
            </a:r>
          </a:p>
          <a:p>
            <a:r>
              <a:rPr lang="en-US" dirty="0" smtClean="0"/>
              <a:t>Savings Bank Life Insurance</a:t>
            </a:r>
          </a:p>
          <a:p>
            <a:pPr lvl="1"/>
            <a:r>
              <a:rPr lang="en-US" dirty="0"/>
              <a:t>life insurance that was </a:t>
            </a:r>
            <a:r>
              <a:rPr lang="en-US" dirty="0" smtClean="0"/>
              <a:t>sold originally </a:t>
            </a:r>
            <a:r>
              <a:rPr lang="en-US" dirty="0"/>
              <a:t>by mutual savings banks in three states</a:t>
            </a:r>
            <a:r>
              <a:rPr lang="en-US" dirty="0" smtClean="0"/>
              <a:t>: Massachusetts</a:t>
            </a:r>
            <a:r>
              <a:rPr lang="en-US" dirty="0"/>
              <a:t>, New York, and Connecticut. </a:t>
            </a:r>
            <a:endParaRPr lang="en-US" dirty="0" smtClean="0"/>
          </a:p>
          <a:p>
            <a:pPr lvl="1"/>
            <a:r>
              <a:rPr lang="en-US" dirty="0" smtClean="0"/>
              <a:t>Today, SBLI </a:t>
            </a:r>
            <a:r>
              <a:rPr lang="en-US" dirty="0"/>
              <a:t>is also sold to consumers over the phone </a:t>
            </a:r>
            <a:r>
              <a:rPr lang="en-US" dirty="0" smtClean="0"/>
              <a:t>or through </a:t>
            </a:r>
            <a:r>
              <a:rPr lang="en-US" dirty="0"/>
              <a:t>websites in those states, and to </a:t>
            </a:r>
            <a:r>
              <a:rPr lang="en-US" dirty="0" smtClean="0"/>
              <a:t>consumers who </a:t>
            </a:r>
            <a:r>
              <a:rPr lang="en-US" dirty="0"/>
              <a:t>reside in other states as well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1311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Agents and Brokers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b="1" dirty="0"/>
              <a:t>agent </a:t>
            </a:r>
            <a:r>
              <a:rPr lang="en-US" i="1" dirty="0"/>
              <a:t>is someone who </a:t>
            </a:r>
            <a:r>
              <a:rPr lang="en-US" i="1" dirty="0" smtClean="0"/>
              <a:t>legally represents </a:t>
            </a:r>
            <a:r>
              <a:rPr lang="en-US" i="1" dirty="0"/>
              <a:t>the principal and has the authority to </a:t>
            </a:r>
            <a:r>
              <a:rPr lang="en-US" i="1" dirty="0" smtClean="0"/>
              <a:t>act on </a:t>
            </a:r>
            <a:r>
              <a:rPr lang="en-US" i="1" dirty="0"/>
              <a:t>the principal’s behalf</a:t>
            </a:r>
            <a:r>
              <a:rPr lang="en-US" i="1" dirty="0" smtClean="0"/>
              <a:t>.</a:t>
            </a:r>
          </a:p>
          <a:p>
            <a:pPr lvl="1"/>
            <a:r>
              <a:rPr lang="en-US" dirty="0"/>
              <a:t>An agent has the authority to represent the </a:t>
            </a:r>
            <a:r>
              <a:rPr lang="en-US" dirty="0" smtClean="0"/>
              <a:t>insurer based </a:t>
            </a:r>
            <a:r>
              <a:rPr lang="en-US" dirty="0"/>
              <a:t>on express authority, implied authority, </a:t>
            </a:r>
            <a:r>
              <a:rPr lang="en-US" dirty="0" smtClean="0"/>
              <a:t>and apparent </a:t>
            </a:r>
            <a:r>
              <a:rPr lang="en-US" dirty="0"/>
              <a:t>authority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Authority can be expressed, implied, or apparent</a:t>
            </a:r>
          </a:p>
          <a:p>
            <a:pPr lvl="1"/>
            <a:r>
              <a:rPr lang="en-US" dirty="0" smtClean="0"/>
              <a:t>An agent may have the authority to </a:t>
            </a:r>
            <a:r>
              <a:rPr lang="en-US" b="1" dirty="0" smtClean="0"/>
              <a:t>bind</a:t>
            </a:r>
            <a:r>
              <a:rPr lang="en-US" dirty="0" smtClean="0"/>
              <a:t> an insurer – allowing insurance to be effective before </a:t>
            </a:r>
            <a:r>
              <a:rPr lang="en-US" dirty="0" err="1" smtClean="0"/>
              <a:t>uderwriting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b="1" dirty="0" smtClean="0"/>
              <a:t>broker </a:t>
            </a:r>
            <a:r>
              <a:rPr lang="en-US" i="1" dirty="0"/>
              <a:t>is someone who legally represents the </a:t>
            </a:r>
            <a:r>
              <a:rPr lang="en-US" i="1" dirty="0" smtClean="0"/>
              <a:t>insured even </a:t>
            </a:r>
            <a:r>
              <a:rPr lang="en-US" i="1" dirty="0"/>
              <a:t>though he or she receives a commission from </a:t>
            </a:r>
            <a:r>
              <a:rPr lang="en-US" i="1" dirty="0" smtClean="0"/>
              <a:t>the insurer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Work with insurance companies or Managing General Agents (MGAs also can manage insurer to insurer relationships)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819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Wholesale agents and brokers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Surplus line </a:t>
            </a:r>
            <a:r>
              <a:rPr lang="en-US" dirty="0" smtClean="0"/>
              <a:t>broker</a:t>
            </a:r>
          </a:p>
          <a:p>
            <a:pPr lvl="1"/>
            <a:r>
              <a:rPr lang="en-US" dirty="0" smtClean="0"/>
              <a:t>Declination - When a broker cannot get a coverage for an exposure or coverage has a very high premium or deductible</a:t>
            </a:r>
          </a:p>
          <a:p>
            <a:pPr lvl="1"/>
            <a:r>
              <a:rPr lang="en-US" dirty="0" smtClean="0"/>
              <a:t>When an exposure has a sufficient number of declinations (often 5), unlicensed surplus line brokers can be used</a:t>
            </a:r>
          </a:p>
          <a:p>
            <a:r>
              <a:rPr lang="en-US" dirty="0" smtClean="0"/>
              <a:t>Managing General Agents</a:t>
            </a:r>
          </a:p>
          <a:p>
            <a:pPr lvl="1"/>
            <a:r>
              <a:rPr lang="en-US" dirty="0" smtClean="0"/>
              <a:t>Producer with underwriting capacity</a:t>
            </a:r>
          </a:p>
          <a:p>
            <a:pPr lvl="1"/>
            <a:r>
              <a:rPr lang="en-US" dirty="0" smtClean="0"/>
              <a:t>Deal with low-density areas</a:t>
            </a:r>
          </a:p>
          <a:p>
            <a:pPr lvl="1"/>
            <a:r>
              <a:rPr lang="en-US" dirty="0" smtClean="0"/>
              <a:t>Can work with non-licensed insurers</a:t>
            </a:r>
          </a:p>
          <a:p>
            <a:r>
              <a:rPr lang="en-US" dirty="0"/>
              <a:t>The functions of MGAs and surplus lines </a:t>
            </a:r>
            <a:r>
              <a:rPr lang="en-US" dirty="0" smtClean="0"/>
              <a:t>have become </a:t>
            </a:r>
            <a:r>
              <a:rPr lang="en-US" dirty="0"/>
              <a:t>so intertwined that the American Association</a:t>
            </a:r>
          </a:p>
          <a:p>
            <a:r>
              <a:rPr lang="en-US" dirty="0"/>
              <a:t>of Managing General Agents (AAMGA) </a:t>
            </a:r>
            <a:r>
              <a:rPr lang="en-US" dirty="0" smtClean="0"/>
              <a:t>and National </a:t>
            </a:r>
            <a:r>
              <a:rPr lang="en-US" dirty="0"/>
              <a:t>Association of Professional </a:t>
            </a:r>
            <a:r>
              <a:rPr lang="en-US"/>
              <a:t>Surplus </a:t>
            </a:r>
            <a:r>
              <a:rPr lang="en-US" smtClean="0"/>
              <a:t>Lines Offices </a:t>
            </a:r>
            <a:r>
              <a:rPr lang="en-US" dirty="0"/>
              <a:t>(NAPSLO) recently announced a merger </a:t>
            </a:r>
            <a:r>
              <a:rPr lang="en-US" dirty="0" smtClean="0"/>
              <a:t>to form </a:t>
            </a:r>
            <a:r>
              <a:rPr lang="en-US" dirty="0"/>
              <a:t>the Wholesale &amp; Specialty Insurance </a:t>
            </a:r>
            <a:r>
              <a:rPr lang="en-US" dirty="0" smtClean="0"/>
              <a:t>Association (</a:t>
            </a:r>
            <a:r>
              <a:rPr lang="en-US" dirty="0"/>
              <a:t>WSIA).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701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Bonus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6601" y="1825625"/>
            <a:ext cx="6258798" cy="4629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427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Insurers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Stock Insurers</a:t>
            </a:r>
          </a:p>
          <a:p>
            <a:r>
              <a:rPr lang="en-US" dirty="0" smtClean="0"/>
              <a:t>Mutual Insurers</a:t>
            </a:r>
          </a:p>
          <a:p>
            <a:pPr lvl="1"/>
            <a:r>
              <a:rPr lang="en-US" dirty="0" smtClean="0"/>
              <a:t>Advance premium mutual</a:t>
            </a:r>
          </a:p>
          <a:p>
            <a:pPr lvl="1"/>
            <a:r>
              <a:rPr lang="en-US" dirty="0" smtClean="0"/>
              <a:t>Assessment mutual</a:t>
            </a:r>
          </a:p>
          <a:p>
            <a:pPr lvl="1"/>
            <a:r>
              <a:rPr lang="en-US" dirty="0" smtClean="0"/>
              <a:t>Fraternal insurer</a:t>
            </a:r>
          </a:p>
          <a:p>
            <a:pPr lvl="1"/>
            <a:r>
              <a:rPr lang="en-US" dirty="0" smtClean="0"/>
              <a:t>Demutualization</a:t>
            </a:r>
          </a:p>
          <a:p>
            <a:r>
              <a:rPr lang="en-US" dirty="0" smtClean="0"/>
              <a:t>Reciprocal Exchange</a:t>
            </a:r>
          </a:p>
          <a:p>
            <a:r>
              <a:rPr lang="en-US" dirty="0" smtClean="0"/>
              <a:t>Captive Insurance (similar to self-insurance)</a:t>
            </a:r>
          </a:p>
          <a:p>
            <a:r>
              <a:rPr lang="en-US" dirty="0" smtClean="0"/>
              <a:t>Special Types of Health Insurance</a:t>
            </a:r>
          </a:p>
          <a:p>
            <a:pPr lvl="1"/>
            <a:r>
              <a:rPr lang="en-US" dirty="0" smtClean="0"/>
              <a:t>Blue Cross and Blue Shield</a:t>
            </a:r>
          </a:p>
          <a:p>
            <a:pPr lvl="2"/>
            <a:r>
              <a:rPr lang="en-US" dirty="0" smtClean="0"/>
              <a:t>Formerly had special status as non-profit (rather than governmental) social insurance</a:t>
            </a:r>
          </a:p>
          <a:p>
            <a:pPr lvl="1"/>
            <a:r>
              <a:rPr lang="en-US" dirty="0" smtClean="0"/>
              <a:t>Managed Care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Lloyd’s Corporation as an insurer’s marketplace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419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vs Casualty/Property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life insurance, mutual insurers typically </a:t>
            </a:r>
            <a:r>
              <a:rPr lang="en-US" dirty="0" smtClean="0"/>
              <a:t>pay annual </a:t>
            </a:r>
            <a:r>
              <a:rPr lang="en-US" dirty="0"/>
              <a:t>dividends to the policyholders. </a:t>
            </a:r>
            <a:endParaRPr lang="en-US" dirty="0" smtClean="0"/>
          </a:p>
          <a:p>
            <a:r>
              <a:rPr lang="en-US" dirty="0" smtClean="0"/>
              <a:t>Property and casualty </a:t>
            </a:r>
            <a:r>
              <a:rPr lang="en-US" dirty="0"/>
              <a:t>insurance companies do not pay dividends </a:t>
            </a:r>
            <a:r>
              <a:rPr lang="en-US" dirty="0" smtClean="0"/>
              <a:t>to policyholders </a:t>
            </a:r>
            <a:r>
              <a:rPr lang="en-US" dirty="0"/>
              <a:t>on a regular basis. </a:t>
            </a:r>
            <a:endParaRPr lang="en-US" dirty="0" smtClean="0"/>
          </a:p>
          <a:p>
            <a:pPr lvl="1"/>
            <a:r>
              <a:rPr lang="en-US" dirty="0" smtClean="0"/>
              <a:t>Instead</a:t>
            </a:r>
            <a:r>
              <a:rPr lang="en-US" dirty="0"/>
              <a:t>, such </a:t>
            </a:r>
            <a:r>
              <a:rPr lang="en-US" dirty="0" smtClean="0"/>
              <a:t>insurers may </a:t>
            </a:r>
            <a:r>
              <a:rPr lang="en-US" dirty="0"/>
              <a:t>charge lower initial or renewal premiums </a:t>
            </a:r>
            <a:r>
              <a:rPr lang="en-US" dirty="0" smtClean="0"/>
              <a:t>that are </a:t>
            </a:r>
            <a:r>
              <a:rPr lang="en-US" dirty="0"/>
              <a:t>closer to the actual amount needed for claims </a:t>
            </a:r>
            <a:r>
              <a:rPr lang="en-US" dirty="0" smtClean="0"/>
              <a:t>and expenses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08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Insurance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Life insurers </a:t>
            </a:r>
            <a:r>
              <a:rPr lang="en-US" dirty="0"/>
              <a:t>sell a </a:t>
            </a:r>
            <a:r>
              <a:rPr lang="en-US" dirty="0" smtClean="0"/>
              <a:t>variety of </a:t>
            </a:r>
            <a:r>
              <a:rPr lang="en-US" dirty="0"/>
              <a:t>life and health insurance products, annuities, </a:t>
            </a:r>
            <a:r>
              <a:rPr lang="en-US" dirty="0" smtClean="0"/>
              <a:t>mutual funds</a:t>
            </a:r>
            <a:r>
              <a:rPr lang="en-US" dirty="0"/>
              <a:t>, pension plans, and related financial products.</a:t>
            </a:r>
          </a:p>
          <a:p>
            <a:r>
              <a:rPr lang="en-US" dirty="0" smtClean="0"/>
              <a:t>At </a:t>
            </a:r>
            <a:r>
              <a:rPr lang="en-US" dirty="0"/>
              <a:t>the end of 2016, 797 life insurers were doing </a:t>
            </a:r>
            <a:r>
              <a:rPr lang="en-US" dirty="0" smtClean="0"/>
              <a:t>business in </a:t>
            </a:r>
            <a:r>
              <a:rPr lang="en-US" dirty="0"/>
              <a:t>the United </a:t>
            </a:r>
            <a:r>
              <a:rPr lang="en-US" dirty="0" smtClean="0"/>
              <a:t>States.</a:t>
            </a:r>
          </a:p>
        </p:txBody>
      </p:sp>
    </p:spTree>
    <p:extLst>
      <p:ext uri="{BB962C8B-B14F-4D97-AF65-F5344CB8AC3E}">
        <p14:creationId xmlns:p14="http://schemas.microsoft.com/office/powerpoint/2010/main" val="2829378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Insurance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5862" y="2267406"/>
            <a:ext cx="8240275" cy="3801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323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Insurance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Agents – Personal Selling Systems manage majority of policies</a:t>
            </a:r>
          </a:p>
          <a:p>
            <a:pPr lvl="1"/>
            <a:r>
              <a:rPr lang="en-US" dirty="0" smtClean="0"/>
              <a:t>Separate from Direct Response Systems</a:t>
            </a:r>
          </a:p>
          <a:p>
            <a:r>
              <a:rPr lang="en-US" dirty="0" smtClean="0"/>
              <a:t>Financial Institution Distribution Systems</a:t>
            </a:r>
          </a:p>
          <a:p>
            <a:r>
              <a:rPr lang="en-US" dirty="0" smtClean="0"/>
              <a:t>Others:</a:t>
            </a:r>
          </a:p>
          <a:p>
            <a:pPr lvl="1"/>
            <a:r>
              <a:rPr lang="en-US" dirty="0" smtClean="0"/>
              <a:t>Worksite Marketing</a:t>
            </a:r>
          </a:p>
          <a:p>
            <a:pPr lvl="1"/>
            <a:r>
              <a:rPr lang="en-US" dirty="0" smtClean="0"/>
              <a:t>Stock Brokers</a:t>
            </a:r>
          </a:p>
          <a:p>
            <a:pPr lvl="1"/>
            <a:r>
              <a:rPr lang="en-US" dirty="0" smtClean="0"/>
              <a:t>Financial Planners</a:t>
            </a:r>
          </a:p>
          <a:p>
            <a:pPr lvl="1"/>
            <a:r>
              <a:rPr lang="en-US" dirty="0" smtClean="0"/>
              <a:t>Group Insurance, often through employer or labor union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243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Property/Casualty Insurance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2016, 2,538 property and casualty insurers were doing business in the United States.</a:t>
            </a:r>
          </a:p>
          <a:p>
            <a:r>
              <a:rPr lang="en-US" dirty="0"/>
              <a:t>These insurers sell property and casualty insurance and related lines, including inland marine coverages and surety and fidelity bonds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704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Property/Casualty Insurance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2046" y="2107489"/>
            <a:ext cx="8287907" cy="3991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198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Property/Casualty Insurance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Independent agency system</a:t>
            </a:r>
          </a:p>
          <a:p>
            <a:pPr lvl="1"/>
            <a:r>
              <a:rPr lang="en-US" dirty="0" smtClean="0"/>
              <a:t>Business with agents who deal policies from multiple companies</a:t>
            </a:r>
          </a:p>
          <a:p>
            <a:r>
              <a:rPr lang="en-US" dirty="0" smtClean="0"/>
              <a:t>Exclusive agency system</a:t>
            </a:r>
          </a:p>
          <a:p>
            <a:r>
              <a:rPr lang="en-US" dirty="0" smtClean="0"/>
              <a:t>Direct writer</a:t>
            </a:r>
          </a:p>
          <a:p>
            <a:pPr lvl="1"/>
            <a:r>
              <a:rPr lang="en-US" dirty="0" smtClean="0"/>
              <a:t>Agents are employees of insurer or in certain types of exclusive agency arrangements</a:t>
            </a:r>
          </a:p>
          <a:p>
            <a:r>
              <a:rPr lang="en-US" dirty="0" smtClean="0"/>
              <a:t>Direct Response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23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7DDB884101BF43AD36487F06175C6C" ma:contentTypeVersion="18" ma:contentTypeDescription="Create a new document." ma:contentTypeScope="" ma:versionID="04ce9d921da06bbbc7debe05314872f8">
  <xsd:schema xmlns:xsd="http://www.w3.org/2001/XMLSchema" xmlns:xs="http://www.w3.org/2001/XMLSchema" xmlns:p="http://schemas.microsoft.com/office/2006/metadata/properties" xmlns:ns3="7f18ec10-a743-4c21-91d9-69d297feae23" xmlns:ns4="ce5fba22-8df0-4e59-b0bb-9a52d7395907" targetNamespace="http://schemas.microsoft.com/office/2006/metadata/properties" ma:root="true" ma:fieldsID="6739e6a61dd1e4ad6df1e3c2cee982c9" ns3:_="" ns4:_="">
    <xsd:import namespace="7f18ec10-a743-4c21-91d9-69d297feae23"/>
    <xsd:import namespace="ce5fba22-8df0-4e59-b0bb-9a52d73959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8ec10-a743-4c21-91d9-69d297feae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5fba22-8df0-4e59-b0bb-9a52d739590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f18ec10-a743-4c21-91d9-69d297feae23" xsi:nil="true"/>
  </documentManagement>
</p:properties>
</file>

<file path=customXml/itemProps1.xml><?xml version="1.0" encoding="utf-8"?>
<ds:datastoreItem xmlns:ds="http://schemas.openxmlformats.org/officeDocument/2006/customXml" ds:itemID="{BDE1205F-2A1C-4122-BC74-2A5F9A25A9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18ec10-a743-4c21-91d9-69d297feae23"/>
    <ds:schemaRef ds:uri="ce5fba22-8df0-4e59-b0bb-9a52d73959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63D1FD5-6DED-41C9-B7E6-A885BA82DC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CCEF31-2404-446D-B229-4D64D8053070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7f18ec10-a743-4c21-91d9-69d297feae23"/>
    <ds:schemaRef ds:uri="http://schemas.microsoft.com/office/2006/documentManagement/types"/>
    <ds:schemaRef ds:uri="http://schemas.microsoft.com/office/infopath/2007/PartnerControls"/>
    <ds:schemaRef ds:uri="ce5fba22-8df0-4e59-b0bb-9a52d739590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4527</TotalTime>
  <Words>1270</Words>
  <Application>Microsoft Office PowerPoint</Application>
  <PresentationFormat>Widescreen</PresentationFormat>
  <Paragraphs>115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Risk Management and Insurance</vt:lpstr>
      <vt:lpstr>Types of Insurers</vt:lpstr>
      <vt:lpstr>Life vs Casualty/Property Insurance</vt:lpstr>
      <vt:lpstr>Life Insurance Market</vt:lpstr>
      <vt:lpstr>Life Insurance Market</vt:lpstr>
      <vt:lpstr>Life Insurance Marketing</vt:lpstr>
      <vt:lpstr>Property/Casualty Insurance Market</vt:lpstr>
      <vt:lpstr>Property/Casualty Insurance Market</vt:lpstr>
      <vt:lpstr>Property/Casualty Insurance Marketing</vt:lpstr>
      <vt:lpstr>Stock Insurance vs Market Insurance</vt:lpstr>
      <vt:lpstr>Types of Mutual Insurance</vt:lpstr>
      <vt:lpstr>Structural changes affecting types of insurance</vt:lpstr>
      <vt:lpstr>Lloyd’s Corporation (Lloyd’s of London)</vt:lpstr>
      <vt:lpstr>Other plans</vt:lpstr>
      <vt:lpstr>Other plans</vt:lpstr>
      <vt:lpstr>Agents and Brokers</vt:lpstr>
      <vt:lpstr>Wholesale agents and brokers</vt:lpstr>
      <vt:lpstr>Bonus slide</vt:lpstr>
    </vt:vector>
  </TitlesOfParts>
  <Company>University of Connecticut School of 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Shane Murphy</dc:creator>
  <cp:lastModifiedBy>Shane Murphy</cp:lastModifiedBy>
  <cp:revision>25</cp:revision>
  <dcterms:created xsi:type="dcterms:W3CDTF">2024-08-26T13:44:35Z</dcterms:created>
  <dcterms:modified xsi:type="dcterms:W3CDTF">2024-09-12T13:11:18Z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0x010100ED7DDB884101BF43AD36487F06175C6C</vt:lpwstr>
  </property>
</Properties>
</file>