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4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2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Risk </a:t>
            </a:r>
            <a:r>
              <a:rPr lang="en-US" smtClean="0"/>
              <a:t>Management Activity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1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7234382" cy="47506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Risk control – reduce the frequency or severity of losses</a:t>
            </a:r>
          </a:p>
          <a:p>
            <a:pPr lvl="1"/>
            <a:r>
              <a:rPr lang="en-US" dirty="0"/>
              <a:t>Avoidance</a:t>
            </a:r>
          </a:p>
          <a:p>
            <a:pPr lvl="1"/>
            <a:r>
              <a:rPr lang="en-US" dirty="0"/>
              <a:t>Loss prevention</a:t>
            </a:r>
          </a:p>
          <a:p>
            <a:pPr lvl="1"/>
            <a:r>
              <a:rPr lang="en-US" dirty="0"/>
              <a:t>Loss reduction</a:t>
            </a:r>
          </a:p>
          <a:p>
            <a:pPr lvl="1"/>
            <a:r>
              <a:rPr lang="en-US" dirty="0"/>
              <a:t>Duplication</a:t>
            </a:r>
          </a:p>
          <a:p>
            <a:pPr lvl="1"/>
            <a:r>
              <a:rPr lang="en-US" dirty="0"/>
              <a:t>Separation</a:t>
            </a:r>
          </a:p>
          <a:p>
            <a:pPr lvl="1"/>
            <a:r>
              <a:rPr lang="en-US" dirty="0" smtClean="0"/>
              <a:t>Diversification</a:t>
            </a:r>
            <a:endParaRPr lang="en-US" dirty="0"/>
          </a:p>
          <a:p>
            <a:r>
              <a:rPr lang="en-US" dirty="0" smtClean="0"/>
              <a:t>Risk financing – funding recompense for losses</a:t>
            </a:r>
          </a:p>
          <a:p>
            <a:pPr lvl="1"/>
            <a:r>
              <a:rPr lang="en-US" dirty="0" smtClean="0"/>
              <a:t>Retention</a:t>
            </a:r>
          </a:p>
          <a:p>
            <a:pPr lvl="1"/>
            <a:r>
              <a:rPr lang="en-US" dirty="0" smtClean="0"/>
              <a:t>Non-insurance transfers</a:t>
            </a:r>
          </a:p>
          <a:p>
            <a:pPr lvl="1"/>
            <a:r>
              <a:rPr lang="en-US" dirty="0" smtClean="0"/>
              <a:t>Insurance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645" y="1690687"/>
            <a:ext cx="3418410" cy="488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0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Avoidance and loss prevention</a:t>
            </a:r>
          </a:p>
          <a:p>
            <a:pPr lvl="1"/>
            <a:r>
              <a:rPr lang="en-US" dirty="0" smtClean="0"/>
              <a:t>Broken windows policies</a:t>
            </a:r>
          </a:p>
          <a:p>
            <a:r>
              <a:rPr lang="en-US" dirty="0" smtClean="0"/>
              <a:t>Loss reduction</a:t>
            </a:r>
          </a:p>
          <a:p>
            <a:pPr lvl="1"/>
            <a:r>
              <a:rPr lang="en-US" dirty="0" smtClean="0"/>
              <a:t>Opportunity and crime</a:t>
            </a:r>
          </a:p>
          <a:p>
            <a:r>
              <a:rPr lang="en-US" dirty="0" smtClean="0"/>
              <a:t>Duplication</a:t>
            </a:r>
          </a:p>
          <a:p>
            <a:pPr lvl="1"/>
            <a:r>
              <a:rPr lang="en-US" dirty="0" smtClean="0"/>
              <a:t>Especially in digital economies</a:t>
            </a:r>
          </a:p>
          <a:p>
            <a:r>
              <a:rPr lang="en-US" dirty="0" smtClean="0"/>
              <a:t>Separation</a:t>
            </a:r>
          </a:p>
          <a:p>
            <a:pPr lvl="1"/>
            <a:r>
              <a:rPr lang="en-US" dirty="0" smtClean="0"/>
              <a:t>Diversification of geographies, technologies</a:t>
            </a:r>
          </a:p>
          <a:p>
            <a:r>
              <a:rPr lang="en-US" dirty="0" smtClean="0"/>
              <a:t>Diversification</a:t>
            </a:r>
          </a:p>
          <a:p>
            <a:pPr lvl="1"/>
            <a:r>
              <a:rPr lang="en-US" dirty="0" smtClean="0"/>
              <a:t>Diversification of markets, customers, suppliers</a:t>
            </a:r>
          </a:p>
        </p:txBody>
      </p:sp>
    </p:spTree>
    <p:extLst>
      <p:ext uri="{BB962C8B-B14F-4D97-AF65-F5344CB8AC3E}">
        <p14:creationId xmlns:p14="http://schemas.microsoft.com/office/powerpoint/2010/main" val="131746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financing: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44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Active or passive</a:t>
            </a:r>
          </a:p>
          <a:p>
            <a:r>
              <a:rPr lang="en-US" dirty="0" smtClean="0"/>
              <a:t>Effective when:</a:t>
            </a:r>
          </a:p>
          <a:p>
            <a:pPr lvl="1"/>
            <a:r>
              <a:rPr lang="en-US" dirty="0" smtClean="0"/>
              <a:t>No other method of treatment is available</a:t>
            </a:r>
          </a:p>
          <a:p>
            <a:pPr lvl="1"/>
            <a:r>
              <a:rPr lang="en-US" dirty="0" smtClean="0"/>
              <a:t>Worst possible loss is not serious</a:t>
            </a:r>
          </a:p>
          <a:p>
            <a:pPr lvl="2"/>
            <a:r>
              <a:rPr lang="en-US" dirty="0" smtClean="0"/>
              <a:t>Maximum retention might be set to 5% of earnings before taxes or 1-5% of net working capital</a:t>
            </a:r>
          </a:p>
          <a:p>
            <a:pPr lvl="1"/>
            <a:r>
              <a:rPr lang="en-US" dirty="0" smtClean="0"/>
              <a:t>Losses are fairly predictable</a:t>
            </a:r>
          </a:p>
          <a:p>
            <a:r>
              <a:rPr lang="en-US" dirty="0" smtClean="0"/>
              <a:t>Loss financing through net income, funded or unfunded reserves, or credit</a:t>
            </a:r>
          </a:p>
          <a:p>
            <a:r>
              <a:rPr lang="en-US" dirty="0" smtClean="0"/>
              <a:t>Captive insurer – insurance company owned by parent firm</a:t>
            </a:r>
          </a:p>
          <a:p>
            <a:pPr lvl="1"/>
            <a:r>
              <a:rPr lang="en-US" dirty="0" smtClean="0"/>
              <a:t>Risk retention group – group captive for trade groups and similar structures</a:t>
            </a:r>
          </a:p>
          <a:p>
            <a:r>
              <a:rPr lang="en-US" dirty="0" smtClean="0"/>
              <a:t>Self-insurance/self-funding (common in workers comp, group health insurance)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Captive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captive insurance company may provide part of its coverage through reinsurance </a:t>
            </a:r>
            <a:r>
              <a:rPr lang="en-US" dirty="0" smtClean="0"/>
              <a:t>strategies.</a:t>
            </a:r>
          </a:p>
          <a:p>
            <a:pPr lvl="1"/>
            <a:r>
              <a:rPr lang="en-US" dirty="0" smtClean="0"/>
              <a:t>Reinsurance </a:t>
            </a:r>
            <a:r>
              <a:rPr lang="en-US" dirty="0"/>
              <a:t>is when an insurer transfers all or a portion of its risk to another insurance company in exchange for a </a:t>
            </a:r>
            <a:r>
              <a:rPr lang="en-US" dirty="0" smtClean="0"/>
              <a:t>premium.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a captive may only cover losses up to $250,000 per occurrence and use reinsurance to cover losses over that amount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There are tax benefits for establishing a captive insurance </a:t>
            </a:r>
            <a:r>
              <a:rPr lang="en-US" dirty="0" smtClean="0"/>
              <a:t>company, premiums </a:t>
            </a:r>
            <a:r>
              <a:rPr lang="en-US" dirty="0"/>
              <a:t>a parent company pays to the captive for coverage may be tax </a:t>
            </a:r>
            <a:r>
              <a:rPr lang="en-US" dirty="0" smtClean="0"/>
              <a:t>deductible,. may </a:t>
            </a:r>
            <a:r>
              <a:rPr lang="en-US" dirty="0"/>
              <a:t>also be exempt from </a:t>
            </a:r>
            <a:r>
              <a:rPr lang="en-US" dirty="0" smtClean="0"/>
              <a:t>taxes </a:t>
            </a:r>
            <a:r>
              <a:rPr lang="en-US" dirty="0"/>
              <a:t>on their underwriting profits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Captive insurance companies may be </a:t>
            </a:r>
            <a:r>
              <a:rPr lang="en-US" dirty="0" smtClean="0"/>
              <a:t>headquartered</a:t>
            </a:r>
            <a:r>
              <a:rPr lang="en-US" dirty="0"/>
              <a:t>, in the U.S. or “offshore</a:t>
            </a:r>
            <a:r>
              <a:rPr lang="en-US" dirty="0" smtClean="0"/>
              <a:t>,” although will use </a:t>
            </a:r>
            <a:r>
              <a:rPr lang="en-US" dirty="0"/>
              <a:t>a U.S.-licensed insurance company to underwrite and back their policies.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William </a:t>
            </a:r>
            <a:r>
              <a:rPr lang="en-US" dirty="0"/>
              <a:t>Beaumont Hospital in Michigan established Beaumont Physicians Insurance Company, which is domiciled in the Cayman Islands, as a captive insurance company to offer its physicians affordable professional liability insurance, or medical malpractice insurance, coverage.</a:t>
            </a:r>
          </a:p>
        </p:txBody>
      </p:sp>
    </p:spTree>
    <p:extLst>
      <p:ext uri="{BB962C8B-B14F-4D97-AF65-F5344CB8AC3E}">
        <p14:creationId xmlns:p14="http://schemas.microsoft.com/office/powerpoint/2010/main" val="206306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Non-insurance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1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Contracts, leases, hold-harmless agreements, and incorporation</a:t>
            </a:r>
          </a:p>
          <a:p>
            <a:r>
              <a:rPr lang="en-US" dirty="0" smtClean="0"/>
              <a:t>Contract (including lease agreement) can put financial responsibility on another party</a:t>
            </a:r>
          </a:p>
          <a:p>
            <a:pPr lvl="1"/>
            <a:r>
              <a:rPr lang="en-US" dirty="0" smtClean="0"/>
              <a:t>Leasing equipment that may be damaged</a:t>
            </a:r>
          </a:p>
          <a:p>
            <a:r>
              <a:rPr lang="en-US" dirty="0" smtClean="0"/>
              <a:t>Hold-harmless puts responsibility on contract employee (author in publishing agreement, driver in taxi company)</a:t>
            </a:r>
          </a:p>
          <a:p>
            <a:r>
              <a:rPr lang="en-US" dirty="0" smtClean="0"/>
              <a:t>Incorporation might include limited liability</a:t>
            </a:r>
          </a:p>
          <a:p>
            <a:endParaRPr lang="en-US" dirty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Cheaper, might give financial responsibility to more able party</a:t>
            </a:r>
          </a:p>
          <a:p>
            <a:r>
              <a:rPr lang="en-US" dirty="0" smtClean="0"/>
              <a:t>Downside</a:t>
            </a:r>
          </a:p>
          <a:p>
            <a:pPr lvl="1"/>
            <a:r>
              <a:rPr lang="en-US" dirty="0" smtClean="0"/>
              <a:t>Unclear interpretation of contracts</a:t>
            </a:r>
          </a:p>
          <a:p>
            <a:pPr lvl="1"/>
            <a:r>
              <a:rPr lang="en-US" dirty="0" smtClean="0"/>
              <a:t>If party receiving risk can’t pay losses, losses may revert</a:t>
            </a:r>
          </a:p>
          <a:p>
            <a:pPr lvl="1"/>
            <a:r>
              <a:rPr lang="en-US" dirty="0" smtClean="0"/>
              <a:t>Insurance might not assume risks are transferred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5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insurance and risk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Deductible</a:t>
            </a:r>
          </a:p>
          <a:p>
            <a:pPr lvl="1"/>
            <a:r>
              <a:rPr lang="en-US" dirty="0" smtClean="0"/>
              <a:t>Small risks are not payed by insurer, but by insured party</a:t>
            </a:r>
          </a:p>
          <a:p>
            <a:pPr lvl="1"/>
            <a:r>
              <a:rPr lang="en-US" dirty="0" smtClean="0"/>
              <a:t>Thus, deductible is form of risk retention</a:t>
            </a:r>
          </a:p>
          <a:p>
            <a:pPr lvl="1"/>
            <a:r>
              <a:rPr lang="en-US" dirty="0" smtClean="0"/>
              <a:t>Reduces administrative costs for insurer, reduces premium for insured</a:t>
            </a:r>
          </a:p>
          <a:p>
            <a:pPr lvl="1"/>
            <a:r>
              <a:rPr lang="en-US" dirty="0" smtClean="0"/>
              <a:t>Excess insurance – insurance only kicks in after losses pass a certain amount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2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risk management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Accounting</a:t>
            </a:r>
          </a:p>
          <a:p>
            <a:pPr lvl="1"/>
            <a:r>
              <a:rPr lang="en-US" dirty="0" smtClean="0"/>
              <a:t>Internal controls reduce fraud and theft</a:t>
            </a:r>
          </a:p>
          <a:p>
            <a:pPr lvl="1"/>
            <a:r>
              <a:rPr lang="en-US" dirty="0" smtClean="0"/>
              <a:t>Provide information on task treatment of risk finance alternatives and availability of funding for retained losses</a:t>
            </a:r>
          </a:p>
          <a:p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Effects of losses, investment in risk control</a:t>
            </a:r>
          </a:p>
          <a:p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Information can prevent lawsuits, procedure can prevent accidents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Quality control and safety programs</a:t>
            </a:r>
          </a:p>
          <a:p>
            <a:r>
              <a:rPr lang="en-US" dirty="0" smtClean="0"/>
              <a:t>Human Resources</a:t>
            </a:r>
          </a:p>
          <a:p>
            <a:pPr lvl="1"/>
            <a:r>
              <a:rPr lang="en-US" dirty="0" smtClean="0"/>
              <a:t>Employee benefits, retirement, safety, hiring/promotion/dismissal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21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7f18ec10-a743-4c21-91d9-69d297feae23"/>
    <ds:schemaRef ds:uri="ce5fba22-8df0-4e59-b0bb-9a52d739590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3450</TotalTime>
  <Words>546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Risk Management and Insurance</vt:lpstr>
      <vt:lpstr>Risk management</vt:lpstr>
      <vt:lpstr>Risk control</vt:lpstr>
      <vt:lpstr>Risk financing: Retention</vt:lpstr>
      <vt:lpstr>Captive insurance</vt:lpstr>
      <vt:lpstr>Non-insurance transfers</vt:lpstr>
      <vt:lpstr>Combining insurance and risk retention</vt:lpstr>
      <vt:lpstr>Department risk management responsibilities</vt:lpstr>
      <vt:lpstr>Pros of insurance</vt:lpstr>
      <vt:lpstr>Cons of insurance</vt:lpstr>
      <vt:lpstr>Personal Risk Management Activity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15</cp:revision>
  <dcterms:created xsi:type="dcterms:W3CDTF">2024-08-26T13:44:35Z</dcterms:created>
  <dcterms:modified xsi:type="dcterms:W3CDTF">2024-09-10T14:42:42Z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