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0" r:id="rId7"/>
    <p:sldId id="261" r:id="rId8"/>
    <p:sldId id="262" r:id="rId9"/>
    <p:sldId id="259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0DEYf9DBOk?si=vJm8-uUv5Vg_wjV9&amp;t=25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assets: Investment function of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2" y="1825625"/>
            <a:ext cx="3906982" cy="4852266"/>
          </a:xfrm>
        </p:spPr>
        <p:txBody>
          <a:bodyPr/>
          <a:lstStyle/>
          <a:p>
            <a:r>
              <a:rPr lang="en-US" dirty="0" smtClean="0"/>
              <a:t>In 2016:</a:t>
            </a:r>
          </a:p>
          <a:p>
            <a:pPr lvl="1"/>
            <a:r>
              <a:rPr lang="en-US" dirty="0" smtClean="0"/>
              <a:t>Life insurance held $6.772 trillion in assets</a:t>
            </a:r>
          </a:p>
          <a:p>
            <a:pPr lvl="1"/>
            <a:r>
              <a:rPr lang="en-US" dirty="0" smtClean="0"/>
              <a:t>Property and casualty held $1.59 trillion</a:t>
            </a:r>
          </a:p>
          <a:p>
            <a:r>
              <a:rPr lang="en-US" dirty="0" smtClean="0"/>
              <a:t>Investments must be liquid enough </a:t>
            </a:r>
            <a:r>
              <a:rPr lang="en-US" smtClean="0"/>
              <a:t>to respond to need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5147" y="1819406"/>
            <a:ext cx="7830599" cy="50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5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Primary assets are financial (often investments)</a:t>
            </a:r>
          </a:p>
          <a:p>
            <a:pPr lvl="2"/>
            <a:r>
              <a:rPr lang="en-US" dirty="0" smtClean="0"/>
              <a:t>Bonds, stock, real estate, other financial instruments, cash</a:t>
            </a:r>
          </a:p>
          <a:p>
            <a:r>
              <a:rPr lang="en-US" dirty="0" smtClean="0"/>
              <a:t>Liabilities</a:t>
            </a:r>
          </a:p>
          <a:p>
            <a:pPr lvl="1"/>
            <a:r>
              <a:rPr lang="en-US" dirty="0" smtClean="0"/>
              <a:t>Loss reserves – estimated cost of settling claims for losses that have already occurred but not yet paid</a:t>
            </a:r>
          </a:p>
          <a:p>
            <a:pPr lvl="2"/>
            <a:r>
              <a:rPr lang="en-US" dirty="0" smtClean="0"/>
              <a:t>Claims reported and adjusted but not yet paid</a:t>
            </a:r>
          </a:p>
          <a:p>
            <a:pPr lvl="2"/>
            <a:r>
              <a:rPr lang="en-US" dirty="0" smtClean="0"/>
              <a:t>Claims filed but not yet adjusted</a:t>
            </a:r>
          </a:p>
          <a:p>
            <a:pPr lvl="2"/>
            <a:r>
              <a:rPr lang="en-US" dirty="0" smtClean="0"/>
              <a:t>Claims incurred but not yet reported</a:t>
            </a:r>
          </a:p>
          <a:p>
            <a:pPr lvl="2"/>
            <a:r>
              <a:rPr lang="en-US" dirty="0" smtClean="0"/>
              <a:t>Larger for casualty insurer, smaller for property</a:t>
            </a:r>
          </a:p>
          <a:p>
            <a:pPr lvl="1"/>
            <a:r>
              <a:rPr lang="en-US" dirty="0" smtClean="0"/>
              <a:t>Case/claim reserves are loss reserves for each individual claim or case (this isn’t on the balance sheet, but the sum of the case reserves are the loss reserves</a:t>
            </a:r>
          </a:p>
          <a:p>
            <a:pPr lvl="2"/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estimated on case-by-case basis (called judgement method) or average value method</a:t>
            </a:r>
          </a:p>
          <a:p>
            <a:pPr lvl="1"/>
            <a:r>
              <a:rPr lang="en-US" dirty="0" smtClean="0"/>
              <a:t>Unearned premium reserve</a:t>
            </a:r>
          </a:p>
          <a:p>
            <a:pPr lvl="2"/>
            <a:r>
              <a:rPr lang="en-US" dirty="0" smtClean="0"/>
              <a:t>The unearned portion of gross premiums on all outstanding policies – </a:t>
            </a:r>
            <a:r>
              <a:rPr lang="en-US" dirty="0" err="1" smtClean="0"/>
              <a:t>ie</a:t>
            </a:r>
            <a:r>
              <a:rPr lang="en-US" dirty="0" smtClean="0"/>
              <a:t> this is the amount of the premium that covers future losses</a:t>
            </a:r>
          </a:p>
          <a:p>
            <a:pPr lvl="1"/>
            <a:r>
              <a:rPr lang="en-US" dirty="0" smtClean="0"/>
              <a:t>Loss adjustment expenses, commissions payable,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Policyholders surplus</a:t>
            </a:r>
          </a:p>
          <a:p>
            <a:pPr lvl="1"/>
            <a:r>
              <a:rPr lang="en-US" dirty="0" smtClean="0"/>
              <a:t>Determines how much volume and flexibility of new business a company can write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131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and expense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Revenues</a:t>
            </a:r>
          </a:p>
          <a:p>
            <a:pPr lvl="1"/>
            <a:r>
              <a:rPr lang="en-US" dirty="0" smtClean="0"/>
              <a:t>Premiums written and premiums earned</a:t>
            </a:r>
          </a:p>
          <a:p>
            <a:pPr lvl="1"/>
            <a:r>
              <a:rPr lang="en-US" dirty="0" smtClean="0"/>
              <a:t>Investment income</a:t>
            </a:r>
          </a:p>
          <a:p>
            <a:r>
              <a:rPr lang="en-US" dirty="0" smtClean="0"/>
              <a:t>Expenses</a:t>
            </a:r>
          </a:p>
          <a:p>
            <a:pPr lvl="1"/>
            <a:r>
              <a:rPr lang="en-US" dirty="0" smtClean="0"/>
              <a:t>Net losses incurred</a:t>
            </a:r>
          </a:p>
          <a:p>
            <a:pPr lvl="1"/>
            <a:r>
              <a:rPr lang="en-US" dirty="0" smtClean="0"/>
              <a:t>Loss-adjustment expenses – cost of investigating, managing, and settling claims (aka claims adjustment expenses) – paid even if loss turns out not to be covered</a:t>
            </a:r>
          </a:p>
          <a:p>
            <a:pPr lvl="1"/>
            <a:r>
              <a:rPr lang="en-US" dirty="0" smtClean="0"/>
              <a:t>Commissions</a:t>
            </a:r>
          </a:p>
          <a:p>
            <a:pPr lvl="1"/>
            <a:r>
              <a:rPr lang="en-US" dirty="0" smtClean="0"/>
              <a:t>Premium taxes</a:t>
            </a:r>
          </a:p>
          <a:p>
            <a:pPr lvl="1"/>
            <a:r>
              <a:rPr lang="en-US" dirty="0" smtClean="0"/>
              <a:t>Underwriting  expenses</a:t>
            </a:r>
          </a:p>
          <a:p>
            <a:r>
              <a:rPr lang="en-US" dirty="0" smtClean="0"/>
              <a:t>Net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7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profit and loss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4117" y="1532598"/>
            <a:ext cx="3515216" cy="8859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828" y="2728002"/>
            <a:ext cx="3181794" cy="6573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4117" y="3638204"/>
            <a:ext cx="3648584" cy="362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6683" y="4322372"/>
            <a:ext cx="3153215" cy="5620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0828" y="5231680"/>
            <a:ext cx="3553321" cy="5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3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2017 in life insurance, </a:t>
            </a:r>
          </a:p>
          <a:p>
            <a:pPr lvl="1"/>
            <a:r>
              <a:rPr lang="en-US" dirty="0" smtClean="0"/>
              <a:t>insurance premiums and annuity considerations made up 62% of total income</a:t>
            </a:r>
          </a:p>
          <a:p>
            <a:pPr lvl="1"/>
            <a:r>
              <a:rPr lang="en-US" dirty="0" smtClean="0"/>
              <a:t>Investment earnings contributed 29%</a:t>
            </a:r>
          </a:p>
          <a:p>
            <a:r>
              <a:rPr lang="en-US" dirty="0" smtClean="0"/>
              <a:t>Life insurance assets are longer duration than property/casualty  (years vs 6-12 months)</a:t>
            </a:r>
          </a:p>
          <a:p>
            <a:r>
              <a:rPr lang="en-US" dirty="0" smtClean="0"/>
              <a:t>Life insurance policies often have a cash value which in some cases the policy holder might borrow</a:t>
            </a:r>
          </a:p>
          <a:p>
            <a:pPr lvl="1"/>
            <a:r>
              <a:rPr lang="en-US" dirty="0" smtClean="0"/>
              <a:t>Creating an asset called contract loans or policy loans</a:t>
            </a:r>
          </a:p>
          <a:p>
            <a:r>
              <a:rPr lang="en-US" dirty="0" smtClean="0"/>
              <a:t>State specific account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894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Asset Valuation Reserve and Interest Maintenance Reserve (specific to life insurance)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Asset Valuation Reserve (AVR)</a:t>
            </a:r>
          </a:p>
          <a:p>
            <a:pPr lvl="1"/>
            <a:r>
              <a:rPr lang="en-US" dirty="0" smtClean="0"/>
              <a:t>A liability</a:t>
            </a:r>
            <a:endParaRPr lang="en-US" dirty="0" smtClean="0"/>
          </a:p>
          <a:p>
            <a:pPr lvl="1"/>
            <a:r>
              <a:rPr lang="en-US" dirty="0" smtClean="0"/>
              <a:t>Established to offset potential credit related investment losses</a:t>
            </a:r>
          </a:p>
          <a:p>
            <a:pPr lvl="2"/>
            <a:r>
              <a:rPr lang="en-US" dirty="0" smtClean="0"/>
              <a:t>For instance, if a bond the company purchased defaults</a:t>
            </a:r>
            <a:endParaRPr lang="en-US" dirty="0" smtClean="0"/>
          </a:p>
          <a:p>
            <a:pPr lvl="2"/>
            <a:r>
              <a:rPr lang="en-US" dirty="0" smtClean="0"/>
              <a:t>Meant to offset that potential loss</a:t>
            </a:r>
            <a:endParaRPr lang="en-US" dirty="0"/>
          </a:p>
          <a:p>
            <a:r>
              <a:rPr lang="en-US" dirty="0" smtClean="0"/>
              <a:t>Interest Maintenance Reserve (IMR)</a:t>
            </a:r>
          </a:p>
          <a:p>
            <a:pPr lvl="1"/>
            <a:r>
              <a:rPr lang="en-US" dirty="0" smtClean="0"/>
              <a:t>Defers recognition of realized capital gains and losses</a:t>
            </a:r>
          </a:p>
          <a:p>
            <a:pPr lvl="1"/>
            <a:r>
              <a:rPr lang="en-US" dirty="0" smtClean="0"/>
              <a:t>Takes any gains or losses and amortizes them over the remaining life of the investments sold (</a:t>
            </a:r>
            <a:r>
              <a:rPr lang="en-US" dirty="0" err="1" smtClean="0"/>
              <a:t>amoritization</a:t>
            </a:r>
            <a:r>
              <a:rPr lang="en-US" dirty="0" smtClean="0"/>
              <a:t> according to a schedule)</a:t>
            </a:r>
          </a:p>
          <a:p>
            <a:pPr lvl="2"/>
            <a:r>
              <a:rPr lang="en-US" dirty="0" smtClean="0"/>
              <a:t>Making short term investment gains and losses not lead to large swings in an insurance companies balance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94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 Vance on health </a:t>
            </a:r>
            <a:r>
              <a:rPr lang="en-US" smtClean="0"/>
              <a:t>care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of Vance’s health care plan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youtu.be/v0DEYf9DBOk?si=vJm8-uUv5Vg_wjV9&amp;t=258</a:t>
            </a:r>
            <a:r>
              <a:rPr lang="en-US" dirty="0" smtClean="0"/>
              <a:t> (4:18-6:10)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1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Props1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CCEF31-2404-446D-B229-4D64D8053070}">
  <ds:schemaRefs>
    <ds:schemaRef ds:uri="http://purl.org/dc/dcmitype/"/>
    <ds:schemaRef ds:uri="7f18ec10-a743-4c21-91d9-69d297feae2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451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Risk Management and Insurance</vt:lpstr>
      <vt:lpstr>Insurance assets: Investment function of insurance</vt:lpstr>
      <vt:lpstr>Balance Sheet</vt:lpstr>
      <vt:lpstr>Income and expense statement</vt:lpstr>
      <vt:lpstr>Measuring profit and loss</vt:lpstr>
      <vt:lpstr>Life insurance</vt:lpstr>
      <vt:lpstr>Asset Valuation Reserve and Interest Maintenance Reserve (specific to life insurance)</vt:lpstr>
      <vt:lpstr>JD Vance on health care plan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26</cp:revision>
  <dcterms:created xsi:type="dcterms:W3CDTF">2024-08-26T13:44:35Z</dcterms:created>
  <dcterms:modified xsi:type="dcterms:W3CDTF">2024-09-19T14:36:31Z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