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58" r:id="rId6"/>
    <p:sldId id="260" r:id="rId7"/>
    <p:sldId id="261" r:id="rId8"/>
    <p:sldId id="262" r:id="rId9"/>
    <p:sldId id="259" r:id="rId10"/>
    <p:sldId id="263" r:id="rId11"/>
    <p:sldId id="26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16" autoAdjust="0"/>
    <p:restoredTop sz="94660"/>
  </p:normalViewPr>
  <p:slideViewPr>
    <p:cSldViewPr snapToGrid="0">
      <p:cViewPr varScale="1">
        <p:scale>
          <a:sx n="104" d="100"/>
          <a:sy n="104" d="100"/>
        </p:scale>
        <p:origin x="144" y="2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4477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33616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71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17170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51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87375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04693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92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9997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1227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41370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29BB39-2456-4FBF-92B2-030E21FB84B1}" type="datetimeFigureOut">
              <a:rPr lang="en-US" smtClean="0"/>
              <a:t>9/18/2024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7308AC-8A1E-46A4-B82E-A7C5D1D335C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4934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v0DEYf9DBOk?si=vJm8-uUv5Vg_wjV9&amp;t=258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Risk Management and Insurance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TR 11:00-12:15 – BUSN202</a:t>
            </a:r>
          </a:p>
          <a:p>
            <a:r>
              <a:rPr lang="en-US" dirty="0" smtClean="0"/>
              <a:t>Shane Murphy</a:t>
            </a:r>
          </a:p>
        </p:txBody>
      </p:sp>
    </p:spTree>
    <p:extLst>
      <p:ext uri="{BB962C8B-B14F-4D97-AF65-F5344CB8AC3E}">
        <p14:creationId xmlns:p14="http://schemas.microsoft.com/office/powerpoint/2010/main" val="3370716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Insurance assets: Investment function of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5492" y="1825625"/>
            <a:ext cx="3906982" cy="4852266"/>
          </a:xfrm>
        </p:spPr>
        <p:txBody>
          <a:bodyPr/>
          <a:lstStyle/>
          <a:p>
            <a:r>
              <a:rPr lang="en-US" dirty="0" smtClean="0"/>
              <a:t>In 2016:</a:t>
            </a:r>
          </a:p>
          <a:p>
            <a:pPr lvl="1"/>
            <a:r>
              <a:rPr lang="en-US" dirty="0" smtClean="0"/>
              <a:t>Life insurance held $6.772 trillion in assets</a:t>
            </a:r>
          </a:p>
          <a:p>
            <a:pPr lvl="1"/>
            <a:r>
              <a:rPr lang="en-US" dirty="0" smtClean="0"/>
              <a:t>Property and casualty held $1.59 trillion</a:t>
            </a:r>
          </a:p>
          <a:p>
            <a:r>
              <a:rPr lang="en-US" dirty="0" smtClean="0"/>
              <a:t>Investments must be liquid enough </a:t>
            </a:r>
            <a:r>
              <a:rPr lang="en-US" smtClean="0"/>
              <a:t>to respond to need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95147" y="1819406"/>
            <a:ext cx="7830599" cy="5038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59054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Balance Sheet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Assets</a:t>
            </a:r>
          </a:p>
          <a:p>
            <a:pPr lvl="1"/>
            <a:r>
              <a:rPr lang="en-US" dirty="0" smtClean="0"/>
              <a:t>Primary assets are financial (often investments)</a:t>
            </a:r>
          </a:p>
          <a:p>
            <a:pPr lvl="2"/>
            <a:r>
              <a:rPr lang="en-US" dirty="0" smtClean="0"/>
              <a:t>Bonds, stock, real estate, other financial instruments, cash</a:t>
            </a:r>
          </a:p>
          <a:p>
            <a:r>
              <a:rPr lang="en-US" dirty="0" smtClean="0"/>
              <a:t>Liabilities</a:t>
            </a:r>
          </a:p>
          <a:p>
            <a:pPr lvl="1"/>
            <a:r>
              <a:rPr lang="en-US" dirty="0" smtClean="0"/>
              <a:t>Loss reserves – estimated cost of settling claims for losses that have already occurred but not yet paid</a:t>
            </a:r>
          </a:p>
          <a:p>
            <a:pPr lvl="2"/>
            <a:r>
              <a:rPr lang="en-US" dirty="0" smtClean="0"/>
              <a:t>Claims reported and adjusted but not yet paid</a:t>
            </a:r>
          </a:p>
          <a:p>
            <a:pPr lvl="2"/>
            <a:r>
              <a:rPr lang="en-US" dirty="0" smtClean="0"/>
              <a:t>Claims filed but not yet adjusted</a:t>
            </a:r>
          </a:p>
          <a:p>
            <a:pPr lvl="2"/>
            <a:r>
              <a:rPr lang="en-US" dirty="0" smtClean="0"/>
              <a:t>Claims incurred but not yet reported</a:t>
            </a:r>
          </a:p>
          <a:p>
            <a:pPr lvl="2"/>
            <a:r>
              <a:rPr lang="en-US" dirty="0" smtClean="0"/>
              <a:t>Larger for casualty insurer, smaller for property</a:t>
            </a:r>
          </a:p>
          <a:p>
            <a:pPr lvl="1"/>
            <a:r>
              <a:rPr lang="en-US" dirty="0" smtClean="0"/>
              <a:t>Case/claim reserves are loss reserves for each individual claim or case (this isn’t on the balance sheet, but the sum of the case reserves are the loss reserves</a:t>
            </a:r>
          </a:p>
          <a:p>
            <a:pPr lvl="2"/>
            <a:r>
              <a:rPr lang="en-US" dirty="0" smtClean="0"/>
              <a:t>Can </a:t>
            </a:r>
            <a:r>
              <a:rPr lang="en-US" dirty="0"/>
              <a:t>be </a:t>
            </a:r>
            <a:r>
              <a:rPr lang="en-US" dirty="0" smtClean="0"/>
              <a:t>estimated on case-by-case basis (called judgement method) or average value method</a:t>
            </a:r>
          </a:p>
          <a:p>
            <a:pPr lvl="1"/>
            <a:r>
              <a:rPr lang="en-US" dirty="0" smtClean="0"/>
              <a:t>Unearned premium reserve</a:t>
            </a:r>
          </a:p>
          <a:p>
            <a:pPr lvl="2"/>
            <a:r>
              <a:rPr lang="en-US" dirty="0" smtClean="0"/>
              <a:t>The unearned portion of gross premiums on all outstanding policies – </a:t>
            </a:r>
            <a:r>
              <a:rPr lang="en-US" dirty="0" err="1" smtClean="0"/>
              <a:t>ie</a:t>
            </a:r>
            <a:r>
              <a:rPr lang="en-US" dirty="0" smtClean="0"/>
              <a:t> this is the amount of the premium that covers future losses</a:t>
            </a:r>
          </a:p>
          <a:p>
            <a:pPr lvl="1"/>
            <a:r>
              <a:rPr lang="en-US" dirty="0" smtClean="0"/>
              <a:t>Loss adjustment expenses, commissions payable, </a:t>
            </a:r>
            <a:r>
              <a:rPr lang="en-US" dirty="0" err="1" smtClean="0"/>
              <a:t>etc</a:t>
            </a:r>
            <a:endParaRPr lang="en-US" dirty="0" smtClean="0"/>
          </a:p>
          <a:p>
            <a:r>
              <a:rPr lang="en-US" dirty="0" smtClean="0"/>
              <a:t>Policyholders surplus</a:t>
            </a:r>
          </a:p>
          <a:p>
            <a:pPr lvl="1"/>
            <a:r>
              <a:rPr lang="en-US" dirty="0" smtClean="0"/>
              <a:t>Determines how much volume and flexibility of new business a company can write</a:t>
            </a:r>
            <a:endParaRPr lang="en-US" dirty="0"/>
          </a:p>
          <a:p>
            <a:pPr lvl="2"/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013194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and expense statement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Revenues</a:t>
            </a:r>
          </a:p>
          <a:p>
            <a:pPr lvl="1"/>
            <a:r>
              <a:rPr lang="en-US" dirty="0" smtClean="0"/>
              <a:t>Premiums written and premiums earned</a:t>
            </a:r>
          </a:p>
          <a:p>
            <a:pPr lvl="1"/>
            <a:r>
              <a:rPr lang="en-US" dirty="0" smtClean="0"/>
              <a:t>Investment income</a:t>
            </a:r>
          </a:p>
          <a:p>
            <a:r>
              <a:rPr lang="en-US" dirty="0" smtClean="0"/>
              <a:t>Expenses</a:t>
            </a:r>
          </a:p>
          <a:p>
            <a:pPr lvl="1"/>
            <a:r>
              <a:rPr lang="en-US" dirty="0" smtClean="0"/>
              <a:t>Net losses incurred</a:t>
            </a:r>
          </a:p>
          <a:p>
            <a:pPr lvl="1"/>
            <a:r>
              <a:rPr lang="en-US" dirty="0" smtClean="0"/>
              <a:t>Loss-adjustment expenses – cost of investigating, managing, and settling claims (aka claims adjustment expenses) – paid even if loss turns out not to be covered</a:t>
            </a:r>
          </a:p>
          <a:p>
            <a:pPr lvl="1"/>
            <a:r>
              <a:rPr lang="en-US" dirty="0" smtClean="0"/>
              <a:t>Commissions</a:t>
            </a:r>
          </a:p>
          <a:p>
            <a:pPr lvl="1"/>
            <a:r>
              <a:rPr lang="en-US" dirty="0" smtClean="0"/>
              <a:t>Premium taxes</a:t>
            </a:r>
          </a:p>
          <a:p>
            <a:pPr lvl="1"/>
            <a:r>
              <a:rPr lang="en-US" dirty="0" smtClean="0"/>
              <a:t>Underwriting  expenses</a:t>
            </a:r>
          </a:p>
          <a:p>
            <a:r>
              <a:rPr lang="en-US" dirty="0" smtClean="0"/>
              <a:t>Net income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4795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Measuring profit and loss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384117" y="1532598"/>
            <a:ext cx="3515216" cy="885949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50828" y="2728002"/>
            <a:ext cx="3181794" cy="65731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84117" y="3638204"/>
            <a:ext cx="3648584" cy="362001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16683" y="4322372"/>
            <a:ext cx="3153215" cy="562053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550828" y="5231680"/>
            <a:ext cx="3553321" cy="590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3952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Life insurance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2017 in life insurance, </a:t>
            </a:r>
          </a:p>
          <a:p>
            <a:pPr lvl="1"/>
            <a:r>
              <a:rPr lang="en-US" dirty="0" smtClean="0"/>
              <a:t>insurance premiums and annuity considerations made up 62% of total income</a:t>
            </a:r>
          </a:p>
          <a:p>
            <a:pPr lvl="1"/>
            <a:r>
              <a:rPr lang="en-US" dirty="0" smtClean="0"/>
              <a:t>Investment earnings contributed 29%</a:t>
            </a:r>
          </a:p>
          <a:p>
            <a:r>
              <a:rPr lang="en-US" dirty="0" smtClean="0"/>
              <a:t>Life insurance assets are longer duration than property/casualty  (years vs 6-12 months)</a:t>
            </a:r>
          </a:p>
          <a:p>
            <a:r>
              <a:rPr lang="en-US" dirty="0" smtClean="0"/>
              <a:t>Life insurance policies often have a cash value which in some cases the policy holder might borrow</a:t>
            </a:r>
          </a:p>
          <a:p>
            <a:pPr lvl="1"/>
            <a:r>
              <a:rPr lang="en-US" dirty="0" smtClean="0"/>
              <a:t>Creating an asset called contract loans or policy loans</a:t>
            </a:r>
          </a:p>
          <a:p>
            <a:r>
              <a:rPr lang="en-US" dirty="0" smtClean="0"/>
              <a:t>State specific account assets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88944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Asset Valuation Reserve and Interest Maintenance Reserve (specific to life insurance)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Asset Valuation Reserve (AVR)</a:t>
            </a:r>
          </a:p>
          <a:p>
            <a:pPr lvl="1"/>
            <a:r>
              <a:rPr lang="en-US" dirty="0" smtClean="0"/>
              <a:t>A liability</a:t>
            </a:r>
            <a:endParaRPr lang="en-US" dirty="0" smtClean="0"/>
          </a:p>
          <a:p>
            <a:pPr lvl="1"/>
            <a:r>
              <a:rPr lang="en-US" dirty="0" smtClean="0"/>
              <a:t>Established to offset potential credit related investment losses</a:t>
            </a:r>
          </a:p>
          <a:p>
            <a:pPr lvl="2"/>
            <a:r>
              <a:rPr lang="en-US" dirty="0" smtClean="0"/>
              <a:t>For instance, if a bond the company purchased defaults</a:t>
            </a:r>
            <a:endParaRPr lang="en-US" dirty="0" smtClean="0"/>
          </a:p>
          <a:p>
            <a:pPr lvl="2"/>
            <a:r>
              <a:rPr lang="en-US" dirty="0" smtClean="0"/>
              <a:t>Meant to offset that potential loss</a:t>
            </a:r>
            <a:endParaRPr lang="en-US" dirty="0"/>
          </a:p>
          <a:p>
            <a:r>
              <a:rPr lang="en-US" dirty="0" smtClean="0"/>
              <a:t>Interest Maintenance Reserve (IMR)</a:t>
            </a:r>
          </a:p>
          <a:p>
            <a:pPr lvl="1"/>
            <a:r>
              <a:rPr lang="en-US" dirty="0" smtClean="0"/>
              <a:t>Defers recognition of realized capital gains and losses</a:t>
            </a:r>
          </a:p>
          <a:p>
            <a:pPr lvl="1"/>
            <a:r>
              <a:rPr lang="en-US" dirty="0" smtClean="0"/>
              <a:t>Takes any gains or losses and amortizes them over the remaining life of the investments sold (</a:t>
            </a:r>
            <a:r>
              <a:rPr lang="en-US" dirty="0" err="1" smtClean="0"/>
              <a:t>amoritization</a:t>
            </a:r>
            <a:r>
              <a:rPr lang="en-US" dirty="0" smtClean="0"/>
              <a:t> according to a schedule)</a:t>
            </a:r>
          </a:p>
          <a:p>
            <a:pPr lvl="2"/>
            <a:r>
              <a:rPr lang="en-US" dirty="0" smtClean="0"/>
              <a:t>Making short term investment gains and losses not lead to large swings in an insurance companies balance sheet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79942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JD Vance on health </a:t>
            </a:r>
            <a:r>
              <a:rPr lang="en-US" smtClean="0"/>
              <a:t>care plan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Discussion of Vance’s health care plan</a:t>
            </a:r>
          </a:p>
          <a:p>
            <a:pPr lvl="1"/>
            <a:r>
              <a:rPr lang="en-US" dirty="0">
                <a:hlinkClick r:id="rId2"/>
              </a:rPr>
              <a:t>https://</a:t>
            </a:r>
            <a:r>
              <a:rPr lang="en-US" dirty="0" smtClean="0">
                <a:hlinkClick r:id="rId2"/>
              </a:rPr>
              <a:t>youtu.be/v0DEYf9DBOk?si=vJm8-uUv5Vg_wjV9&amp;t=258</a:t>
            </a:r>
            <a:r>
              <a:rPr lang="en-US" dirty="0" smtClean="0"/>
              <a:t> (4:18-6:10)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44418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D7DDB884101BF43AD36487F06175C6C" ma:contentTypeVersion="18" ma:contentTypeDescription="Create a new document." ma:contentTypeScope="" ma:versionID="04ce9d921da06bbbc7debe05314872f8">
  <xsd:schema xmlns:xsd="http://www.w3.org/2001/XMLSchema" xmlns:xs="http://www.w3.org/2001/XMLSchema" xmlns:p="http://schemas.microsoft.com/office/2006/metadata/properties" xmlns:ns3="7f18ec10-a743-4c21-91d9-69d297feae23" xmlns:ns4="ce5fba22-8df0-4e59-b0bb-9a52d7395907" targetNamespace="http://schemas.microsoft.com/office/2006/metadata/properties" ma:root="true" ma:fieldsID="6739e6a61dd1e4ad6df1e3c2cee982c9" ns3:_="" ns4:_="">
    <xsd:import namespace="7f18ec10-a743-4c21-91d9-69d297feae23"/>
    <xsd:import namespace="ce5fba22-8df0-4e59-b0bb-9a52d7395907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LengthInSeconds" minOccurs="0"/>
                <xsd:element ref="ns3:MediaServiceLocation" minOccurs="0"/>
                <xsd:element ref="ns3:MediaServiceSearchProperties" minOccurs="0"/>
                <xsd:element ref="ns3:_activity" minOccurs="0"/>
                <xsd:element ref="ns3:MediaServiceObjectDetectorVersions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8ec10-a743-4c21-91d9-69d297feae2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9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23" nillable="true" ma:displayName="_activity" ma:hidden="true" ma:internalName="_activity">
      <xsd:simpleType>
        <xsd:restriction base="dms:Note"/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5fba22-8df0-4e59-b0bb-9a52d7395907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7f18ec10-a743-4c21-91d9-69d297feae23" xsi:nil="true"/>
  </documentManagement>
</p:properties>
</file>

<file path=customXml/itemProps1.xml><?xml version="1.0" encoding="utf-8"?>
<ds:datastoreItem xmlns:ds="http://schemas.openxmlformats.org/officeDocument/2006/customXml" ds:itemID="{BDE1205F-2A1C-4122-BC74-2A5F9A25A97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f18ec10-a743-4c21-91d9-69d297feae23"/>
    <ds:schemaRef ds:uri="ce5fba22-8df0-4e59-b0bb-9a52d739590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63D1FD5-6DED-41C9-B7E6-A885BA82DC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3CCEF31-2404-446D-B229-4D64D8053070}">
  <ds:schemaRefs>
    <ds:schemaRef ds:uri="http://purl.org/dc/dcmitype/"/>
    <ds:schemaRef ds:uri="7f18ec10-a743-4c21-91d9-69d297feae23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ce5fba22-8df0-4e59-b0bb-9a52d7395907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4636</TotalTime>
  <Words>451</Words>
  <Application>Microsoft Office PowerPoint</Application>
  <PresentationFormat>Widescreen</PresentationFormat>
  <Paragraphs>58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Risk Management and Insurance</vt:lpstr>
      <vt:lpstr>Insurance assets: Investment function of insurance</vt:lpstr>
      <vt:lpstr>Balance Sheet</vt:lpstr>
      <vt:lpstr>Income and expense statement</vt:lpstr>
      <vt:lpstr>Measuring profit and loss</vt:lpstr>
      <vt:lpstr>Life insurance</vt:lpstr>
      <vt:lpstr>Asset Valuation Reserve and Interest Maintenance Reserve (specific to life insurance)</vt:lpstr>
      <vt:lpstr>JD Vance on health care plan</vt:lpstr>
    </vt:vector>
  </TitlesOfParts>
  <Company>University of Connecticut School of Business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Shane Murphy</dc:creator>
  <cp:lastModifiedBy>Shane Murphy</cp:lastModifiedBy>
  <cp:revision>26</cp:revision>
  <dcterms:created xsi:type="dcterms:W3CDTF">2024-08-26T13:44:35Z</dcterms:created>
  <dcterms:modified xsi:type="dcterms:W3CDTF">2024-09-19T14:36:31Z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0x010100ED7DDB884101BF43AD36487F06175C6C</vt:lpwstr>
  </property>
</Properties>
</file>