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9" r:id="rId6"/>
    <p:sldId id="260" r:id="rId7"/>
    <p:sldId id="267" r:id="rId8"/>
    <p:sldId id="261" r:id="rId9"/>
    <p:sldId id="266" r:id="rId10"/>
    <p:sldId id="268" r:id="rId11"/>
    <p:sldId id="262" r:id="rId12"/>
    <p:sldId id="263" r:id="rId13"/>
    <p:sldId id="264" r:id="rId14"/>
    <p:sldId id="265" r:id="rId15"/>
    <p:sldId id="25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6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7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6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1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17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2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3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6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9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2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3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9BB39-2456-4FBF-92B2-030E21FB84B1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3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Risk Management and Insurance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 11:00-12:15 – BUSN202</a:t>
            </a:r>
          </a:p>
          <a:p>
            <a:r>
              <a:rPr lang="en-US" dirty="0" smtClean="0"/>
              <a:t>Shane Murphy</a:t>
            </a:r>
          </a:p>
        </p:txBody>
      </p:sp>
    </p:spTree>
    <p:extLst>
      <p:ext uri="{BB962C8B-B14F-4D97-AF65-F5344CB8AC3E}">
        <p14:creationId xmlns:p14="http://schemas.microsoft.com/office/powerpoint/2010/main" val="3370716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Reinsurance </a:t>
            </a:r>
            <a:r>
              <a:rPr lang="en-US" dirty="0"/>
              <a:t>is an arrangement by which the </a:t>
            </a:r>
            <a:r>
              <a:rPr lang="en-US" dirty="0" smtClean="0"/>
              <a:t>primary insurer </a:t>
            </a:r>
            <a:r>
              <a:rPr lang="en-US" dirty="0"/>
              <a:t>that initially writes the insurance transfers </a:t>
            </a:r>
            <a:r>
              <a:rPr lang="en-US" dirty="0" smtClean="0"/>
              <a:t>to another </a:t>
            </a:r>
            <a:r>
              <a:rPr lang="en-US" dirty="0"/>
              <a:t>insurer (called the reinsurer) part or all of </a:t>
            </a:r>
            <a:r>
              <a:rPr lang="en-US" dirty="0" smtClean="0"/>
              <a:t>the potential </a:t>
            </a:r>
            <a:r>
              <a:rPr lang="en-US" dirty="0"/>
              <a:t>losses associated with such </a:t>
            </a:r>
            <a:r>
              <a:rPr lang="en-US" dirty="0" smtClean="0"/>
              <a:t>insurance.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ceding </a:t>
            </a:r>
            <a:r>
              <a:rPr lang="en-US" b="1" dirty="0"/>
              <a:t>company </a:t>
            </a:r>
            <a:r>
              <a:rPr lang="en-US" dirty="0"/>
              <a:t>is the primary insurer that </a:t>
            </a:r>
            <a:r>
              <a:rPr lang="en-US" dirty="0" smtClean="0"/>
              <a:t>initially writes </a:t>
            </a:r>
            <a:r>
              <a:rPr lang="en-US" dirty="0"/>
              <a:t>the insurance. </a:t>
            </a:r>
            <a:endParaRPr lang="en-US" dirty="0" smtClean="0"/>
          </a:p>
          <a:p>
            <a:pPr lvl="1"/>
            <a:r>
              <a:rPr lang="en-US" dirty="0" smtClean="0"/>
              <a:t>Portion of insurance may be </a:t>
            </a:r>
            <a:r>
              <a:rPr lang="en-US" b="1" dirty="0" smtClean="0"/>
              <a:t>retained</a:t>
            </a:r>
            <a:r>
              <a:rPr lang="en-US" dirty="0" smtClean="0"/>
              <a:t> or </a:t>
            </a:r>
            <a:r>
              <a:rPr lang="en-US" b="1" dirty="0" smtClean="0"/>
              <a:t>ceded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b="1" dirty="0"/>
              <a:t>reinsurer </a:t>
            </a:r>
            <a:r>
              <a:rPr lang="en-US" dirty="0"/>
              <a:t>is the insurer </a:t>
            </a:r>
            <a:r>
              <a:rPr lang="en-US" dirty="0" smtClean="0"/>
              <a:t>that accepts </a:t>
            </a:r>
            <a:r>
              <a:rPr lang="en-US" dirty="0"/>
              <a:t>part or all of the insurance from the </a:t>
            </a:r>
            <a:r>
              <a:rPr lang="en-US" dirty="0" smtClean="0"/>
              <a:t>ceding company.</a:t>
            </a:r>
          </a:p>
          <a:p>
            <a:r>
              <a:rPr lang="en-US" b="1" dirty="0" smtClean="0"/>
              <a:t>Securitization of risk</a:t>
            </a:r>
            <a:r>
              <a:rPr lang="en-US" dirty="0" smtClean="0"/>
              <a:t> is insurable risk transferred to market via financial instrument (Insurance-linked security or ILS)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897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for reinsurance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</a:t>
            </a:r>
            <a:r>
              <a:rPr lang="en-US" dirty="0"/>
              <a:t>underwriting capacity</a:t>
            </a:r>
          </a:p>
          <a:p>
            <a:r>
              <a:rPr lang="en-US" dirty="0" smtClean="0"/>
              <a:t>Stabilize </a:t>
            </a:r>
            <a:r>
              <a:rPr lang="en-US" dirty="0"/>
              <a:t>profits</a:t>
            </a:r>
          </a:p>
          <a:p>
            <a:r>
              <a:rPr lang="en-US" dirty="0" smtClean="0"/>
              <a:t>Reduce </a:t>
            </a:r>
            <a:r>
              <a:rPr lang="en-US" dirty="0"/>
              <a:t>the unearned premium reserve</a:t>
            </a:r>
          </a:p>
          <a:p>
            <a:r>
              <a:rPr lang="en-US" dirty="0" smtClean="0"/>
              <a:t>Provide </a:t>
            </a:r>
            <a:r>
              <a:rPr lang="en-US" dirty="0"/>
              <a:t>protection against a catastrophic loss</a:t>
            </a:r>
          </a:p>
          <a:p>
            <a:r>
              <a:rPr lang="en-US" dirty="0" smtClean="0"/>
              <a:t>Enable </a:t>
            </a:r>
            <a:r>
              <a:rPr lang="en-US" dirty="0"/>
              <a:t>an insurer to retire from a territory </a:t>
            </a:r>
            <a:r>
              <a:rPr lang="en-US" dirty="0" smtClean="0"/>
              <a:t>or class </a:t>
            </a:r>
            <a:r>
              <a:rPr lang="en-US" dirty="0"/>
              <a:t>of business</a:t>
            </a:r>
          </a:p>
          <a:p>
            <a:r>
              <a:rPr lang="en-US" dirty="0" smtClean="0"/>
              <a:t>Obtain </a:t>
            </a:r>
            <a:r>
              <a:rPr lang="en-US" dirty="0"/>
              <a:t>underwriting advice from the reinsurer</a:t>
            </a:r>
          </a:p>
        </p:txBody>
      </p:sp>
    </p:spTree>
    <p:extLst>
      <p:ext uri="{BB962C8B-B14F-4D97-AF65-F5344CB8AC3E}">
        <p14:creationId xmlns:p14="http://schemas.microsoft.com/office/powerpoint/2010/main" val="3862218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Insurance assets: Investment function of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492" y="1825625"/>
            <a:ext cx="3906982" cy="4852266"/>
          </a:xfrm>
        </p:spPr>
        <p:txBody>
          <a:bodyPr/>
          <a:lstStyle/>
          <a:p>
            <a:r>
              <a:rPr lang="en-US" dirty="0" smtClean="0"/>
              <a:t>In 2016:</a:t>
            </a:r>
          </a:p>
          <a:p>
            <a:pPr lvl="1"/>
            <a:r>
              <a:rPr lang="en-US" dirty="0" smtClean="0"/>
              <a:t>Life insurance held $6.772 trillion in assets</a:t>
            </a:r>
          </a:p>
          <a:p>
            <a:pPr lvl="1"/>
            <a:r>
              <a:rPr lang="en-US" dirty="0" smtClean="0"/>
              <a:t>Property and casualty held $1.59 trillion</a:t>
            </a:r>
          </a:p>
          <a:p>
            <a:r>
              <a:rPr lang="en-US" dirty="0" smtClean="0"/>
              <a:t>Investments must be liquid enough </a:t>
            </a:r>
            <a:r>
              <a:rPr lang="en-US" smtClean="0"/>
              <a:t>to respond to need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5147" y="1819406"/>
            <a:ext cx="7830599" cy="503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054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Insurance </a:t>
            </a:r>
            <a:r>
              <a:rPr lang="en-US" dirty="0" smtClean="0"/>
              <a:t>Company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3941" y="1825625"/>
            <a:ext cx="8364117" cy="458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587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 Making and rating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Pricing of insurance and calculation of premiums</a:t>
            </a:r>
          </a:p>
          <a:p>
            <a:r>
              <a:rPr lang="en-US" dirty="0" smtClean="0"/>
              <a:t>A rate is the price per unit of insurance</a:t>
            </a:r>
          </a:p>
          <a:p>
            <a:r>
              <a:rPr lang="en-US" dirty="0" smtClean="0"/>
              <a:t>An exposure unit is the unit of insurance being sold</a:t>
            </a:r>
          </a:p>
          <a:p>
            <a:pPr lvl="1"/>
            <a:r>
              <a:rPr lang="en-US" dirty="0" smtClean="0"/>
              <a:t>Ex: $1,000 of life insurance is 1 exposure unit, while $5,000-$10,000 is an exposure unit in liability</a:t>
            </a:r>
          </a:p>
          <a:p>
            <a:r>
              <a:rPr lang="en-US" dirty="0" smtClean="0"/>
              <a:t>Actuaries can be involved</a:t>
            </a:r>
          </a:p>
          <a:p>
            <a:pPr lvl="1"/>
            <a:r>
              <a:rPr lang="en-US" dirty="0" smtClean="0"/>
              <a:t>For more, see the Society of Actuaries, Casualty Actuarial Society, and/or the American Academy of Actuaries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421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Loss Ratio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3379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 life insurance a major reserve item is the </a:t>
            </a:r>
            <a:r>
              <a:rPr lang="en-US" dirty="0" smtClean="0"/>
              <a:t>legal reserve</a:t>
            </a:r>
            <a:r>
              <a:rPr lang="en-US" dirty="0"/>
              <a:t>, which is a liability item and represents </a:t>
            </a:r>
            <a:r>
              <a:rPr lang="en-US" dirty="0" smtClean="0"/>
              <a:t>the redundant </a:t>
            </a:r>
            <a:r>
              <a:rPr lang="en-US" dirty="0"/>
              <a:t>or excess premiums paid under the </a:t>
            </a:r>
            <a:r>
              <a:rPr lang="en-US" dirty="0" smtClean="0"/>
              <a:t>level premium method </a:t>
            </a:r>
            <a:r>
              <a:rPr lang="en-US" dirty="0"/>
              <a:t>during the early years of the policy.</a:t>
            </a:r>
          </a:p>
          <a:p>
            <a:pPr lvl="1"/>
            <a:r>
              <a:rPr lang="en-US" dirty="0"/>
              <a:t>Assets must be accumulated to offset the legal </a:t>
            </a:r>
            <a:r>
              <a:rPr lang="en-US" dirty="0" smtClean="0"/>
              <a:t>reserve liability based on state laws on the reserve.</a:t>
            </a:r>
          </a:p>
          <a:p>
            <a:r>
              <a:rPr lang="en-US" dirty="0" smtClean="0"/>
              <a:t>In </a:t>
            </a:r>
            <a:r>
              <a:rPr lang="en-US" dirty="0"/>
              <a:t>property and casualty insurance</a:t>
            </a:r>
            <a:r>
              <a:rPr lang="en-US" dirty="0" smtClean="0"/>
              <a:t>, a </a:t>
            </a:r>
            <a:r>
              <a:rPr lang="en-US" dirty="0"/>
              <a:t>loss reserve is an estimated liability item </a:t>
            </a:r>
            <a:r>
              <a:rPr lang="en-US" dirty="0" smtClean="0"/>
              <a:t>that represents </a:t>
            </a:r>
            <a:r>
              <a:rPr lang="en-US" dirty="0"/>
              <a:t>an amount for claims reported but not </a:t>
            </a:r>
            <a:r>
              <a:rPr lang="en-US" dirty="0" smtClean="0"/>
              <a:t>yet paid</a:t>
            </a:r>
            <a:r>
              <a:rPr lang="en-US" dirty="0"/>
              <a:t>, claims in the process of settlement, and </a:t>
            </a:r>
            <a:r>
              <a:rPr lang="en-US" dirty="0" smtClean="0"/>
              <a:t>claims that </a:t>
            </a:r>
            <a:r>
              <a:rPr lang="en-US" dirty="0"/>
              <a:t>have already occurred but not been reported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Loss </a:t>
            </a:r>
            <a:r>
              <a:rPr lang="en-US" dirty="0"/>
              <a:t>ratio is the ratio of incurred losses and loss </a:t>
            </a:r>
            <a:r>
              <a:rPr lang="en-US" dirty="0" smtClean="0"/>
              <a:t>adjustment expenses </a:t>
            </a:r>
            <a:r>
              <a:rPr lang="en-US" dirty="0"/>
              <a:t>to earned </a:t>
            </a:r>
            <a:r>
              <a:rPr lang="en-US" dirty="0" smtClean="0"/>
              <a:t>premiums.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example, </a:t>
            </a:r>
            <a:r>
              <a:rPr lang="en-US" dirty="0" smtClean="0"/>
              <a:t>if incurred </a:t>
            </a:r>
            <a:r>
              <a:rPr lang="en-US" dirty="0"/>
              <a:t>losses and loss adjustment expenses are $</a:t>
            </a:r>
            <a:r>
              <a:rPr lang="en-US" dirty="0" smtClean="0"/>
              <a:t>70 and </a:t>
            </a:r>
            <a:r>
              <a:rPr lang="en-US" dirty="0"/>
              <a:t>earned premiums are $100, the loss ratio is 0.70</a:t>
            </a:r>
            <a:r>
              <a:rPr lang="en-US" dirty="0" smtClean="0"/>
              <a:t>, or </a:t>
            </a:r>
            <a:r>
              <a:rPr lang="en-US" dirty="0"/>
              <a:t>70 percent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While 70% is a reasonable loss ratio for some products, the ACA mandates loss ratios of 80% and 85% for HI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409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process of selecting, classifying, and pricing applicants for insurance</a:t>
            </a:r>
          </a:p>
          <a:p>
            <a:r>
              <a:rPr lang="en-US" dirty="0" smtClean="0"/>
              <a:t>Principles:</a:t>
            </a:r>
          </a:p>
          <a:p>
            <a:pPr lvl="1"/>
            <a:r>
              <a:rPr lang="en-US" dirty="0"/>
              <a:t>Attain an underwriting </a:t>
            </a:r>
            <a:r>
              <a:rPr lang="en-US" dirty="0" smtClean="0"/>
              <a:t>profit.</a:t>
            </a:r>
          </a:p>
          <a:p>
            <a:pPr lvl="1"/>
            <a:r>
              <a:rPr lang="en-US" dirty="0" smtClean="0"/>
              <a:t>Select </a:t>
            </a:r>
            <a:r>
              <a:rPr lang="en-US" dirty="0"/>
              <a:t>prospective insureds according to the </a:t>
            </a:r>
            <a:r>
              <a:rPr lang="en-US" dirty="0" smtClean="0"/>
              <a:t>company’s underwriting standards.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rovide </a:t>
            </a:r>
            <a:r>
              <a:rPr lang="en-US" dirty="0"/>
              <a:t>equity among the policyholders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Agent can perform “field underwriting”</a:t>
            </a:r>
          </a:p>
          <a:p>
            <a:r>
              <a:rPr lang="en-US" dirty="0" smtClean="0"/>
              <a:t>Pay attention to adverse-selection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557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Underwriting profit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only insure that whose expected loses are less than their premiums</a:t>
            </a:r>
          </a:p>
          <a:p>
            <a:r>
              <a:rPr lang="en-US" dirty="0" smtClean="0"/>
              <a:t>If expected losses exceed premiums, loss exposure may be modified</a:t>
            </a:r>
          </a:p>
          <a:p>
            <a:pPr lvl="1"/>
            <a:r>
              <a:rPr lang="en-US" dirty="0" smtClean="0"/>
              <a:t>For instance, only insure aspects of business that have no substitutes</a:t>
            </a:r>
          </a:p>
          <a:p>
            <a:pPr lvl="2"/>
            <a:r>
              <a:rPr lang="en-US" dirty="0" smtClean="0"/>
              <a:t>Think of a company that makes a product in a number of factories. One factory might make a product in house that could be bought on the market (substitutes exist), so insuring that factory might be less important</a:t>
            </a:r>
          </a:p>
          <a:p>
            <a:r>
              <a:rPr lang="en-US" dirty="0" smtClean="0"/>
              <a:t>Reduce adverse selection through underwriting and policy provisions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44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underwriting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13859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Underwriting and </a:t>
            </a:r>
            <a:r>
              <a:rPr lang="en-US" dirty="0" smtClean="0"/>
              <a:t>equity</a:t>
            </a:r>
          </a:p>
          <a:p>
            <a:pPr lvl="1"/>
            <a:r>
              <a:rPr lang="en-US" dirty="0" smtClean="0"/>
              <a:t>Groups of policy holders should not overly cross-subsidize</a:t>
            </a:r>
          </a:p>
          <a:p>
            <a:pPr lvl="2"/>
            <a:r>
              <a:rPr lang="en-US" dirty="0" smtClean="0"/>
              <a:t>20-year olds and 80-year olds should not pay the same premium</a:t>
            </a:r>
          </a:p>
          <a:p>
            <a:pPr lvl="2"/>
            <a:r>
              <a:rPr lang="en-US" dirty="0" smtClean="0"/>
              <a:t>Low cost policy groups will not keep high premium policies</a:t>
            </a:r>
          </a:p>
          <a:p>
            <a:r>
              <a:rPr lang="en-US" dirty="0" smtClean="0"/>
              <a:t>Field underwriting</a:t>
            </a:r>
          </a:p>
          <a:p>
            <a:pPr lvl="1"/>
            <a:r>
              <a:rPr lang="en-US" dirty="0" smtClean="0"/>
              <a:t>Agent may be told which groups of applicants are acceptable, borderline, or prohibited</a:t>
            </a:r>
          </a:p>
          <a:p>
            <a:pPr lvl="1"/>
            <a:r>
              <a:rPr lang="en-US" dirty="0" smtClean="0"/>
              <a:t>What kinds of auto insurance applicants may be less or more preferred?</a:t>
            </a:r>
          </a:p>
          <a:p>
            <a:r>
              <a:rPr lang="en-US" dirty="0" smtClean="0"/>
              <a:t>Additional sources of information</a:t>
            </a:r>
          </a:p>
          <a:p>
            <a:pPr lvl="1"/>
            <a:r>
              <a:rPr lang="en-US" dirty="0" smtClean="0"/>
              <a:t>Application</a:t>
            </a:r>
          </a:p>
          <a:p>
            <a:pPr lvl="1"/>
            <a:r>
              <a:rPr lang="en-US" dirty="0" smtClean="0"/>
              <a:t>Agent report</a:t>
            </a:r>
          </a:p>
          <a:p>
            <a:pPr lvl="1"/>
            <a:r>
              <a:rPr lang="en-US" dirty="0" smtClean="0"/>
              <a:t>Inspection report</a:t>
            </a:r>
          </a:p>
          <a:p>
            <a:pPr lvl="1"/>
            <a:r>
              <a:rPr lang="en-US" dirty="0" smtClean="0"/>
              <a:t>Physical inspection/Physical examination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006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Agents who sell insurance may be called </a:t>
            </a:r>
            <a:r>
              <a:rPr lang="en-US" dirty="0" smtClean="0"/>
              <a:t>producers</a:t>
            </a:r>
          </a:p>
          <a:p>
            <a:pPr lvl="1"/>
            <a:r>
              <a:rPr lang="en-US" dirty="0" smtClean="0"/>
              <a:t>Sales often requires high degree of professionalism and knowledge</a:t>
            </a:r>
            <a:endParaRPr lang="en-US" dirty="0" smtClean="0"/>
          </a:p>
          <a:p>
            <a:r>
              <a:rPr lang="en-US" dirty="0" smtClean="0"/>
              <a:t>Agency department recruits trains, and supervises agents and branch managers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704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Claims Settlement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Objectives</a:t>
            </a:r>
          </a:p>
          <a:p>
            <a:pPr lvl="1"/>
            <a:r>
              <a:rPr lang="en-US" dirty="0" smtClean="0"/>
              <a:t>Verify </a:t>
            </a:r>
            <a:r>
              <a:rPr lang="en-US" dirty="0"/>
              <a:t>that the loss is covered.</a:t>
            </a:r>
          </a:p>
          <a:p>
            <a:pPr lvl="1"/>
            <a:r>
              <a:rPr lang="en-US" dirty="0" smtClean="0"/>
              <a:t>Pay </a:t>
            </a:r>
            <a:r>
              <a:rPr lang="en-US" dirty="0"/>
              <a:t>the claim fairly and promptly.</a:t>
            </a:r>
          </a:p>
          <a:p>
            <a:pPr lvl="1"/>
            <a:r>
              <a:rPr lang="en-US" dirty="0" smtClean="0"/>
              <a:t>Provide </a:t>
            </a:r>
            <a:r>
              <a:rPr lang="en-US" dirty="0"/>
              <a:t>personal assistance to the insured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Parties Involved</a:t>
            </a:r>
          </a:p>
          <a:p>
            <a:pPr lvl="1"/>
            <a:r>
              <a:rPr lang="en-US" dirty="0" smtClean="0"/>
              <a:t>Agents</a:t>
            </a:r>
          </a:p>
          <a:p>
            <a:pPr lvl="1"/>
            <a:r>
              <a:rPr lang="en-US" dirty="0" smtClean="0"/>
              <a:t>Staff adjusters</a:t>
            </a:r>
          </a:p>
          <a:p>
            <a:pPr lvl="1"/>
            <a:r>
              <a:rPr lang="en-US" dirty="0" smtClean="0"/>
              <a:t>Independent adjusters</a:t>
            </a:r>
          </a:p>
          <a:p>
            <a:pPr lvl="1"/>
            <a:r>
              <a:rPr lang="en-US" dirty="0" smtClean="0"/>
              <a:t>Public adjusters</a:t>
            </a:r>
          </a:p>
          <a:p>
            <a:r>
              <a:rPr lang="en-US" dirty="0" smtClean="0"/>
              <a:t>Steps</a:t>
            </a:r>
          </a:p>
          <a:p>
            <a:pPr lvl="1"/>
            <a:r>
              <a:rPr lang="en-US" dirty="0"/>
              <a:t>The insured provides prompt notice of loss.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insurer investigates the claim with the </a:t>
            </a:r>
            <a:r>
              <a:rPr lang="en-US" dirty="0" smtClean="0"/>
              <a:t>cooperation of </a:t>
            </a:r>
            <a:r>
              <a:rPr lang="en-US" dirty="0"/>
              <a:t>the </a:t>
            </a:r>
            <a:r>
              <a:rPr lang="en-US" dirty="0" smtClean="0"/>
              <a:t>insured.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insured provides a proof of loss if required.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insurer makes a decision about paying </a:t>
            </a:r>
            <a:r>
              <a:rPr lang="en-US" dirty="0" smtClean="0"/>
              <a:t>the claim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3824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f18ec10-a743-4c21-91d9-69d297feae2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7DDB884101BF43AD36487F06175C6C" ma:contentTypeVersion="18" ma:contentTypeDescription="Create a new document." ma:contentTypeScope="" ma:versionID="04ce9d921da06bbbc7debe05314872f8">
  <xsd:schema xmlns:xsd="http://www.w3.org/2001/XMLSchema" xmlns:xs="http://www.w3.org/2001/XMLSchema" xmlns:p="http://schemas.microsoft.com/office/2006/metadata/properties" xmlns:ns3="7f18ec10-a743-4c21-91d9-69d297feae23" xmlns:ns4="ce5fba22-8df0-4e59-b0bb-9a52d7395907" targetNamespace="http://schemas.microsoft.com/office/2006/metadata/properties" ma:root="true" ma:fieldsID="6739e6a61dd1e4ad6df1e3c2cee982c9" ns3:_="" ns4:_="">
    <xsd:import namespace="7f18ec10-a743-4c21-91d9-69d297feae23"/>
    <xsd:import namespace="ce5fba22-8df0-4e59-b0bb-9a52d73959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8ec10-a743-4c21-91d9-69d297feae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5fba22-8df0-4e59-b0bb-9a52d739590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CCEF31-2404-446D-B229-4D64D8053070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7f18ec10-a743-4c21-91d9-69d297feae23"/>
    <ds:schemaRef ds:uri="http://schemas.openxmlformats.org/package/2006/metadata/core-properties"/>
    <ds:schemaRef ds:uri="ce5fba22-8df0-4e59-b0bb-9a52d739590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DE1205F-2A1C-4122-BC74-2A5F9A25A9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18ec10-a743-4c21-91d9-69d297feae23"/>
    <ds:schemaRef ds:uri="ce5fba22-8df0-4e59-b0bb-9a52d73959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63D1FD5-6DED-41C9-B7E6-A885BA82DC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3507</TotalTime>
  <Words>741</Words>
  <Application>Microsoft Office PowerPoint</Application>
  <PresentationFormat>Widescreen</PresentationFormat>
  <Paragraphs>82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Risk Management and Insurance</vt:lpstr>
      <vt:lpstr>Insurance Company Operations</vt:lpstr>
      <vt:lpstr>Rate Making and rating</vt:lpstr>
      <vt:lpstr>Loss Ratio</vt:lpstr>
      <vt:lpstr>Underwriting</vt:lpstr>
      <vt:lpstr>Underwriting profit</vt:lpstr>
      <vt:lpstr>More on underwriting</vt:lpstr>
      <vt:lpstr>Production</vt:lpstr>
      <vt:lpstr>Claims Settlement</vt:lpstr>
      <vt:lpstr>Reinsurance</vt:lpstr>
      <vt:lpstr>Reasons for reinsurance</vt:lpstr>
      <vt:lpstr>Insurance assets: Investment function of insurance</vt:lpstr>
    </vt:vector>
  </TitlesOfParts>
  <Company>University of Connecticut School of 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Shane Murphy</dc:creator>
  <cp:lastModifiedBy>Shane Murphy</cp:lastModifiedBy>
  <cp:revision>20</cp:revision>
  <dcterms:created xsi:type="dcterms:W3CDTF">2024-08-26T13:44:35Z</dcterms:created>
  <dcterms:modified xsi:type="dcterms:W3CDTF">2024-09-17T14:41:26Z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0x010100ED7DDB884101BF43AD36487F06175C6C</vt:lpwstr>
  </property>
</Properties>
</file>