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  <p:sldId id="259" r:id="rId8"/>
    <p:sldId id="261" r:id="rId9"/>
    <p:sldId id="266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47" autoAdjust="0"/>
  </p:normalViewPr>
  <p:slideViewPr>
    <p:cSldViewPr snapToGrid="0">
      <p:cViewPr varScale="1">
        <p:scale>
          <a:sx n="104" d="100"/>
          <a:sy n="104" d="100"/>
        </p:scale>
        <p:origin x="144" y="156"/>
      </p:cViewPr>
      <p:guideLst/>
    </p:cSldViewPr>
  </p:slideViewPr>
  <p:outlineViewPr>
    <p:cViewPr>
      <p:scale>
        <a:sx n="33" d="100"/>
        <a:sy n="33" d="100"/>
      </p:scale>
      <p:origin x="0" y="-17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of an insurance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Offer and acceptance</a:t>
            </a:r>
          </a:p>
          <a:p>
            <a:pPr lvl="1"/>
            <a:r>
              <a:rPr lang="en-US" dirty="0" smtClean="0"/>
              <a:t>Oral allowed but rare in many instances of property and casualty insurance</a:t>
            </a:r>
          </a:p>
          <a:p>
            <a:pPr lvl="1"/>
            <a:r>
              <a:rPr lang="en-US" b="1" dirty="0" smtClean="0"/>
              <a:t>Bind –</a:t>
            </a:r>
            <a:r>
              <a:rPr lang="en-US" dirty="0" smtClean="0"/>
              <a:t> agents can create a temporary contract to give insured immediate coverage while formal contract is prepared.</a:t>
            </a:r>
          </a:p>
          <a:p>
            <a:pPr lvl="2"/>
            <a:r>
              <a:rPr lang="en-US" dirty="0" smtClean="0"/>
              <a:t>Life insurance agents cannot bind, contracts are always in writing</a:t>
            </a:r>
          </a:p>
          <a:p>
            <a:pPr lvl="3"/>
            <a:r>
              <a:rPr lang="en-US" dirty="0" smtClean="0"/>
              <a:t>“Conditional premium receipt”</a:t>
            </a:r>
          </a:p>
          <a:p>
            <a:r>
              <a:rPr lang="en-US" dirty="0" smtClean="0"/>
              <a:t>Exchange of consideration</a:t>
            </a:r>
          </a:p>
          <a:p>
            <a:pPr lvl="1"/>
            <a:r>
              <a:rPr lang="en-US" dirty="0" smtClean="0"/>
              <a:t>Insured pays premium, agrees to abide by conditions</a:t>
            </a:r>
          </a:p>
          <a:p>
            <a:pPr lvl="1"/>
            <a:r>
              <a:rPr lang="en-US" dirty="0" smtClean="0"/>
              <a:t>Insurer is to abide by payment and other aspects of policy</a:t>
            </a:r>
          </a:p>
          <a:p>
            <a:r>
              <a:rPr lang="en-US" dirty="0" smtClean="0"/>
              <a:t>Competent parties</a:t>
            </a:r>
          </a:p>
          <a:p>
            <a:r>
              <a:rPr lang="en-US" dirty="0" smtClean="0"/>
              <a:t>Legal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28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 legal characteristics of insurance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921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Aleatory</a:t>
            </a:r>
            <a:r>
              <a:rPr lang="en-US" dirty="0" smtClean="0"/>
              <a:t> contract rather than commutative</a:t>
            </a:r>
          </a:p>
          <a:p>
            <a:pPr lvl="1"/>
            <a:r>
              <a:rPr lang="en-US" dirty="0" smtClean="0"/>
              <a:t>A contract where the values exchanged may not be equal but depend on uncertain event</a:t>
            </a:r>
          </a:p>
          <a:p>
            <a:r>
              <a:rPr lang="en-US" dirty="0" smtClean="0"/>
              <a:t>Unilateral contract rather than bilateral</a:t>
            </a:r>
          </a:p>
          <a:p>
            <a:pPr lvl="1"/>
            <a:r>
              <a:rPr lang="en-US" dirty="0" smtClean="0"/>
              <a:t>One party makes a legally enforceable promise</a:t>
            </a:r>
          </a:p>
          <a:p>
            <a:pPr lvl="2"/>
            <a:r>
              <a:rPr lang="en-US" dirty="0" smtClean="0"/>
              <a:t>Premiums are not forced, but if premiums are paid, coverage is</a:t>
            </a:r>
          </a:p>
          <a:p>
            <a:r>
              <a:rPr lang="en-US" dirty="0" smtClean="0"/>
              <a:t>Conditional contract</a:t>
            </a:r>
          </a:p>
          <a:p>
            <a:r>
              <a:rPr lang="en-US" dirty="0" smtClean="0"/>
              <a:t>Personal contract</a:t>
            </a:r>
          </a:p>
          <a:p>
            <a:pPr lvl="1"/>
            <a:r>
              <a:rPr lang="en-US" dirty="0" smtClean="0"/>
              <a:t>Property insurance does not persist after a transfer</a:t>
            </a:r>
          </a:p>
          <a:p>
            <a:r>
              <a:rPr lang="en-US" dirty="0" smtClean="0"/>
              <a:t>Contract of Adhesion</a:t>
            </a:r>
          </a:p>
          <a:p>
            <a:pPr lvl="1"/>
            <a:r>
              <a:rPr lang="en-US" dirty="0" smtClean="0"/>
              <a:t>Insured must accept entire contract, and ambiguities are usually ruled in favor of insured party</a:t>
            </a:r>
          </a:p>
          <a:p>
            <a:pPr lvl="1"/>
            <a:r>
              <a:rPr lang="en-US" dirty="0" smtClean="0"/>
              <a:t>Recompense for information and power </a:t>
            </a:r>
            <a:r>
              <a:rPr lang="en-US" dirty="0" err="1" smtClean="0"/>
              <a:t>assymetry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48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and the insurance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presumption that one person can legally act as an agent for another</a:t>
            </a:r>
          </a:p>
          <a:p>
            <a:pPr lvl="1"/>
            <a:r>
              <a:rPr lang="en-US" dirty="0" smtClean="0"/>
              <a:t>Some visible evidence of agency relationship must exist</a:t>
            </a:r>
          </a:p>
          <a:p>
            <a:r>
              <a:rPr lang="en-US" dirty="0" smtClean="0"/>
              <a:t>An agent must be authorized to represent the Principal</a:t>
            </a:r>
          </a:p>
          <a:p>
            <a:r>
              <a:rPr lang="en-US" dirty="0" smtClean="0"/>
              <a:t>The principal is responsible for acts of agents when they are acting within the scope of their agency</a:t>
            </a:r>
          </a:p>
          <a:p>
            <a:r>
              <a:rPr lang="en-US" dirty="0" smtClean="0"/>
              <a:t>Insurers can place limitations on the powers of agents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88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Waiver</a:t>
            </a:r>
            <a:r>
              <a:rPr lang="en-US" dirty="0" smtClean="0"/>
              <a:t> and estoppel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Insurer can waive legal right under contract</a:t>
            </a:r>
          </a:p>
          <a:p>
            <a:pPr lvl="1"/>
            <a:r>
              <a:rPr lang="en-US" dirty="0" smtClean="0"/>
              <a:t>For example, if a policy is issued and there was an application with an incomplete or missing answer, the policy must be paid</a:t>
            </a:r>
          </a:p>
          <a:p>
            <a:r>
              <a:rPr lang="en-US" dirty="0" smtClean="0"/>
              <a:t>Estoppel is the loss of a legal defense because of previous actions that are now inconsistent with that defense</a:t>
            </a:r>
          </a:p>
          <a:p>
            <a:pPr lvl="1"/>
            <a:r>
              <a:rPr lang="en-US" dirty="0"/>
              <a:t>For example, assume that an applicant for health </a:t>
            </a:r>
            <a:r>
              <a:rPr lang="en-US" dirty="0" smtClean="0"/>
              <a:t>insurance tells </a:t>
            </a:r>
            <a:r>
              <a:rPr lang="en-US" dirty="0"/>
              <a:t>the agent of a health problem, and the </a:t>
            </a:r>
            <a:r>
              <a:rPr lang="en-US" dirty="0" smtClean="0"/>
              <a:t>agent assures </a:t>
            </a:r>
            <a:r>
              <a:rPr lang="en-US" dirty="0"/>
              <a:t>the applicant that the health problem does </a:t>
            </a:r>
            <a:r>
              <a:rPr lang="en-US" dirty="0" smtClean="0"/>
              <a:t>not have </a:t>
            </a:r>
            <a:r>
              <a:rPr lang="en-US" dirty="0"/>
              <a:t>to be stated in the application. The insurer </a:t>
            </a:r>
            <a:r>
              <a:rPr lang="en-US" dirty="0" smtClean="0"/>
              <a:t>could be </a:t>
            </a:r>
            <a:r>
              <a:rPr lang="en-US" dirty="0"/>
              <a:t>estopped from denying benefits on the grounds </a:t>
            </a:r>
            <a:r>
              <a:rPr lang="en-US" dirty="0" smtClean="0"/>
              <a:t>that this </a:t>
            </a:r>
            <a:r>
              <a:rPr lang="en-US" dirty="0"/>
              <a:t>information was not included in the application.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53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5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Legal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182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Actual Cash Value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Methods:</a:t>
            </a:r>
          </a:p>
          <a:p>
            <a:pPr lvl="1"/>
            <a:r>
              <a:rPr lang="en-US" dirty="0" smtClean="0"/>
              <a:t>Replacement cost less depreciation</a:t>
            </a:r>
          </a:p>
          <a:p>
            <a:pPr lvl="1"/>
            <a:r>
              <a:rPr lang="en-US" dirty="0" smtClean="0"/>
              <a:t>Fair market value</a:t>
            </a:r>
          </a:p>
          <a:p>
            <a:pPr lvl="1"/>
            <a:r>
              <a:rPr lang="en-US" dirty="0" smtClean="0"/>
              <a:t>Broad evidence rule</a:t>
            </a:r>
          </a:p>
          <a:p>
            <a:r>
              <a:rPr lang="en-US" dirty="0" smtClean="0"/>
              <a:t>Actual </a:t>
            </a:r>
            <a:r>
              <a:rPr lang="en-US" dirty="0"/>
              <a:t>cash value rule is used in </a:t>
            </a:r>
            <a:r>
              <a:rPr lang="en-US" dirty="0" smtClean="0"/>
              <a:t>property insurance.</a:t>
            </a:r>
          </a:p>
          <a:p>
            <a:r>
              <a:rPr lang="en-US" dirty="0" smtClean="0"/>
              <a:t>In </a:t>
            </a:r>
            <a:r>
              <a:rPr lang="en-US" dirty="0"/>
              <a:t>liability insurance, the </a:t>
            </a:r>
            <a:r>
              <a:rPr lang="en-US" dirty="0" smtClean="0"/>
              <a:t>insurer pays </a:t>
            </a:r>
            <a:r>
              <a:rPr lang="en-US" dirty="0"/>
              <a:t>up to the policy limit the amount of damages </a:t>
            </a:r>
            <a:r>
              <a:rPr lang="en-US" dirty="0" smtClean="0"/>
              <a:t>that the </a:t>
            </a:r>
            <a:r>
              <a:rPr lang="en-US" dirty="0"/>
              <a:t>insured is legally obligated to pay because of </a:t>
            </a:r>
            <a:r>
              <a:rPr lang="en-US" dirty="0" smtClean="0"/>
              <a:t>bodily injury </a:t>
            </a:r>
            <a:r>
              <a:rPr lang="en-US" dirty="0"/>
              <a:t>or property damage to another. </a:t>
            </a:r>
            <a:endParaRPr lang="en-US" dirty="0" smtClean="0"/>
          </a:p>
          <a:p>
            <a:r>
              <a:rPr lang="en-US" dirty="0" smtClean="0"/>
              <a:t>In business income </a:t>
            </a:r>
            <a:r>
              <a:rPr lang="en-US" dirty="0"/>
              <a:t>insurance, the amount paid is usually based </a:t>
            </a:r>
            <a:r>
              <a:rPr lang="en-US" dirty="0" smtClean="0"/>
              <a:t>on the </a:t>
            </a:r>
            <a:r>
              <a:rPr lang="en-US" dirty="0"/>
              <a:t>loss of profits plus continuing expenses when </a:t>
            </a:r>
            <a:r>
              <a:rPr lang="en-US" dirty="0" smtClean="0"/>
              <a:t>the business </a:t>
            </a:r>
            <a:r>
              <a:rPr lang="en-US" dirty="0"/>
              <a:t>is shut down because of a loss from a </a:t>
            </a:r>
            <a:r>
              <a:rPr lang="en-US" dirty="0" smtClean="0"/>
              <a:t>covered peril.</a:t>
            </a:r>
          </a:p>
          <a:p>
            <a:r>
              <a:rPr lang="en-US" dirty="0" smtClean="0"/>
              <a:t>In </a:t>
            </a:r>
            <a:r>
              <a:rPr lang="en-US" dirty="0"/>
              <a:t>life insurance, the amount paid when </a:t>
            </a:r>
            <a:r>
              <a:rPr lang="en-US" dirty="0" smtClean="0"/>
              <a:t>the insured </a:t>
            </a:r>
            <a:r>
              <a:rPr lang="en-US" dirty="0"/>
              <a:t>dies is generally the face amount of the policy.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6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Indemnity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insurer agrees to pay no more than the actual amount of the loss</a:t>
            </a:r>
          </a:p>
          <a:p>
            <a:pPr lvl="1"/>
            <a:r>
              <a:rPr lang="en-US" dirty="0" err="1" smtClean="0"/>
              <a:t>Ie</a:t>
            </a:r>
            <a:r>
              <a:rPr lang="en-US" dirty="0" smtClean="0"/>
              <a:t>. The insured should not profit from a loss</a:t>
            </a:r>
            <a:endParaRPr lang="en-US" dirty="0"/>
          </a:p>
          <a:p>
            <a:r>
              <a:rPr lang="en-US" dirty="0" smtClean="0"/>
              <a:t>Prevents insured from profiting from a loss</a:t>
            </a:r>
          </a:p>
          <a:p>
            <a:r>
              <a:rPr lang="en-US" dirty="0" smtClean="0"/>
              <a:t>Reduce moral hazard</a:t>
            </a:r>
          </a:p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Valued policy – policy pays face amount</a:t>
            </a:r>
          </a:p>
          <a:p>
            <a:pPr lvl="2"/>
            <a:r>
              <a:rPr lang="en-US" dirty="0" smtClean="0"/>
              <a:t>Occasionally by law, protected insured in case that property is “over-covered”</a:t>
            </a:r>
          </a:p>
          <a:p>
            <a:pPr lvl="1"/>
            <a:r>
              <a:rPr lang="en-US" dirty="0" smtClean="0"/>
              <a:t>Replacement cost insurance – no deduction for depreciation</a:t>
            </a:r>
          </a:p>
          <a:p>
            <a:pPr lvl="1"/>
            <a:r>
              <a:rPr lang="en-US" dirty="0" smtClean="0"/>
              <a:t>Life Insurance</a:t>
            </a:r>
          </a:p>
        </p:txBody>
      </p:sp>
    </p:spTree>
    <p:extLst>
      <p:ext uri="{BB962C8B-B14F-4D97-AF65-F5344CB8AC3E}">
        <p14:creationId xmlns:p14="http://schemas.microsoft.com/office/powerpoint/2010/main" val="304925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Insurable Interest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53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Insured must be in position to lose financially if covered loss occurs</a:t>
            </a:r>
          </a:p>
          <a:p>
            <a:pPr lvl="1"/>
            <a:r>
              <a:rPr lang="en-US" dirty="0" smtClean="0"/>
              <a:t>Prevent gambling</a:t>
            </a:r>
          </a:p>
          <a:p>
            <a:pPr lvl="1"/>
            <a:r>
              <a:rPr lang="en-US" dirty="0" smtClean="0"/>
              <a:t>Reduce moral hazard</a:t>
            </a:r>
          </a:p>
          <a:p>
            <a:pPr lvl="1"/>
            <a:r>
              <a:rPr lang="en-US" dirty="0" smtClean="0"/>
              <a:t>To measure amount of insured’s loss in property insurance</a:t>
            </a:r>
          </a:p>
          <a:p>
            <a:pPr lvl="2"/>
            <a:r>
              <a:rPr lang="en-US" dirty="0" smtClean="0"/>
              <a:t>Insuring one apartment in a building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Property and casualty</a:t>
            </a:r>
          </a:p>
          <a:p>
            <a:pPr lvl="2"/>
            <a:r>
              <a:rPr lang="en-US" dirty="0" smtClean="0"/>
              <a:t>Ownership, legal liability (dry cleaner), secured creditor (bank insuring buildings when it holds the mortgage), contractual right (contract to purchase goods not yet delivered)</a:t>
            </a:r>
          </a:p>
          <a:p>
            <a:pPr lvl="1"/>
            <a:r>
              <a:rPr lang="en-US" dirty="0" smtClean="0"/>
              <a:t>Life insurance</a:t>
            </a:r>
          </a:p>
          <a:p>
            <a:pPr lvl="2"/>
            <a:r>
              <a:rPr lang="en-US" dirty="0" smtClean="0"/>
              <a:t>Beneficiary not required to have insurable interest</a:t>
            </a:r>
          </a:p>
          <a:p>
            <a:pPr lvl="2"/>
            <a:r>
              <a:rPr lang="en-US" dirty="0" smtClean="0"/>
              <a:t>But you must have “insurable” interest in policy purchased for another person</a:t>
            </a:r>
          </a:p>
          <a:p>
            <a:pPr lvl="3"/>
            <a:r>
              <a:rPr lang="en-US" dirty="0" smtClean="0"/>
              <a:t>So remote family relations cannot be insured in this way (up to and including second cousins)</a:t>
            </a:r>
          </a:p>
          <a:p>
            <a:pPr lvl="3"/>
            <a:r>
              <a:rPr lang="en-US" dirty="0" smtClean="0"/>
              <a:t>But business partners and even employees can be insured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883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Insurable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Insurable interest must exist at the time of the loss in property insurance</a:t>
            </a:r>
          </a:p>
          <a:p>
            <a:pPr lvl="1"/>
            <a:r>
              <a:rPr lang="en-US" dirty="0" smtClean="0"/>
              <a:t>So no one is insured under a policy for former owner of a home</a:t>
            </a:r>
          </a:p>
          <a:p>
            <a:r>
              <a:rPr lang="en-US" dirty="0" smtClean="0"/>
              <a:t>In life insurance, insurable interest must exist at the time of writing policy (but not necessarily at time of death)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2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Subrogation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Insurance company is entitled to recover from a negligent third party any loss payments insurance company made to the insured</a:t>
            </a:r>
          </a:p>
          <a:p>
            <a:pPr lvl="1"/>
            <a:r>
              <a:rPr lang="en-US" dirty="0" smtClean="0"/>
              <a:t>Only applies is loss payment is made</a:t>
            </a:r>
          </a:p>
          <a:p>
            <a:pPr lvl="1"/>
            <a:r>
              <a:rPr lang="en-US" dirty="0" smtClean="0"/>
              <a:t>Insured party can’t collect from insurer and from negligent party</a:t>
            </a:r>
          </a:p>
          <a:p>
            <a:pPr lvl="1"/>
            <a:r>
              <a:rPr lang="en-US" dirty="0" smtClean="0"/>
              <a:t>Lowers premiums</a:t>
            </a:r>
          </a:p>
          <a:p>
            <a:r>
              <a:rPr lang="en-US" dirty="0" smtClean="0"/>
              <a:t>Example: Auto insurance company pays to the insured, then attempts to collect from negligent motorist</a:t>
            </a:r>
          </a:p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Does not apply in life insurance</a:t>
            </a:r>
          </a:p>
          <a:p>
            <a:pPr lvl="1"/>
            <a:r>
              <a:rPr lang="en-US" dirty="0" smtClean="0"/>
              <a:t>Does not apply if insured is negligent party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4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Utmost good faith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8060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Absolute honesty imposed on parties to insurance contracts</a:t>
            </a:r>
          </a:p>
          <a:p>
            <a:r>
              <a:rPr lang="en-US" dirty="0" smtClean="0"/>
              <a:t>Doctrines</a:t>
            </a:r>
          </a:p>
          <a:p>
            <a:pPr lvl="1"/>
            <a:r>
              <a:rPr lang="en-US" dirty="0" smtClean="0"/>
              <a:t>Representations</a:t>
            </a:r>
          </a:p>
          <a:p>
            <a:pPr lvl="2"/>
            <a:r>
              <a:rPr lang="en-US" dirty="0" smtClean="0"/>
              <a:t>Statements made by applicant for insurance to induce the creation of the insurance contract</a:t>
            </a:r>
          </a:p>
          <a:p>
            <a:pPr lvl="2"/>
            <a:r>
              <a:rPr lang="en-US" dirty="0" smtClean="0"/>
              <a:t>Misrepresentations that are material, false, and relied on by the insurer can/will void a contract</a:t>
            </a:r>
          </a:p>
          <a:p>
            <a:pPr lvl="2"/>
            <a:r>
              <a:rPr lang="en-US" dirty="0" smtClean="0"/>
              <a:t>Even innocent misrepresentation may void a contract</a:t>
            </a:r>
          </a:p>
          <a:p>
            <a:pPr lvl="3"/>
            <a:r>
              <a:rPr lang="en-US" dirty="0" smtClean="0"/>
              <a:t>Wrong beliefs may or may not void contract depending on various factors</a:t>
            </a:r>
          </a:p>
          <a:p>
            <a:pPr lvl="1"/>
            <a:r>
              <a:rPr lang="en-US" dirty="0" smtClean="0"/>
              <a:t>Concealment</a:t>
            </a:r>
          </a:p>
          <a:p>
            <a:pPr lvl="2"/>
            <a:r>
              <a:rPr lang="en-US" dirty="0" smtClean="0"/>
              <a:t>Same as non-disclosure – known material fact withheld to defraud insurer</a:t>
            </a:r>
          </a:p>
          <a:p>
            <a:pPr lvl="1"/>
            <a:r>
              <a:rPr lang="en-US" dirty="0" smtClean="0"/>
              <a:t>Warranty</a:t>
            </a:r>
          </a:p>
          <a:p>
            <a:pPr lvl="2"/>
            <a:r>
              <a:rPr lang="en-US" dirty="0" smtClean="0"/>
              <a:t>Guarantees made by insurer to reduce risk that are part of contract</a:t>
            </a:r>
          </a:p>
          <a:p>
            <a:pPr lvl="2"/>
            <a:r>
              <a:rPr lang="en-US" dirty="0" smtClean="0"/>
              <a:t>This doctrine can harm insured, and courts often soften it:</a:t>
            </a:r>
          </a:p>
          <a:p>
            <a:pPr lvl="3"/>
            <a:r>
              <a:rPr lang="en-US" dirty="0" smtClean="0"/>
              <a:t>Some statements are representations not warranties</a:t>
            </a:r>
          </a:p>
          <a:p>
            <a:pPr lvl="3"/>
            <a:r>
              <a:rPr lang="en-US" dirty="0" smtClean="0"/>
              <a:t>Minor breaches are often allowed</a:t>
            </a:r>
          </a:p>
          <a:p>
            <a:pPr lvl="3"/>
            <a:r>
              <a:rPr lang="en-US" dirty="0" smtClean="0"/>
              <a:t>Breaches of warranty that do not contribute to loss may not void insurance contract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35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Warranty </a:t>
            </a:r>
            <a:r>
              <a:rPr lang="en-US" dirty="0" smtClean="0"/>
              <a:t>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some examples of warranty?</a:t>
            </a:r>
          </a:p>
          <a:p>
            <a:endParaRPr lang="en-US" dirty="0"/>
          </a:p>
          <a:p>
            <a:r>
              <a:rPr lang="en-US" dirty="0" smtClean="0"/>
              <a:t>How might such an example fail? Would this failure definitely void a contract?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64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CCEF31-2404-446D-B229-4D64D8053070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7f18ec10-a743-4c21-91d9-69d297feae23"/>
    <ds:schemaRef ds:uri="http://schemas.microsoft.com/office/2006/documentManagement/types"/>
    <ds:schemaRef ds:uri="http://schemas.microsoft.com/office/infopath/2007/PartnerControls"/>
    <ds:schemaRef ds:uri="ce5fba22-8df0-4e59-b0bb-9a52d739590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933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Risk Management and Insurance</vt:lpstr>
      <vt:lpstr>Fundamental Legal Principles</vt:lpstr>
      <vt:lpstr>Actual Cash Value</vt:lpstr>
      <vt:lpstr>Indemnity</vt:lpstr>
      <vt:lpstr>Insurable Interest</vt:lpstr>
      <vt:lpstr>Insurable Interest</vt:lpstr>
      <vt:lpstr>Subrogation</vt:lpstr>
      <vt:lpstr>Utmost good faith</vt:lpstr>
      <vt:lpstr>Warranty discussion</vt:lpstr>
      <vt:lpstr>Requirements of an insurance contract</vt:lpstr>
      <vt:lpstr>Distinct legal characteristics of insurance contracts</vt:lpstr>
      <vt:lpstr>Law and the insurance agent</vt:lpstr>
      <vt:lpstr>Waiver and estoppel</vt:lpstr>
      <vt:lpstr>Discussion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37</cp:revision>
  <dcterms:created xsi:type="dcterms:W3CDTF">2024-08-26T13:44:35Z</dcterms:created>
  <dcterms:modified xsi:type="dcterms:W3CDTF">2024-09-26T14:41:57Z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