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7" r:id="rId6"/>
    <p:sldId id="258" r:id="rId7"/>
    <p:sldId id="259" r:id="rId8"/>
    <p:sldId id="260" r:id="rId9"/>
    <p:sldId id="263" r:id="rId10"/>
    <p:sldId id="265" r:id="rId11"/>
    <p:sldId id="264" r:id="rId12"/>
    <p:sldId id="261" r:id="rId13"/>
    <p:sldId id="262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6" autoAdjust="0"/>
    <p:restoredTop sz="96247" autoAdjust="0"/>
  </p:normalViewPr>
  <p:slideViewPr>
    <p:cSldViewPr snapToGrid="0">
      <p:cViewPr varScale="1">
        <p:scale>
          <a:sx n="104" d="100"/>
          <a:sy n="104" d="100"/>
        </p:scale>
        <p:origin x="144" y="156"/>
      </p:cViewPr>
      <p:guideLst/>
    </p:cSldViewPr>
  </p:slideViewPr>
  <p:outlineViewPr>
    <p:cViewPr>
      <p:scale>
        <a:sx n="33" d="100"/>
        <a:sy n="33" d="100"/>
      </p:scale>
      <p:origin x="0" y="-17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jRYwE_0POY" TargetMode="External"/><Relationship Id="rId2" Type="http://schemas.openxmlformats.org/officeDocument/2006/relationships/hyperlink" Target="https://www.youtube.com/watch?v=5xqQNbHrOT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48WAJ5XEPM" TargetMode="External"/><Relationship Id="rId2" Type="http://schemas.openxmlformats.org/officeDocument/2006/relationships/hyperlink" Target="https://www.youtube.com/watch?v=HtI8gtstn-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Dodd-Frank Wall Street Reform and Consumer Protection Act of 2010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73" y="1825625"/>
            <a:ext cx="11233727" cy="480608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Created the Financial Stability Oversight Council (FSOC)</a:t>
            </a:r>
          </a:p>
          <a:p>
            <a:pPr lvl="1"/>
            <a:r>
              <a:rPr lang="en-US" dirty="0" smtClean="0"/>
              <a:t>To identify nonbank financial and insurance companies that could increase systemic risk in the economy</a:t>
            </a:r>
          </a:p>
          <a:p>
            <a:r>
              <a:rPr lang="en-US" dirty="0" smtClean="0"/>
              <a:t>Federal Insurance Office (FIO)</a:t>
            </a:r>
          </a:p>
          <a:p>
            <a:pPr lvl="1"/>
            <a:r>
              <a:rPr lang="en-US" dirty="0" smtClean="0"/>
              <a:t>Monitor the insurance industry and make recommendations to the FSOC</a:t>
            </a:r>
          </a:p>
          <a:p>
            <a:r>
              <a:rPr lang="en-US" dirty="0" smtClean="0"/>
              <a:t>Established the Consumer Financial Protection Bureau (CFPB)</a:t>
            </a:r>
          </a:p>
          <a:p>
            <a:pPr lvl="1"/>
            <a:r>
              <a:rPr lang="en-US" dirty="0" smtClean="0"/>
              <a:t>Brainchild of Elizabeth Warren, regulates mortgages, credit cards, student loans, and other financial products and services</a:t>
            </a:r>
          </a:p>
          <a:p>
            <a:r>
              <a:rPr lang="en-US" dirty="0" smtClean="0"/>
              <a:t>Partial repeal in 2018 exempting banks with less than $250 billion in assets</a:t>
            </a:r>
          </a:p>
          <a:p>
            <a:pPr lvl="1"/>
            <a:r>
              <a:rPr lang="en-US" dirty="0" smtClean="0"/>
              <a:t>In part leading to 2023 crisis (Silicon Valley Bank and Signature Bank)</a:t>
            </a:r>
            <a:endParaRPr lang="en-US" dirty="0"/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www.youtube.com/watch?v=5xqQNbHrOTo</a:t>
            </a:r>
            <a:endParaRPr lang="en-US" dirty="0" smtClean="0"/>
          </a:p>
          <a:p>
            <a:r>
              <a:rPr lang="en-US" b="1" dirty="0" smtClean="0"/>
              <a:t>Volker Rule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www.youtube.com/watch?v=jjRYwE_0POY</a:t>
            </a:r>
            <a:endParaRPr lang="en-US" dirty="0" smtClean="0"/>
          </a:p>
          <a:p>
            <a:pPr lvl="2"/>
            <a:r>
              <a:rPr lang="en-US" dirty="0" smtClean="0"/>
              <a:t>“Bank insurance” – Federal Deposit Insurance Corporations (FDIC)</a:t>
            </a:r>
          </a:p>
          <a:p>
            <a:pPr lvl="1"/>
            <a:r>
              <a:rPr lang="en-US" dirty="0" smtClean="0"/>
              <a:t>Relaxed in 2020, allowing venture capital and derivative trading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29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Dodd-Frank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Obama: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www.youtube.com/watch?v=HtI8gtstn-M</a:t>
            </a:r>
            <a:endParaRPr lang="en-US" dirty="0" smtClean="0"/>
          </a:p>
          <a:p>
            <a:r>
              <a:rPr lang="en-US" dirty="0" err="1" smtClean="0"/>
              <a:t>ReasonTV</a:t>
            </a:r>
            <a:r>
              <a:rPr lang="en-US" dirty="0" smtClean="0"/>
              <a:t>: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www.youtube.com/watch?v=348WAJ5XEPM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0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October 15 penciled in for the midterm (for 3221 and for 3240)</a:t>
            </a:r>
          </a:p>
          <a:p>
            <a:pPr lvl="1"/>
            <a:r>
              <a:rPr lang="en-US" dirty="0" smtClean="0"/>
              <a:t>5 students are in both classes…</a:t>
            </a:r>
          </a:p>
          <a:p>
            <a:r>
              <a:rPr lang="en-US" dirty="0" smtClean="0"/>
              <a:t>If I moved a midterm, I’d move it </a:t>
            </a:r>
            <a:r>
              <a:rPr lang="en-US" smtClean="0"/>
              <a:t>to the 10</a:t>
            </a:r>
            <a:r>
              <a:rPr lang="en-US" baseline="30000" smtClean="0"/>
              <a:t>th</a:t>
            </a:r>
            <a:r>
              <a:rPr lang="en-US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94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Regulation mainly meant to protect consumers (directly or indirectly)</a:t>
            </a:r>
          </a:p>
          <a:p>
            <a:pPr lvl="1"/>
            <a:r>
              <a:rPr lang="en-US" dirty="0" smtClean="0"/>
              <a:t>Maintain Insurer Solvency</a:t>
            </a:r>
          </a:p>
          <a:p>
            <a:pPr lvl="1"/>
            <a:r>
              <a:rPr lang="en-US" dirty="0" smtClean="0"/>
              <a:t>Compensate for Inadequate Consumer Knowledge</a:t>
            </a:r>
          </a:p>
          <a:p>
            <a:pPr lvl="1"/>
            <a:r>
              <a:rPr lang="en-US" dirty="0" smtClean="0"/>
              <a:t>Ensure Reasonable, Fair, Adequate Rates</a:t>
            </a:r>
            <a:endParaRPr lang="en-US" dirty="0"/>
          </a:p>
          <a:p>
            <a:pPr lvl="1"/>
            <a:r>
              <a:rPr lang="en-US" dirty="0" smtClean="0"/>
              <a:t>Make Insurance Available</a:t>
            </a:r>
          </a:p>
        </p:txBody>
      </p:sp>
    </p:spTree>
    <p:extLst>
      <p:ext uri="{BB962C8B-B14F-4D97-AF65-F5344CB8AC3E}">
        <p14:creationId xmlns:p14="http://schemas.microsoft.com/office/powerpoint/2010/main" val="292300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regulation over federal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4" y="1450110"/>
            <a:ext cx="11924145" cy="5292435"/>
          </a:xfrm>
        </p:spPr>
        <p:txBody>
          <a:bodyPr>
            <a:normAutofit/>
          </a:bodyPr>
          <a:lstStyle/>
          <a:p>
            <a:r>
              <a:rPr lang="en-US" dirty="0" smtClean="0"/>
              <a:t>Largely originates with </a:t>
            </a:r>
            <a:r>
              <a:rPr lang="en-US" b="1" dirty="0" smtClean="0"/>
              <a:t>Paul v Virginia (1868)</a:t>
            </a:r>
          </a:p>
          <a:p>
            <a:pPr lvl="1"/>
            <a:r>
              <a:rPr lang="en-US" dirty="0" smtClean="0"/>
              <a:t>Held that insurance was not commerce</a:t>
            </a:r>
          </a:p>
          <a:p>
            <a:r>
              <a:rPr lang="en-US" dirty="0" smtClean="0"/>
              <a:t>As a result, major federal regulatory laws are not held to apply to insurance</a:t>
            </a:r>
          </a:p>
          <a:p>
            <a:pPr lvl="1"/>
            <a:r>
              <a:rPr lang="en-US" b="1" dirty="0" smtClean="0"/>
              <a:t>1887 Interstate Commerce Act</a:t>
            </a:r>
          </a:p>
          <a:p>
            <a:pPr lvl="2"/>
            <a:r>
              <a:rPr lang="en-US" dirty="0" smtClean="0"/>
              <a:t>Regulate railroads, price controls on freight rates</a:t>
            </a:r>
          </a:p>
          <a:p>
            <a:pPr lvl="1"/>
            <a:r>
              <a:rPr lang="en-US" b="1" dirty="0" smtClean="0"/>
              <a:t>1890 Sherman Act</a:t>
            </a:r>
          </a:p>
          <a:p>
            <a:pPr lvl="2"/>
            <a:r>
              <a:rPr lang="en-US" dirty="0" smtClean="0"/>
              <a:t>Outlawing monopolies</a:t>
            </a:r>
          </a:p>
          <a:p>
            <a:pPr lvl="2"/>
            <a:r>
              <a:rPr lang="en-US" dirty="0" smtClean="0"/>
              <a:t>1913 Clayton Antitrust Act</a:t>
            </a:r>
          </a:p>
          <a:p>
            <a:pPr lvl="3"/>
            <a:r>
              <a:rPr lang="en-US" dirty="0" smtClean="0"/>
              <a:t>Reduce price discrimination, price-fixing</a:t>
            </a:r>
          </a:p>
          <a:p>
            <a:pPr lvl="3"/>
            <a:r>
              <a:rPr lang="en-US" dirty="0" smtClean="0"/>
              <a:t>1936 Robinson-</a:t>
            </a:r>
            <a:r>
              <a:rPr lang="en-US" dirty="0" err="1" smtClean="0"/>
              <a:t>Patman</a:t>
            </a:r>
            <a:r>
              <a:rPr lang="en-US" dirty="0" smtClean="0"/>
              <a:t> Act</a:t>
            </a:r>
          </a:p>
          <a:p>
            <a:r>
              <a:rPr lang="en-US" dirty="0" smtClean="0"/>
              <a:t>Overturned in 1944</a:t>
            </a:r>
          </a:p>
          <a:p>
            <a:pPr lvl="1"/>
            <a:r>
              <a:rPr lang="en-US" dirty="0" smtClean="0"/>
              <a:t>South-Eastern Underwriters Association was found guilty of price fixing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552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regulation of insurance industry is in the public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1945 McCarran-Ferguson Act</a:t>
            </a:r>
          </a:p>
          <a:p>
            <a:pPr lvl="1"/>
            <a:r>
              <a:rPr lang="en-US" dirty="0" smtClean="0"/>
              <a:t>State regulation of insurance supersedes federal</a:t>
            </a:r>
          </a:p>
          <a:p>
            <a:pPr lvl="1"/>
            <a:r>
              <a:rPr lang="en-US" dirty="0" smtClean="0"/>
              <a:t>As long as state regulation is in effect, federal antitrust laws do not apply</a:t>
            </a:r>
          </a:p>
          <a:p>
            <a:pPr lvl="2"/>
            <a:r>
              <a:rPr lang="en-US" dirty="0" smtClean="0"/>
              <a:t>Exceptions include collusion which involves boycotts, coercion, and intimidation</a:t>
            </a:r>
          </a:p>
          <a:p>
            <a:r>
              <a:rPr lang="en-US" dirty="0" smtClean="0"/>
              <a:t>Repeal of McCarran-Ferguson is occasionally discussed</a:t>
            </a:r>
          </a:p>
          <a:p>
            <a:pPr lvl="1"/>
            <a:r>
              <a:rPr lang="en-US" dirty="0" smtClean="0"/>
              <a:t>Arguments in favor of repeal include:</a:t>
            </a:r>
          </a:p>
          <a:p>
            <a:pPr lvl="2"/>
            <a:r>
              <a:rPr lang="en-US" dirty="0" smtClean="0"/>
              <a:t>Antitrust exemption no longer needed and not good for industry</a:t>
            </a:r>
          </a:p>
          <a:p>
            <a:pPr lvl="2"/>
            <a:r>
              <a:rPr lang="en-US" dirty="0" smtClean="0"/>
              <a:t>State regulation is deficient</a:t>
            </a:r>
          </a:p>
          <a:p>
            <a:pPr lvl="1"/>
            <a:r>
              <a:rPr lang="en-US" dirty="0" smtClean="0"/>
              <a:t>Arguments against repeal include:</a:t>
            </a:r>
          </a:p>
          <a:p>
            <a:pPr lvl="2"/>
            <a:r>
              <a:rPr lang="en-US" dirty="0" smtClean="0"/>
              <a:t>Insurance industry is competitive</a:t>
            </a:r>
          </a:p>
          <a:p>
            <a:pPr lvl="2"/>
            <a:r>
              <a:rPr lang="en-US" dirty="0" smtClean="0"/>
              <a:t>Small insurers are protected by Act</a:t>
            </a:r>
          </a:p>
        </p:txBody>
      </p:sp>
    </p:spTree>
    <p:extLst>
      <p:ext uri="{BB962C8B-B14F-4D97-AF65-F5344CB8AC3E}">
        <p14:creationId xmlns:p14="http://schemas.microsoft.com/office/powerpoint/2010/main" val="2078595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National Association of Insurance Commissioners (NAIC)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State insurance commissions</a:t>
            </a:r>
            <a:r>
              <a:rPr lang="en-US" dirty="0" smtClean="0"/>
              <a:t> make administrative rulings regulating insurance in states</a:t>
            </a:r>
          </a:p>
          <a:p>
            <a:r>
              <a:rPr lang="en-US" dirty="0" smtClean="0"/>
              <a:t>NAIC made up of state commissioners setting cross state recommendations for regulation</a:t>
            </a:r>
          </a:p>
          <a:p>
            <a:r>
              <a:rPr lang="en-US" dirty="0" smtClean="0"/>
              <a:t>Drafting model laws and regulation, but no authority to force state adoption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6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82" y="1856509"/>
            <a:ext cx="11785600" cy="49045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Solvency Regulation</a:t>
            </a:r>
          </a:p>
          <a:p>
            <a:pPr lvl="1"/>
            <a:r>
              <a:rPr lang="en-US" dirty="0" smtClean="0"/>
              <a:t>Assets and Reserves</a:t>
            </a:r>
          </a:p>
          <a:p>
            <a:pPr lvl="1"/>
            <a:r>
              <a:rPr lang="en-US" dirty="0" smtClean="0"/>
              <a:t>Risk-based capital – Insurers must meet risk-based capital requirements</a:t>
            </a:r>
          </a:p>
          <a:p>
            <a:pPr lvl="2"/>
            <a:r>
              <a:rPr lang="en-US" dirty="0" smtClean="0"/>
              <a:t>Ratio: Total adjusted capital/risk-weighted assets – above 125% is adequate, below 50% and company faces risk of seizure</a:t>
            </a:r>
          </a:p>
          <a:p>
            <a:r>
              <a:rPr lang="en-US" dirty="0" smtClean="0"/>
              <a:t>Rate regulation</a:t>
            </a:r>
          </a:p>
          <a:p>
            <a:pPr lvl="1"/>
            <a:r>
              <a:rPr lang="en-US" dirty="0" smtClean="0"/>
              <a:t>Prior-Approval Law – rates are submitted for approval 30 or 60 days before use</a:t>
            </a:r>
          </a:p>
          <a:p>
            <a:pPr lvl="1"/>
            <a:r>
              <a:rPr lang="en-US" dirty="0" smtClean="0"/>
              <a:t>File-and-Use Law and Use-and-File law – Rates are submitted for approval but may be used immediately</a:t>
            </a:r>
          </a:p>
          <a:p>
            <a:pPr lvl="1"/>
            <a:r>
              <a:rPr lang="en-US" dirty="0" smtClean="0"/>
              <a:t>Flex-Rating Law – prior approval only if changes are large (5% or 10% allowance)</a:t>
            </a:r>
          </a:p>
          <a:p>
            <a:pPr lvl="1"/>
            <a:r>
              <a:rPr lang="en-US" dirty="0" smtClean="0"/>
              <a:t>State-Made Rates</a:t>
            </a:r>
          </a:p>
          <a:p>
            <a:pPr lvl="1"/>
            <a:r>
              <a:rPr lang="en-US" dirty="0" smtClean="0"/>
              <a:t>No Filing Required</a:t>
            </a:r>
          </a:p>
          <a:p>
            <a:pPr lvl="1"/>
            <a:r>
              <a:rPr lang="en-US" dirty="0" smtClean="0"/>
              <a:t>Commercial Line Deregulation</a:t>
            </a:r>
          </a:p>
          <a:p>
            <a:pPr lvl="1"/>
            <a:r>
              <a:rPr lang="en-US" dirty="0" smtClean="0"/>
              <a:t>Life Insurance Rate Regulation</a:t>
            </a:r>
          </a:p>
          <a:p>
            <a:pPr lvl="2"/>
            <a:r>
              <a:rPr lang="en-US" dirty="0" smtClean="0"/>
              <a:t>LI not directly regulated by states</a:t>
            </a:r>
          </a:p>
          <a:p>
            <a:pPr lvl="2"/>
            <a:r>
              <a:rPr lang="en-US" dirty="0" smtClean="0"/>
              <a:t>Rate adequacy and reserve requirements are regulated</a:t>
            </a:r>
          </a:p>
        </p:txBody>
      </p:sp>
    </p:spTree>
    <p:extLst>
      <p:ext uri="{BB962C8B-B14F-4D97-AF65-F5344CB8AC3E}">
        <p14:creationId xmlns:p14="http://schemas.microsoft.com/office/powerpoint/2010/main" val="114256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82" y="1856509"/>
            <a:ext cx="11785600" cy="4904508"/>
          </a:xfrm>
        </p:spPr>
        <p:txBody>
          <a:bodyPr>
            <a:normAutofit/>
          </a:bodyPr>
          <a:lstStyle/>
          <a:p>
            <a:r>
              <a:rPr lang="en-US" dirty="0" smtClean="0"/>
              <a:t>Sales Practice and Consumer Protection Regulations</a:t>
            </a:r>
          </a:p>
          <a:p>
            <a:pPr lvl="1"/>
            <a:r>
              <a:rPr lang="en-US" dirty="0" smtClean="0"/>
              <a:t>Licensing of Agents and Brokers</a:t>
            </a:r>
          </a:p>
          <a:p>
            <a:pPr lvl="1"/>
            <a:r>
              <a:rPr lang="en-US" dirty="0" smtClean="0"/>
              <a:t>Twisting</a:t>
            </a:r>
          </a:p>
          <a:p>
            <a:pPr lvl="2"/>
            <a:r>
              <a:rPr lang="en-US" dirty="0" smtClean="0"/>
              <a:t>Inducement of policyholder to drop existing policy and replace it with a new one that provides little or no benefit</a:t>
            </a:r>
          </a:p>
          <a:p>
            <a:r>
              <a:rPr lang="en-US" dirty="0" smtClean="0"/>
              <a:t>Taxation of Insurers</a:t>
            </a:r>
          </a:p>
          <a:p>
            <a:r>
              <a:rPr lang="en-US" dirty="0" smtClean="0"/>
              <a:t>And more!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584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Gramm-Leach-Bliley Financial Modernization Act of 1999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</a:t>
            </a:r>
          </a:p>
          <a:p>
            <a:pPr lvl="1"/>
            <a:r>
              <a:rPr lang="en-US" dirty="0" smtClean="0"/>
              <a:t>Insurers to buy banks</a:t>
            </a:r>
          </a:p>
          <a:p>
            <a:pPr lvl="1"/>
            <a:r>
              <a:rPr lang="en-US" dirty="0" smtClean="0"/>
              <a:t>Banks to underwrite insurance and sell securities</a:t>
            </a:r>
          </a:p>
          <a:p>
            <a:pPr lvl="1"/>
            <a:r>
              <a:rPr lang="en-US" dirty="0" smtClean="0"/>
              <a:t>Brokerage firms can sell insurance</a:t>
            </a:r>
          </a:p>
          <a:p>
            <a:pPr lvl="1"/>
            <a:r>
              <a:rPr lang="en-US" dirty="0" smtClean="0"/>
              <a:t>Single company can provide insurance, banking, and investment</a:t>
            </a:r>
          </a:p>
          <a:p>
            <a:r>
              <a:rPr lang="en-US" dirty="0" smtClean="0"/>
              <a:t>Before this, insurance, investment, and banking were separate</a:t>
            </a:r>
          </a:p>
          <a:p>
            <a:r>
              <a:rPr lang="en-US" dirty="0" smtClean="0"/>
              <a:t>So states regulate insurance, states and fed regulate banks, SEC regulates securities, and Federal Reserve regulates bank affiliates that engage in risk taking (including underwriting and real estate development)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886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CCEF31-2404-446D-B229-4D64D8053070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7f18ec10-a743-4c21-91d9-69d297feae23"/>
    <ds:schemaRef ds:uri="http://purl.org/dc/elements/1.1/"/>
    <ds:schemaRef ds:uri="http://schemas.microsoft.com/office/2006/metadata/properties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3601</TotalTime>
  <Words>666</Words>
  <Application>Microsoft Office PowerPoint</Application>
  <PresentationFormat>Widescreen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Risk Management and Insurance</vt:lpstr>
      <vt:lpstr>Midterm</vt:lpstr>
      <vt:lpstr>Insurance regulation</vt:lpstr>
      <vt:lpstr>State regulation over federal</vt:lpstr>
      <vt:lpstr>State regulation of insurance industry is in the public interest</vt:lpstr>
      <vt:lpstr>National Association of Insurance Commissioners (NAIC)</vt:lpstr>
      <vt:lpstr>Types of regulation</vt:lpstr>
      <vt:lpstr>Types of regulation</vt:lpstr>
      <vt:lpstr>Gramm-Leach-Bliley Financial Modernization Act of 1999</vt:lpstr>
      <vt:lpstr>Dodd-Frank Wall Street Reform and Consumer Protection Act of 2010</vt:lpstr>
      <vt:lpstr>Dodd-Frank discussion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29</cp:revision>
  <dcterms:created xsi:type="dcterms:W3CDTF">2024-08-26T13:44:35Z</dcterms:created>
  <dcterms:modified xsi:type="dcterms:W3CDTF">2024-09-24T14:50:54Z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