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9" r:id="rId13"/>
    <p:sldId id="267" r:id="rId14"/>
    <p:sldId id="270" r:id="rId15"/>
    <p:sldId id="26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66F5E-881F-4219-929E-186127145414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C1AE4-6DA6-4E4C-8E62-F2393A6D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ddit.com/r/nursing/comments/1eyjj4y/steward_hcss_ceo/" TargetMode="External"/><Relationship Id="rId2" Type="http://schemas.openxmlformats.org/officeDocument/2006/relationships/hyperlink" Target="https://www.reddit.com/r/nursing/comments/1dheoqi/what_does_a_ceo_actually_do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eddit.com/r/nursing/comments/1f8v6e2/what_do_you_say_when_someone_asks_you_whats_the/" TargetMode="External"/><Relationship Id="rId5" Type="http://schemas.openxmlformats.org/officeDocument/2006/relationships/hyperlink" Target="https://www.reddit.com/r/nursing/comments/1f8fl5t/do_you_agree_with_the_statement_american/" TargetMode="External"/><Relationship Id="rId4" Type="http://schemas.openxmlformats.org/officeDocument/2006/relationships/hyperlink" Target="https://www.reddit.com/r/nursing/comments/1ey71bg/why_are_hospitals_so_poorly_managed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BS and Ethics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Shane </a:t>
            </a:r>
            <a:r>
              <a:rPr lang="en-US" dirty="0" smtClean="0"/>
              <a:t>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Keys to navigating tension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Foster trust between management and providers</a:t>
            </a:r>
          </a:p>
          <a:p>
            <a:r>
              <a:rPr lang="en-US" dirty="0" smtClean="0"/>
              <a:t>Treat management jobs as a vocation (as many providers do)</a:t>
            </a:r>
          </a:p>
          <a:p>
            <a:r>
              <a:rPr lang="en-US" dirty="0" smtClean="0"/>
              <a:t>Make clear data about effectiveness and outcomes</a:t>
            </a:r>
          </a:p>
          <a:p>
            <a:pPr lvl="1"/>
            <a:r>
              <a:rPr lang="en-US" dirty="0" smtClean="0"/>
              <a:t>Transparency about decision making and focus on patient and population creates and maintains alignment of interests</a:t>
            </a:r>
          </a:p>
          <a:p>
            <a:r>
              <a:rPr lang="en-US" dirty="0" smtClean="0"/>
              <a:t>“Obviously</a:t>
            </a:r>
            <a:r>
              <a:rPr lang="en-US" dirty="0"/>
              <a:t>, choosing ways to spend [health] resources is not a rational process. It </a:t>
            </a:r>
            <a:r>
              <a:rPr lang="en-US" dirty="0" smtClean="0"/>
              <a:t>is largely </a:t>
            </a:r>
            <a:r>
              <a:rPr lang="en-US" dirty="0"/>
              <a:t>influenced by assumptions and powerful groups, all as potent as they are </a:t>
            </a:r>
            <a:r>
              <a:rPr lang="en-US" dirty="0" err="1" smtClean="0"/>
              <a:t>nonrational</a:t>
            </a:r>
            <a:r>
              <a:rPr lang="en-US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28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advice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Conspiracies are uncovered, secrets are told</a:t>
            </a:r>
          </a:p>
          <a:p>
            <a:pPr lvl="1"/>
            <a:r>
              <a:rPr lang="en-US" dirty="0" smtClean="0"/>
              <a:t>You can’t withhold information from patients, they might not find out in every case, but they often will</a:t>
            </a:r>
          </a:p>
          <a:p>
            <a:r>
              <a:rPr lang="en-US" dirty="0" smtClean="0"/>
              <a:t>Whistle blower protection generally doesn’t work – you can’t rely on whistle blowers so you need robust procedures</a:t>
            </a:r>
          </a:p>
          <a:p>
            <a:pPr lvl="1"/>
            <a:r>
              <a:rPr lang="en-US" dirty="0"/>
              <a:t>“among </a:t>
            </a:r>
            <a:r>
              <a:rPr lang="en-US" dirty="0" smtClean="0"/>
              <a:t>whistle blowers </a:t>
            </a:r>
            <a:r>
              <a:rPr lang="en-US" dirty="0"/>
              <a:t>surveyed, 62% lost their jobs, 18% felt that they were </a:t>
            </a:r>
            <a:r>
              <a:rPr lang="en-US" dirty="0" smtClean="0"/>
              <a:t>harassed or </a:t>
            </a:r>
            <a:r>
              <a:rPr lang="en-US" dirty="0"/>
              <a:t>transferred and 11% had their responsibilities or salaries reduced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Legal liability is shared between payers and providers – it is the responsibility of each party to protest when care dictated by the other party does not serve the patients interest.</a:t>
            </a:r>
          </a:p>
          <a:p>
            <a:pPr lvl="1"/>
            <a:r>
              <a:rPr lang="en-US" dirty="0" smtClean="0"/>
              <a:t>Wickline v California</a:t>
            </a:r>
          </a:p>
          <a:p>
            <a:r>
              <a:rPr lang="en-US" dirty="0" smtClean="0"/>
              <a:t>Cutting staff is less ethical in healthcare than in other industries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10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Draper, Heather. "Should Managers Adopt the Medical Ethic?: Reflections on health care management 1." In </a:t>
            </a:r>
            <a:r>
              <a:rPr lang="en-US" i="1" dirty="0"/>
              <a:t>Ethics and Values in Healthcare Management</a:t>
            </a:r>
            <a:r>
              <a:rPr lang="en-US" dirty="0"/>
              <a:t>, pp. 38-55. Routledge, 2006</a:t>
            </a:r>
            <a:r>
              <a:rPr lang="en-US" dirty="0" smtClean="0"/>
              <a:t>.</a:t>
            </a:r>
          </a:p>
          <a:p>
            <a:r>
              <a:rPr lang="en-US" dirty="0"/>
              <a:t>Perry, Frankie. "The tracks we leave: Ethics and management dilemmas in healthcare." (2020</a:t>
            </a:r>
            <a:r>
              <a:rPr lang="en-US" dirty="0" smtClean="0"/>
              <a:t>). Health </a:t>
            </a:r>
            <a:r>
              <a:rPr lang="en-US" smtClean="0"/>
              <a:t>Administration Press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496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Bullshit by Harry G Frankfurt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Article published in 1986, book in 2005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https</a:t>
            </a:r>
            <a:r>
              <a:rPr lang="en-US" dirty="0"/>
              <a:t>://</a:t>
            </a:r>
            <a:r>
              <a:rPr lang="en-US" dirty="0" smtClean="0"/>
              <a:t>www.youtube.com/watch?v=W1RO93OS0Sk</a:t>
            </a:r>
          </a:p>
          <a:p>
            <a:pPr lvl="1"/>
            <a:r>
              <a:rPr lang="en-US" dirty="0"/>
              <a:t>https://</a:t>
            </a:r>
            <a:r>
              <a:rPr lang="en-US" dirty="0" smtClean="0"/>
              <a:t>www.youtube.com/watch?v=hp_c8-CfZtg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45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Bullshit by Harry G Frankfurt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Concern for the truth</a:t>
            </a:r>
          </a:p>
          <a:p>
            <a:pPr lvl="1"/>
            <a:r>
              <a:rPr lang="en-US" dirty="0" smtClean="0"/>
              <a:t>Liar admits to truth existing and seeks to dissuade from truth</a:t>
            </a:r>
          </a:p>
          <a:p>
            <a:pPr lvl="1"/>
            <a:r>
              <a:rPr lang="en-US" dirty="0" err="1" smtClean="0"/>
              <a:t>Bullshitter</a:t>
            </a:r>
            <a:r>
              <a:rPr lang="en-US" dirty="0" smtClean="0"/>
              <a:t> doesn’t care</a:t>
            </a:r>
          </a:p>
          <a:p>
            <a:r>
              <a:rPr lang="en-US" dirty="0" smtClean="0"/>
              <a:t>Student who is aware that there is a universe of possible responses and wants to pick the one that best satisfies the teacher</a:t>
            </a:r>
          </a:p>
          <a:p>
            <a:pPr lvl="1"/>
            <a:r>
              <a:rPr lang="en-US" dirty="0" smtClean="0"/>
              <a:t>Cynicism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02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Bullshit Jobs by David </a:t>
            </a:r>
            <a:r>
              <a:rPr lang="en-US" dirty="0" err="1" smtClean="0"/>
              <a:t>Graeber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2018 book</a:t>
            </a:r>
          </a:p>
          <a:p>
            <a:endParaRPr lang="en-US" dirty="0"/>
          </a:p>
          <a:p>
            <a:pPr lvl="1"/>
            <a:r>
              <a:rPr lang="en-US" dirty="0"/>
              <a:t>https://</a:t>
            </a:r>
            <a:r>
              <a:rPr lang="en-US" dirty="0" smtClean="0"/>
              <a:t>www.youtube.com/watch?v=XIctCDYv7Yg</a:t>
            </a:r>
          </a:p>
          <a:p>
            <a:pPr lvl="1"/>
            <a:r>
              <a:rPr lang="en-US" dirty="0"/>
              <a:t>https://www.youtube.com/watch?v=utdDB10usZg</a:t>
            </a:r>
          </a:p>
        </p:txBody>
      </p:sp>
    </p:spTree>
    <p:extLst>
      <p:ext uri="{BB962C8B-B14F-4D97-AF65-F5344CB8AC3E}">
        <p14:creationId xmlns:p14="http://schemas.microsoft.com/office/powerpoint/2010/main" val="11280711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Bullshit Job by David </a:t>
            </a:r>
            <a:r>
              <a:rPr lang="en-US" dirty="0" err="1" smtClean="0"/>
              <a:t>Graeber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Graeber</a:t>
            </a:r>
            <a:r>
              <a:rPr lang="en-US" dirty="0" smtClean="0"/>
              <a:t> was a left anthropologist who studied and criticized aspects of capitalism</a:t>
            </a:r>
          </a:p>
          <a:p>
            <a:r>
              <a:rPr lang="en-US" dirty="0" smtClean="0"/>
              <a:t>Skeptical of the value of the jobs performed by many professional</a:t>
            </a:r>
            <a:r>
              <a:rPr lang="en-US" dirty="0"/>
              <a:t>, managerial, clerical, sales, and service workers</a:t>
            </a:r>
          </a:p>
        </p:txBody>
      </p:sp>
    </p:spTree>
    <p:extLst>
      <p:ext uri="{BB962C8B-B14F-4D97-AF65-F5344CB8AC3E}">
        <p14:creationId xmlns:p14="http://schemas.microsoft.com/office/powerpoint/2010/main" val="31993090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in healthcare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199" y="1825625"/>
            <a:ext cx="11813309" cy="480608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Managers:</a:t>
            </a:r>
          </a:p>
          <a:p>
            <a:pPr lvl="1"/>
            <a:r>
              <a:rPr lang="en-US" dirty="0" smtClean="0"/>
              <a:t>when </a:t>
            </a:r>
            <a:r>
              <a:rPr lang="en-US" dirty="0"/>
              <a:t>they wave the white shroud, Whitehall and most trusts seem to </a:t>
            </a:r>
            <a:r>
              <a:rPr lang="en-US" dirty="0" smtClean="0"/>
              <a:t>wave the </a:t>
            </a:r>
            <a:r>
              <a:rPr lang="en-US" dirty="0"/>
              <a:t>white flag. The time has come for doctors to swap the </a:t>
            </a:r>
            <a:r>
              <a:rPr lang="en-US" dirty="0" smtClean="0"/>
              <a:t>Hippocratic Oath </a:t>
            </a:r>
            <a:r>
              <a:rPr lang="en-US" dirty="0"/>
              <a:t>for something less hypocritical…. Recent events have shown </a:t>
            </a:r>
            <a:r>
              <a:rPr lang="en-US" dirty="0" smtClean="0"/>
              <a:t>that doctors </a:t>
            </a:r>
            <a:r>
              <a:rPr lang="en-US" dirty="0"/>
              <a:t>have the power to reduce boardrooms to the level of a </a:t>
            </a:r>
            <a:r>
              <a:rPr lang="en-US" dirty="0" smtClean="0"/>
              <a:t>mad hatter’s </a:t>
            </a:r>
            <a:r>
              <a:rPr lang="en-US" dirty="0"/>
              <a:t>tea party. But what for? Good chairmen have been given </a:t>
            </a:r>
            <a:r>
              <a:rPr lang="en-US" dirty="0" smtClean="0"/>
              <a:t>the bullet</a:t>
            </a:r>
            <a:r>
              <a:rPr lang="en-US" dirty="0"/>
              <a:t>, capable medical directors have shot themselves in the foot </a:t>
            </a:r>
            <a:r>
              <a:rPr lang="en-US" dirty="0" smtClean="0"/>
              <a:t>and talented </a:t>
            </a:r>
            <a:r>
              <a:rPr lang="en-US" dirty="0"/>
              <a:t>chief executives have blown their brains out. But what has </a:t>
            </a:r>
            <a:r>
              <a:rPr lang="en-US" dirty="0" smtClean="0"/>
              <a:t>this achieved</a:t>
            </a:r>
            <a:r>
              <a:rPr lang="en-US" dirty="0"/>
              <a:t>? Has it </a:t>
            </a:r>
            <a:r>
              <a:rPr lang="en-US" dirty="0" smtClean="0"/>
              <a:t>brought any </a:t>
            </a:r>
            <a:r>
              <a:rPr lang="en-US" dirty="0"/>
              <a:t>patient’s operation nearer, has it </a:t>
            </a:r>
            <a:r>
              <a:rPr lang="en-US" dirty="0" smtClean="0"/>
              <a:t>reassured anyone</a:t>
            </a:r>
            <a:r>
              <a:rPr lang="en-US" dirty="0"/>
              <a:t>, has it brought an end to the reform of the National Health </a:t>
            </a:r>
            <a:r>
              <a:rPr lang="en-US" dirty="0" smtClean="0"/>
              <a:t>Service (NHS</a:t>
            </a:r>
            <a:r>
              <a:rPr lang="en-US" dirty="0"/>
              <a:t>)? No, but it has made everyone look very foolish, selfish </a:t>
            </a:r>
            <a:r>
              <a:rPr lang="en-US" dirty="0" smtClean="0"/>
              <a:t>and inward looking. (Lilley </a:t>
            </a:r>
            <a:r>
              <a:rPr lang="en-US" dirty="0"/>
              <a:t>1994:8)</a:t>
            </a:r>
          </a:p>
          <a:p>
            <a:r>
              <a:rPr lang="en-US" dirty="0" smtClean="0"/>
              <a:t>Providers: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data…revealed a sense of ‘apartness’ between service managers </a:t>
            </a:r>
            <a:r>
              <a:rPr lang="en-US" dirty="0" smtClean="0"/>
              <a:t>and the </a:t>
            </a:r>
            <a:r>
              <a:rPr lang="en-US" dirty="0"/>
              <a:t>clinicians…. Clinicians gave the opinion that the priority of </a:t>
            </a:r>
            <a:r>
              <a:rPr lang="en-US" dirty="0" smtClean="0"/>
              <a:t>most managers </a:t>
            </a:r>
            <a:r>
              <a:rPr lang="en-US" dirty="0"/>
              <a:t>is not the welfare of patients, and that managers avoid </a:t>
            </a:r>
            <a:r>
              <a:rPr lang="en-US" dirty="0" smtClean="0"/>
              <a:t>contact with </a:t>
            </a:r>
            <a:r>
              <a:rPr lang="en-US" dirty="0"/>
              <a:t>patients wherever possible…managers consider their main task is </a:t>
            </a:r>
            <a:r>
              <a:rPr lang="en-US" dirty="0" smtClean="0"/>
              <a:t>to achieve </a:t>
            </a:r>
            <a:r>
              <a:rPr lang="en-US" dirty="0"/>
              <a:t>their fiscal objectives rather than to lead or delegate </a:t>
            </a:r>
            <a:r>
              <a:rPr lang="en-US" dirty="0" smtClean="0"/>
              <a:t>authority. The </a:t>
            </a:r>
            <a:r>
              <a:rPr lang="en-US" dirty="0"/>
              <a:t>data showed significant levels of disdain for managers, </a:t>
            </a:r>
            <a:r>
              <a:rPr lang="en-US" dirty="0" smtClean="0"/>
              <a:t>and…anger towards </a:t>
            </a:r>
            <a:r>
              <a:rPr lang="en-US" dirty="0"/>
              <a:t>them</a:t>
            </a:r>
            <a:r>
              <a:rPr lang="en-US" dirty="0" smtClean="0"/>
              <a:t>. </a:t>
            </a:r>
            <a:r>
              <a:rPr lang="da-DK" dirty="0" smtClean="0"/>
              <a:t>(</a:t>
            </a:r>
            <a:r>
              <a:rPr lang="da-DK" dirty="0"/>
              <a:t>Berman Brown </a:t>
            </a:r>
            <a:r>
              <a:rPr lang="da-DK" i="1" dirty="0"/>
              <a:t>et al. </a:t>
            </a:r>
            <a:r>
              <a:rPr lang="da-DK" dirty="0"/>
              <a:t>1994:67)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024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r/nursing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5939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https://www.reddit.com/r/nursing/comments/1dheoqi/what_does_a_ceo_actually_do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https://www.reddit.com/r/nursing/comments/1eyjj4y/steward_hcss_ceo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https://www.reddit.com/r/nursing/comments/1ey71bg/why_are_hospitals_so_poorly_managed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https://www.reddit.com/r/nursing/comments/1f8fl5t/do_you_agree_with_the_statement_american</a:t>
            </a:r>
            <a:r>
              <a:rPr lang="en-US" dirty="0" smtClean="0">
                <a:hlinkClick r:id="rId5"/>
              </a:rPr>
              <a:t>/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https://www.reddit.com/r/nursing/comments/1f8v6e2/what_do_you_say_when_someone_asks_you_whats_the</a:t>
            </a:r>
            <a:r>
              <a:rPr lang="en-US" dirty="0" smtClean="0">
                <a:hlinkClick r:id="rId6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9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Priority setting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Using QALYs/DALYs</a:t>
            </a:r>
          </a:p>
          <a:p>
            <a:r>
              <a:rPr lang="en-US" dirty="0" smtClean="0"/>
              <a:t>Managing volume and profit</a:t>
            </a:r>
          </a:p>
          <a:p>
            <a:r>
              <a:rPr lang="en-US" dirty="0" smtClean="0"/>
              <a:t>Ensuring provision of key modalities of care to population</a:t>
            </a:r>
          </a:p>
          <a:p>
            <a:r>
              <a:rPr lang="en-US" dirty="0" smtClean="0"/>
              <a:t>Key interests</a:t>
            </a:r>
          </a:p>
          <a:p>
            <a:pPr lvl="1"/>
            <a:r>
              <a:rPr lang="en-US" dirty="0" smtClean="0"/>
              <a:t>Individual autonomy</a:t>
            </a:r>
          </a:p>
          <a:p>
            <a:pPr lvl="1"/>
            <a:r>
              <a:rPr lang="en-US" dirty="0" smtClean="0"/>
              <a:t>Community autonomy</a:t>
            </a:r>
          </a:p>
          <a:p>
            <a:pPr lvl="1"/>
            <a:r>
              <a:rPr lang="en-US" dirty="0"/>
              <a:t>Harm avoidance</a:t>
            </a:r>
          </a:p>
          <a:p>
            <a:pPr lvl="1"/>
            <a:r>
              <a:rPr lang="en-US" dirty="0"/>
              <a:t>Justice</a:t>
            </a:r>
          </a:p>
          <a:p>
            <a:r>
              <a:rPr lang="en-US" b="1" dirty="0" smtClean="0"/>
              <a:t>Incommensurable values</a:t>
            </a:r>
          </a:p>
          <a:p>
            <a:pPr lvl="1"/>
            <a:r>
              <a:rPr lang="en-US" dirty="0" smtClean="0"/>
              <a:t>‘How </a:t>
            </a:r>
            <a:r>
              <a:rPr lang="en-US" dirty="0"/>
              <a:t>can anyone </a:t>
            </a:r>
            <a:r>
              <a:rPr lang="en-US" dirty="0" smtClean="0"/>
              <a:t>choose between </a:t>
            </a:r>
            <a:r>
              <a:rPr lang="en-US" dirty="0"/>
              <a:t>more staff for the special care baby unit and additional </a:t>
            </a:r>
            <a:r>
              <a:rPr lang="en-US" dirty="0" smtClean="0"/>
              <a:t>domiciliary </a:t>
            </a:r>
            <a:r>
              <a:rPr lang="en-US" dirty="0"/>
              <a:t>care for </a:t>
            </a:r>
            <a:r>
              <a:rPr lang="en-US" dirty="0" smtClean="0"/>
              <a:t>the elderly </a:t>
            </a:r>
            <a:r>
              <a:rPr lang="en-US" dirty="0"/>
              <a:t>mentally confused; they have nothing in common but are equally deserving’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61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Philosophical aside: </a:t>
            </a:r>
            <a:r>
              <a:rPr lang="en-US" dirty="0" err="1" smtClean="0"/>
              <a:t>Deontism</a:t>
            </a:r>
            <a:r>
              <a:rPr lang="en-US" dirty="0" smtClean="0"/>
              <a:t> vs consequentialism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know what is moral:</a:t>
            </a:r>
          </a:p>
          <a:p>
            <a:pPr lvl="1"/>
            <a:r>
              <a:rPr lang="en-US" dirty="0" smtClean="0"/>
              <a:t>Do we appeal to Logic/Reason/Nature/God/Founders to derive principles which we should live by?</a:t>
            </a:r>
          </a:p>
          <a:p>
            <a:pPr lvl="2"/>
            <a:r>
              <a:rPr lang="en-US" i="1" dirty="0" smtClean="0"/>
              <a:t>Deontic morality and Immanuel Kant</a:t>
            </a:r>
          </a:p>
          <a:p>
            <a:pPr lvl="1"/>
            <a:r>
              <a:rPr lang="en-US" dirty="0" smtClean="0"/>
              <a:t>Or do we maintain an iterative process, by which we pay attention to consequences of system and update guidelines when </a:t>
            </a:r>
            <a:r>
              <a:rPr lang="en-US" dirty="0" err="1" smtClean="0"/>
              <a:t>concequences</a:t>
            </a:r>
            <a:r>
              <a:rPr lang="en-US" dirty="0" smtClean="0"/>
              <a:t> don’t match our goals and ideals?</a:t>
            </a:r>
          </a:p>
          <a:p>
            <a:pPr lvl="2"/>
            <a:r>
              <a:rPr lang="en-US" i="1" dirty="0" smtClean="0"/>
              <a:t>Consequentialism more related to utilitarianism (Bentham) and pragmatism (James/Dewey/</a:t>
            </a:r>
            <a:r>
              <a:rPr lang="en-US" i="1" dirty="0" err="1" smtClean="0"/>
              <a:t>Rorty</a:t>
            </a:r>
            <a:r>
              <a:rPr lang="en-US" i="1" dirty="0" smtClean="0"/>
              <a:t>)</a:t>
            </a:r>
          </a:p>
          <a:p>
            <a:r>
              <a:rPr lang="en-US" dirty="0" smtClean="0"/>
              <a:t>We might not know the answer; some </a:t>
            </a:r>
            <a:r>
              <a:rPr lang="en-US" i="1" dirty="0" smtClean="0"/>
              <a:t>(</a:t>
            </a:r>
            <a:r>
              <a:rPr lang="en-US" i="1" dirty="0" err="1" smtClean="0"/>
              <a:t>Lazari-Radek</a:t>
            </a:r>
            <a:r>
              <a:rPr lang="en-US" i="1" dirty="0" smtClean="0"/>
              <a:t>)</a:t>
            </a:r>
            <a:r>
              <a:rPr lang="en-US" dirty="0" smtClean="0"/>
              <a:t> argue that both are useful in different situations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07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7f18ec10-a743-4c21-91d9-69d297feae23"/>
    <ds:schemaRef ds:uri="http://schemas.microsoft.com/office/infopath/2007/PartnerControls"/>
    <ds:schemaRef ds:uri="http://schemas.microsoft.com/office/2006/metadata/properties"/>
    <ds:schemaRef ds:uri="ce5fba22-8df0-4e59-b0bb-9a52d739590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4461</TotalTime>
  <Words>795</Words>
  <Application>Microsoft Office PowerPoint</Application>
  <PresentationFormat>Widescreen</PresentationFormat>
  <Paragraphs>67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BS and Ethics</vt:lpstr>
      <vt:lpstr>On Bullshit by Harry G Frankfurt</vt:lpstr>
      <vt:lpstr>On Bullshit by Harry G Frankfurt</vt:lpstr>
      <vt:lpstr>Bullshit Jobs by David Graeber</vt:lpstr>
      <vt:lpstr>Bullshit Job by David Graeber</vt:lpstr>
      <vt:lpstr>Conflict in healthcare management</vt:lpstr>
      <vt:lpstr>r/nursing</vt:lpstr>
      <vt:lpstr>Priority setting</vt:lpstr>
      <vt:lpstr>Philosophical aside: Deontism vs consequentialism</vt:lpstr>
      <vt:lpstr>Keys to navigating tension</vt:lpstr>
      <vt:lpstr>Practical advice</vt:lpstr>
      <vt:lpstr>PowerPoint Presentation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24</cp:revision>
  <dcterms:created xsi:type="dcterms:W3CDTF">2024-08-26T13:44:35Z</dcterms:created>
  <dcterms:modified xsi:type="dcterms:W3CDTF">2024-09-05T17:23:08Z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