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303" r:id="rId6"/>
    <p:sldId id="293" r:id="rId7"/>
    <p:sldId id="301" r:id="rId8"/>
    <p:sldId id="294" r:id="rId9"/>
    <p:sldId id="302" r:id="rId10"/>
    <p:sldId id="295" r:id="rId11"/>
    <p:sldId id="297" r:id="rId12"/>
    <p:sldId id="296" r:id="rId13"/>
    <p:sldId id="299" r:id="rId14"/>
    <p:sldId id="300" r:id="rId15"/>
    <p:sldId id="306" r:id="rId16"/>
    <p:sldId id="305" r:id="rId17"/>
    <p:sldId id="304" r:id="rId18"/>
    <p:sldId id="291" r:id="rId19"/>
    <p:sldId id="290" r:id="rId20"/>
    <p:sldId id="292" r:id="rId21"/>
    <p:sldId id="30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6F5E-881F-4219-929E-186127145414}"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C1AE4-6DA6-4E4C-8E62-F2393A6D61E7}" type="slidenum">
              <a:rPr lang="en-US" smtClean="0"/>
              <a:t>‹#›</a:t>
            </a:fld>
            <a:endParaRPr lang="en-US"/>
          </a:p>
        </p:txBody>
      </p:sp>
    </p:spTree>
    <p:extLst>
      <p:ext uri="{BB962C8B-B14F-4D97-AF65-F5344CB8AC3E}">
        <p14:creationId xmlns:p14="http://schemas.microsoft.com/office/powerpoint/2010/main" val="123338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https://www.hsph.harvard.edu/obesity-prevention-source/us-obesity-trends-map/</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15</a:t>
            </a:fld>
            <a:endParaRPr lang="en-US"/>
          </a:p>
        </p:txBody>
      </p:sp>
    </p:spTree>
    <p:extLst>
      <p:ext uri="{BB962C8B-B14F-4D97-AF65-F5344CB8AC3E}">
        <p14:creationId xmlns:p14="http://schemas.microsoft.com/office/powerpoint/2010/main" val="25451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https://www.maxmasnick.com/2011/11/15/obesity_by_county/</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16</a:t>
            </a:fld>
            <a:endParaRPr lang="en-US"/>
          </a:p>
        </p:txBody>
      </p:sp>
    </p:spTree>
    <p:extLst>
      <p:ext uri="{BB962C8B-B14F-4D97-AF65-F5344CB8AC3E}">
        <p14:creationId xmlns:p14="http://schemas.microsoft.com/office/powerpoint/2010/main" val="100995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https://www.census.gov/library/stories/2021/08/2020-united-states-population-more-racially-ethnically-diverse-than-2010.html</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17</a:t>
            </a:fld>
            <a:endParaRPr lang="en-US"/>
          </a:p>
        </p:txBody>
      </p:sp>
    </p:spTree>
    <p:extLst>
      <p:ext uri="{BB962C8B-B14F-4D97-AF65-F5344CB8AC3E}">
        <p14:creationId xmlns:p14="http://schemas.microsoft.com/office/powerpoint/2010/main" val="28064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4447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336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37671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BB39-2456-4FBF-92B2-030E21FB84B1}"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219171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29BB39-2456-4FBF-92B2-030E21FB84B1}"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6351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9BB39-2456-4FBF-92B2-030E21FB84B1}"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49873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29BB39-2456-4FBF-92B2-030E21FB84B1}"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39046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29BB39-2456-4FBF-92B2-030E21FB84B1}"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992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9BB39-2456-4FBF-92B2-030E21FB84B1}"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70999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15421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29BB39-2456-4FBF-92B2-030E21FB84B1}"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308AC-8A1E-46A4-B82E-A7C5D1D335C4}" type="slidenum">
              <a:rPr lang="en-US" smtClean="0"/>
              <a:t>‹#›</a:t>
            </a:fld>
            <a:endParaRPr lang="en-US"/>
          </a:p>
        </p:txBody>
      </p:sp>
    </p:spTree>
    <p:extLst>
      <p:ext uri="{BB962C8B-B14F-4D97-AF65-F5344CB8AC3E}">
        <p14:creationId xmlns:p14="http://schemas.microsoft.com/office/powerpoint/2010/main" val="53413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BB39-2456-4FBF-92B2-030E21FB84B1}" type="datetimeFigureOut">
              <a:rPr lang="en-US" smtClean="0"/>
              <a:t>9/3/2024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308AC-8A1E-46A4-B82E-A7C5D1D335C4}" type="slidenum">
              <a:rPr lang="en-US" smtClean="0"/>
              <a:t>‹#›</a:t>
            </a:fld>
            <a:endParaRPr lang="en-US"/>
          </a:p>
        </p:txBody>
      </p:sp>
    </p:spTree>
    <p:extLst>
      <p:ext uri="{BB962C8B-B14F-4D97-AF65-F5344CB8AC3E}">
        <p14:creationId xmlns:p14="http://schemas.microsoft.com/office/powerpoint/2010/main" val="298493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and Health Care</a:t>
            </a:r>
            <a:endParaRPr lang="en-US" dirty="0"/>
          </a:p>
        </p:txBody>
      </p:sp>
      <p:sp>
        <p:nvSpPr>
          <p:cNvPr id="3" name="Subtitle 2"/>
          <p:cNvSpPr>
            <a:spLocks noGrp="1"/>
          </p:cNvSpPr>
          <p:nvPr>
            <p:ph type="subTitle" idx="1"/>
          </p:nvPr>
        </p:nvSpPr>
        <p:spPr/>
        <p:txBody>
          <a:bodyPr/>
          <a:lstStyle/>
          <a:p>
            <a:r>
              <a:rPr lang="en-US" dirty="0" smtClean="0"/>
              <a:t>TR 2:00-3:15 – BUSN202</a:t>
            </a:r>
          </a:p>
          <a:p>
            <a:r>
              <a:rPr lang="en-US" dirty="0" smtClean="0"/>
              <a:t>Shane Murphy</a:t>
            </a:r>
          </a:p>
        </p:txBody>
      </p:sp>
    </p:spTree>
    <p:extLst>
      <p:ext uri="{BB962C8B-B14F-4D97-AF65-F5344CB8AC3E}">
        <p14:creationId xmlns:p14="http://schemas.microsoft.com/office/powerpoint/2010/main" val="337071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could/should be done?</a:t>
            </a:r>
            <a:endParaRPr lang="en-US" dirty="0"/>
          </a:p>
        </p:txBody>
      </p:sp>
      <p:sp>
        <p:nvSpPr>
          <p:cNvPr id="3" name="Content Placeholder 2"/>
          <p:cNvSpPr>
            <a:spLocks noGrp="1"/>
          </p:cNvSpPr>
          <p:nvPr>
            <p:ph idx="1"/>
          </p:nvPr>
        </p:nvSpPr>
        <p:spPr/>
        <p:txBody>
          <a:bodyPr/>
          <a:lstStyle/>
          <a:p>
            <a:r>
              <a:rPr lang="en-US" dirty="0" smtClean="0"/>
              <a:t>Rule was put into place to control costs</a:t>
            </a:r>
          </a:p>
          <a:p>
            <a:r>
              <a:rPr lang="en-US" dirty="0" smtClean="0"/>
              <a:t>Without rule, costs increase</a:t>
            </a:r>
          </a:p>
          <a:p>
            <a:r>
              <a:rPr lang="en-US" dirty="0" smtClean="0"/>
              <a:t>So without rule either:</a:t>
            </a:r>
          </a:p>
          <a:p>
            <a:pPr lvl="1"/>
            <a:r>
              <a:rPr lang="en-US" dirty="0" smtClean="0"/>
              <a:t>Some new rule needs to be implemented</a:t>
            </a:r>
          </a:p>
          <a:p>
            <a:pPr lvl="2"/>
            <a:r>
              <a:rPr lang="en-US" dirty="0" smtClean="0"/>
              <a:t>Bundled payments combining acute care with extended care benefits</a:t>
            </a:r>
          </a:p>
          <a:p>
            <a:pPr lvl="2"/>
            <a:r>
              <a:rPr lang="en-US" dirty="0" smtClean="0"/>
              <a:t>Regulation of payments based on historical costs</a:t>
            </a:r>
          </a:p>
          <a:p>
            <a:pPr lvl="3"/>
            <a:r>
              <a:rPr lang="en-US" dirty="0" smtClean="0"/>
              <a:t>Shared savings when extended stay benefits save costs relative to higher risk of patients released without having nursing care available</a:t>
            </a:r>
          </a:p>
          <a:p>
            <a:pPr lvl="1"/>
            <a:r>
              <a:rPr lang="en-US" dirty="0" smtClean="0"/>
              <a:t>Or we accept higher costs or lower quality or…?</a:t>
            </a:r>
            <a:endParaRPr lang="en-US" dirty="0"/>
          </a:p>
        </p:txBody>
      </p:sp>
    </p:spTree>
    <p:extLst>
      <p:ext uri="{BB962C8B-B14F-4D97-AF65-F5344CB8AC3E}">
        <p14:creationId xmlns:p14="http://schemas.microsoft.com/office/powerpoint/2010/main" val="263242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idx="1"/>
          </p:nvPr>
        </p:nvSpPr>
        <p:spPr>
          <a:xfrm>
            <a:off x="350982" y="1690688"/>
            <a:ext cx="11637818" cy="4968729"/>
          </a:xfrm>
        </p:spPr>
        <p:txBody>
          <a:bodyPr>
            <a:normAutofit fontScale="70000" lnSpcReduction="20000"/>
          </a:bodyPr>
          <a:lstStyle/>
          <a:p>
            <a:r>
              <a:rPr lang="en-US" dirty="0" smtClean="0"/>
              <a:t>Interaction effects</a:t>
            </a:r>
          </a:p>
          <a:p>
            <a:pPr lvl="1"/>
            <a:r>
              <a:rPr lang="en-US" dirty="0" smtClean="0"/>
              <a:t>Lactose intolerance – lack of lactase enzyme in small intestine</a:t>
            </a:r>
          </a:p>
          <a:p>
            <a:pPr lvl="1"/>
            <a:r>
              <a:rPr lang="en-US" dirty="0" smtClean="0"/>
              <a:t>Alcohol flush reaction – aldehyde dehydrogenase 2 deficiency</a:t>
            </a:r>
          </a:p>
          <a:p>
            <a:r>
              <a:rPr lang="en-US" dirty="0" smtClean="0"/>
              <a:t>Drug interactions with health conditions</a:t>
            </a:r>
          </a:p>
          <a:p>
            <a:pPr lvl="1"/>
            <a:r>
              <a:rPr lang="en-US" dirty="0" smtClean="0"/>
              <a:t>Propranolol </a:t>
            </a:r>
            <a:r>
              <a:rPr lang="en-US" dirty="0"/>
              <a:t>and asthma</a:t>
            </a:r>
          </a:p>
          <a:p>
            <a:pPr lvl="2"/>
            <a:r>
              <a:rPr lang="en-US" dirty="0"/>
              <a:t>Propranolol is a beta blocker medication used to treat conditions like high blood pressure. Many healthcare providers avoid prescribing propranolol if someone has asthma. Propranolol can make the muscles that help you breathe to tighten, and can result in an asthma attack</a:t>
            </a:r>
            <a:r>
              <a:rPr lang="en-US" dirty="0" smtClean="0"/>
              <a:t>.</a:t>
            </a:r>
            <a:endParaRPr lang="en-US" dirty="0"/>
          </a:p>
          <a:p>
            <a:pPr lvl="1"/>
            <a:r>
              <a:rPr lang="en-US" dirty="0" smtClean="0"/>
              <a:t>Diphenhydramine </a:t>
            </a:r>
            <a:r>
              <a:rPr lang="en-US" dirty="0"/>
              <a:t>and glaucoma</a:t>
            </a:r>
          </a:p>
          <a:p>
            <a:pPr lvl="2"/>
            <a:r>
              <a:rPr lang="en-US" dirty="0"/>
              <a:t>Diphenhydramine (Benadryl) should be avoided if you have glaucoma. Antihistamines, including diphenhydramine, can raise the pressure inside of your eye and worsen this condition.</a:t>
            </a:r>
          </a:p>
          <a:p>
            <a:pPr lvl="1"/>
            <a:r>
              <a:rPr lang="en-US" dirty="0" smtClean="0"/>
              <a:t>Pseudoephedrine </a:t>
            </a:r>
            <a:r>
              <a:rPr lang="en-US" dirty="0"/>
              <a:t>and high blood pressure</a:t>
            </a:r>
          </a:p>
          <a:p>
            <a:pPr lvl="2"/>
            <a:r>
              <a:rPr lang="en-US" dirty="0"/>
              <a:t>Pseudoephedrine (Sudafed), a nasal decongestant, works by tightening blood vessels in your nose and sinuses. But it also affects blood vessels throughout your body. This can cause your blood pressure to go up. Generally, it’s recommended to use allergy medications that don’t contain a decongestant if you have high blood pressure.</a:t>
            </a:r>
          </a:p>
          <a:p>
            <a:pPr lvl="1"/>
            <a:r>
              <a:rPr lang="en-US" dirty="0" smtClean="0"/>
              <a:t>Furosemide </a:t>
            </a:r>
            <a:r>
              <a:rPr lang="en-US" dirty="0"/>
              <a:t>and severe kidney disease</a:t>
            </a:r>
          </a:p>
          <a:p>
            <a:pPr lvl="2"/>
            <a:r>
              <a:rPr lang="en-US" dirty="0"/>
              <a:t>Furosemide (Lasix) is a diuretic (“water pill”). It helps your kidneys remove extra fluid from your body. But for people with severe chronic kidney disease, furosemide may not work as well as it should. In this case, you may need a higher dose of furosemide to effectively remove extra fluid from your body.</a:t>
            </a:r>
          </a:p>
          <a:p>
            <a:pPr lvl="1"/>
            <a:r>
              <a:rPr lang="en-US" dirty="0" smtClean="0"/>
              <a:t>Acetaminophen </a:t>
            </a:r>
            <a:r>
              <a:rPr lang="en-US" dirty="0"/>
              <a:t>and liver disease</a:t>
            </a:r>
          </a:p>
          <a:p>
            <a:pPr lvl="2"/>
            <a:r>
              <a:rPr lang="en-US" dirty="0"/>
              <a:t>Acetaminophen (Tylenol) is safe for most people to use, but it could be harmful if you have liver problems. Acetaminophen is broken down by your liver. If your liver isn’t working properly, acetaminophen can build up to toxic levels and cause liver damage. And if you have liver disease, you may need to use a lower dose of acetaminophen or avoid it altogether</a:t>
            </a:r>
            <a:r>
              <a:rPr lang="en-US" dirty="0" smtClean="0"/>
              <a:t>.</a:t>
            </a:r>
            <a:endParaRPr lang="en-US" dirty="0" smtClean="0"/>
          </a:p>
        </p:txBody>
      </p:sp>
    </p:spTree>
    <p:extLst>
      <p:ext uri="{BB962C8B-B14F-4D97-AF65-F5344CB8AC3E}">
        <p14:creationId xmlns:p14="http://schemas.microsoft.com/office/powerpoint/2010/main" val="315418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Drug-drug interactions</a:t>
            </a:r>
          </a:p>
        </p:txBody>
      </p:sp>
      <p:sp>
        <p:nvSpPr>
          <p:cNvPr id="3" name="Content Placeholder 2"/>
          <p:cNvSpPr>
            <a:spLocks noGrp="1"/>
          </p:cNvSpPr>
          <p:nvPr>
            <p:ph idx="1"/>
          </p:nvPr>
        </p:nvSpPr>
        <p:spPr>
          <a:xfrm>
            <a:off x="350982" y="1690688"/>
            <a:ext cx="11637818" cy="4968729"/>
          </a:xfrm>
        </p:spPr>
        <p:txBody>
          <a:bodyPr>
            <a:normAutofit fontScale="62500" lnSpcReduction="20000"/>
          </a:bodyPr>
          <a:lstStyle/>
          <a:p>
            <a:r>
              <a:rPr lang="en-US" dirty="0" smtClean="0"/>
              <a:t>Fluconazole </a:t>
            </a:r>
            <a:r>
              <a:rPr lang="en-US" dirty="0"/>
              <a:t>and simvastatin</a:t>
            </a:r>
          </a:p>
          <a:p>
            <a:pPr lvl="1"/>
            <a:r>
              <a:rPr lang="en-US" dirty="0"/>
              <a:t>Fluconazole (</a:t>
            </a:r>
            <a:r>
              <a:rPr lang="en-US" dirty="0" err="1"/>
              <a:t>Diflucan</a:t>
            </a:r>
            <a:r>
              <a:rPr lang="en-US" dirty="0"/>
              <a:t>) stops certain CYP450 enzymes from working properly. This change means fluconazole interactions are common. As an example, fluconazole causes blood levels of cholesterol medication simvastatin (Zocor) to go up. This can make simvastatin side effects more likely.</a:t>
            </a:r>
          </a:p>
          <a:p>
            <a:r>
              <a:rPr lang="en-US" dirty="0" smtClean="0"/>
              <a:t>Ondansetron </a:t>
            </a:r>
            <a:r>
              <a:rPr lang="en-US" dirty="0"/>
              <a:t>and </a:t>
            </a:r>
            <a:r>
              <a:rPr lang="en-US" dirty="0" err="1"/>
              <a:t>dofetilide</a:t>
            </a:r>
            <a:endParaRPr lang="en-US" dirty="0"/>
          </a:p>
          <a:p>
            <a:pPr lvl="1"/>
            <a:r>
              <a:rPr lang="en-US" dirty="0"/>
              <a:t>Ondansetron (Zofran) is a medication used to prevent nausea and vomiting. But it comes with a number of potential interactions. One example is with the heart rhythm medication </a:t>
            </a:r>
            <a:r>
              <a:rPr lang="en-US" dirty="0" err="1"/>
              <a:t>dofetilide</a:t>
            </a:r>
            <a:r>
              <a:rPr lang="en-US" dirty="0"/>
              <a:t> (</a:t>
            </a:r>
            <a:r>
              <a:rPr lang="en-US" dirty="0" err="1"/>
              <a:t>Tikosyn</a:t>
            </a:r>
            <a:r>
              <a:rPr lang="en-US" dirty="0"/>
              <a:t>). Both medications can lengthen the amount of time between heartbeats. When used together, this time can get too long. This can result in dizziness, fainting, and even death in severe cases. This interaction tends to be more severe when ondansetron is injected into a vein.</a:t>
            </a:r>
          </a:p>
          <a:p>
            <a:r>
              <a:rPr lang="en-US" dirty="0" smtClean="0"/>
              <a:t>Digoxin </a:t>
            </a:r>
            <a:r>
              <a:rPr lang="en-US" dirty="0"/>
              <a:t>and amiodarone</a:t>
            </a:r>
          </a:p>
          <a:p>
            <a:pPr lvl="1"/>
            <a:r>
              <a:rPr lang="en-US" dirty="0"/>
              <a:t>Digoxin (</a:t>
            </a:r>
            <a:r>
              <a:rPr lang="en-US" dirty="0" err="1"/>
              <a:t>Lanoxin</a:t>
            </a:r>
            <a:r>
              <a:rPr lang="en-US" dirty="0"/>
              <a:t>) is a heart medication. It’s considered a narrow therapeutic index (NTI) medication. This means that a slight change in its dose could cause serious problems. Because of this, digoxin can be vulnerable to drug </a:t>
            </a:r>
            <a:r>
              <a:rPr lang="en-US" dirty="0" smtClean="0"/>
              <a:t>interactions. Amiodarone </a:t>
            </a:r>
            <a:r>
              <a:rPr lang="en-US" dirty="0"/>
              <a:t>(</a:t>
            </a:r>
            <a:r>
              <a:rPr lang="en-US" dirty="0" err="1"/>
              <a:t>Pacerone</a:t>
            </a:r>
            <a:r>
              <a:rPr lang="en-US" dirty="0"/>
              <a:t>), another heart medication, can interfere with how much digoxin reaches the bloodstream. This can lead to higher amounts of digoxin than usual, and therefore more side effects.</a:t>
            </a:r>
          </a:p>
          <a:p>
            <a:r>
              <a:rPr lang="en-US" dirty="0" smtClean="0"/>
              <a:t>Bactrim </a:t>
            </a:r>
            <a:r>
              <a:rPr lang="en-US" dirty="0"/>
              <a:t>and warfarin</a:t>
            </a:r>
          </a:p>
          <a:p>
            <a:pPr lvl="1"/>
            <a:r>
              <a:rPr lang="en-US" dirty="0"/>
              <a:t>Some antibiotics, such as Bactrim (sulfamethoxazole/trimethoprim), can raise the risk of bleeding. This can cause interactions with blood thinners like warfarin (Coumadin, </a:t>
            </a:r>
            <a:r>
              <a:rPr lang="en-US" dirty="0" err="1"/>
              <a:t>Jantoven</a:t>
            </a:r>
            <a:r>
              <a:rPr lang="en-US" dirty="0"/>
              <a:t>). Bactrim can raise the risk of serious bleeding when combined with warfarin.</a:t>
            </a:r>
          </a:p>
          <a:p>
            <a:r>
              <a:rPr lang="en-US" dirty="0" smtClean="0"/>
              <a:t>Levothyroxine </a:t>
            </a:r>
            <a:r>
              <a:rPr lang="en-US" dirty="0"/>
              <a:t>and omeprazole</a:t>
            </a:r>
          </a:p>
          <a:p>
            <a:pPr lvl="1"/>
            <a:r>
              <a:rPr lang="en-US" dirty="0"/>
              <a:t>The thyroid medication, levothyroxine (</a:t>
            </a:r>
            <a:r>
              <a:rPr lang="en-US" dirty="0" err="1"/>
              <a:t>Synthroid</a:t>
            </a:r>
            <a:r>
              <a:rPr lang="en-US" dirty="0"/>
              <a:t>), is another example of an NTI medication. So you need to watch out for other medications that could affect how it works. Omeprazole (Prilosec) lowers acid production in your stomach to treat heartburn. But it can lower the absorption of levothyroxine, making it less effective</a:t>
            </a:r>
            <a:r>
              <a:rPr lang="en-US" dirty="0" smtClean="0"/>
              <a:t>.</a:t>
            </a:r>
            <a:endParaRPr lang="en-US" dirty="0"/>
          </a:p>
        </p:txBody>
      </p:sp>
    </p:spTree>
    <p:extLst>
      <p:ext uri="{BB962C8B-B14F-4D97-AF65-F5344CB8AC3E}">
        <p14:creationId xmlns:p14="http://schemas.microsoft.com/office/powerpoint/2010/main" val="16427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drug-food interactions</a:t>
            </a:r>
            <a:endParaRPr lang="en-US" dirty="0"/>
          </a:p>
        </p:txBody>
      </p:sp>
      <p:sp>
        <p:nvSpPr>
          <p:cNvPr id="3" name="Content Placeholder 2"/>
          <p:cNvSpPr>
            <a:spLocks noGrp="1"/>
          </p:cNvSpPr>
          <p:nvPr>
            <p:ph idx="1"/>
          </p:nvPr>
        </p:nvSpPr>
        <p:spPr>
          <a:xfrm>
            <a:off x="350982" y="1690688"/>
            <a:ext cx="11637818" cy="4968729"/>
          </a:xfrm>
        </p:spPr>
        <p:txBody>
          <a:bodyPr>
            <a:normAutofit fontScale="70000" lnSpcReduction="20000"/>
          </a:bodyPr>
          <a:lstStyle/>
          <a:p>
            <a:r>
              <a:rPr lang="en-US" dirty="0" smtClean="0"/>
              <a:t>Atorvastatin </a:t>
            </a:r>
            <a:r>
              <a:rPr lang="en-US" dirty="0"/>
              <a:t>and grapefruit</a:t>
            </a:r>
          </a:p>
          <a:p>
            <a:pPr lvl="1"/>
            <a:r>
              <a:rPr lang="en-US" dirty="0"/>
              <a:t>Atorvastatin (Lipitor) is a cholesterol medication that’s broken down and removed from your body by certain CYP450 enzymes. Grapefruit and grapefruit juice can block these same CYP450 enzymes, which could raise the amount of atorvastatin in your body. This can raise your risk of side effects.</a:t>
            </a:r>
          </a:p>
          <a:p>
            <a:r>
              <a:rPr lang="en-US" dirty="0" smtClean="0"/>
              <a:t>Warfarin </a:t>
            </a:r>
            <a:r>
              <a:rPr lang="en-US" dirty="0"/>
              <a:t>and leafy greens</a:t>
            </a:r>
          </a:p>
          <a:p>
            <a:pPr lvl="1"/>
            <a:r>
              <a:rPr lang="en-US" dirty="0"/>
              <a:t>Warfarin works by blocking vitamin K’s actions. Vitamin K plays a role in forming blood clots. Leafy green vegetables are full of vitamin K and can undo some of warfarin’s effects. It’s necessary to find a balance between the two. You’ll need to be consistent with how many leafy greens you eat while taking warfarin.</a:t>
            </a:r>
          </a:p>
          <a:p>
            <a:r>
              <a:rPr lang="en-US" dirty="0" smtClean="0"/>
              <a:t>Minocycline </a:t>
            </a:r>
            <a:r>
              <a:rPr lang="en-US" dirty="0"/>
              <a:t>and dairy</a:t>
            </a:r>
          </a:p>
          <a:p>
            <a:pPr lvl="1"/>
            <a:r>
              <a:rPr lang="en-US" dirty="0"/>
              <a:t>Some antibiotics, such as minocycline (</a:t>
            </a:r>
            <a:r>
              <a:rPr lang="en-US" dirty="0" err="1"/>
              <a:t>Minocin</a:t>
            </a:r>
            <a:r>
              <a:rPr lang="en-US" dirty="0"/>
              <a:t>), interact with dairy products, such as milk and yogurt. Dairy products can lower the amount of minocycline that’s absorbed by your body. It’s recommended to either take minocycline 1 hour before or 2 hours after eating dairy products.</a:t>
            </a:r>
          </a:p>
          <a:p>
            <a:r>
              <a:rPr lang="en-US" dirty="0" smtClean="0"/>
              <a:t>Metformin </a:t>
            </a:r>
            <a:r>
              <a:rPr lang="en-US" dirty="0"/>
              <a:t>and alcohol</a:t>
            </a:r>
          </a:p>
          <a:p>
            <a:pPr lvl="1"/>
            <a:r>
              <a:rPr lang="en-US" dirty="0"/>
              <a:t>Diabetes medication metformin and alcohol both can raise the amount of lactic acid in your bloodstream. This can lead to a rare but life-threatening complication called lactic acidosis. Having one or two drinks every once in a while should be fine. But, it’s best to avoid drinking alcohol with metformin when possible.</a:t>
            </a:r>
          </a:p>
          <a:p>
            <a:r>
              <a:rPr lang="en-US" dirty="0" smtClean="0"/>
              <a:t>MAOIs </a:t>
            </a:r>
            <a:r>
              <a:rPr lang="en-US" dirty="0"/>
              <a:t>and aged meats</a:t>
            </a:r>
          </a:p>
          <a:p>
            <a:pPr lvl="1"/>
            <a:r>
              <a:rPr lang="en-US" dirty="0"/>
              <a:t>Taking a monoamine oxidase inhibitor (MAOI), such as </a:t>
            </a:r>
            <a:r>
              <a:rPr lang="en-US" dirty="0" err="1"/>
              <a:t>selegiline</a:t>
            </a:r>
            <a:r>
              <a:rPr lang="en-US" dirty="0"/>
              <a:t> (</a:t>
            </a:r>
            <a:r>
              <a:rPr lang="en-US" dirty="0" err="1"/>
              <a:t>Emsam</a:t>
            </a:r>
            <a:r>
              <a:rPr lang="en-US" dirty="0"/>
              <a:t>) or </a:t>
            </a:r>
            <a:r>
              <a:rPr lang="en-US" dirty="0" err="1"/>
              <a:t>phenelzine</a:t>
            </a:r>
            <a:r>
              <a:rPr lang="en-US" dirty="0"/>
              <a:t> (</a:t>
            </a:r>
            <a:r>
              <a:rPr lang="en-US" dirty="0" err="1"/>
              <a:t>Nardil</a:t>
            </a:r>
            <a:r>
              <a:rPr lang="en-US" dirty="0"/>
              <a:t>), stops your body from breaking down a protein called tyramine. Aged meats, such as sausage and salami, have high amounts of tyramine. Too much tyramine in the body can lead to a sudden rise in blood pressure, which can become dangerous. To avoid this, you should follow a diet that’s low in tyramine if you’re taking an MAOI.</a:t>
            </a:r>
            <a:endParaRPr lang="en-US" dirty="0" smtClean="0"/>
          </a:p>
        </p:txBody>
      </p:sp>
    </p:spTree>
    <p:extLst>
      <p:ext uri="{BB962C8B-B14F-4D97-AF65-F5344CB8AC3E}">
        <p14:creationId xmlns:p14="http://schemas.microsoft.com/office/powerpoint/2010/main" val="284660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Intersectionality</a:t>
            </a:r>
            <a:endParaRPr lang="en-US" dirty="0"/>
          </a:p>
        </p:txBody>
      </p:sp>
      <p:sp>
        <p:nvSpPr>
          <p:cNvPr id="3" name="Content Placeholder 2"/>
          <p:cNvSpPr>
            <a:spLocks noGrp="1"/>
          </p:cNvSpPr>
          <p:nvPr>
            <p:ph idx="1"/>
          </p:nvPr>
        </p:nvSpPr>
        <p:spPr/>
        <p:txBody>
          <a:bodyPr>
            <a:normAutofit/>
          </a:bodyPr>
          <a:lstStyle/>
          <a:p>
            <a:r>
              <a:rPr lang="en-US" dirty="0" smtClean="0"/>
              <a:t>Intersectionality is related to the concept of interacting effects</a:t>
            </a:r>
          </a:p>
          <a:p>
            <a:r>
              <a:rPr lang="en-US" dirty="0" smtClean="0"/>
              <a:t>Social and political identities combine resulting in unique outcomes, especially related to discrimination and privilege</a:t>
            </a:r>
          </a:p>
          <a:p>
            <a:pPr lvl="1"/>
            <a:r>
              <a:rPr lang="en-US" dirty="0" smtClean="0"/>
              <a:t>The nature and cost of discrimination is different for individuals who belong to multiple groups which are discriminated against</a:t>
            </a:r>
          </a:p>
          <a:p>
            <a:r>
              <a:rPr lang="en-US" dirty="0" smtClean="0"/>
              <a:t>Obesity is associated with a number of social and political identities</a:t>
            </a:r>
          </a:p>
          <a:p>
            <a:pPr lvl="1"/>
            <a:r>
              <a:rPr lang="en-US" dirty="0" smtClean="0"/>
              <a:t>Including race, poverty, rurality</a:t>
            </a:r>
          </a:p>
          <a:p>
            <a:pPr lvl="2"/>
            <a:r>
              <a:rPr lang="en-US" dirty="0" smtClean="0"/>
              <a:t>And the interaction of these factors increases risk</a:t>
            </a:r>
          </a:p>
          <a:p>
            <a:pPr lvl="1"/>
            <a:endParaRPr lang="en-US" dirty="0" smtClean="0"/>
          </a:p>
        </p:txBody>
      </p:sp>
    </p:spTree>
    <p:extLst>
      <p:ext uri="{BB962C8B-B14F-4D97-AF65-F5344CB8AC3E}">
        <p14:creationId xmlns:p14="http://schemas.microsoft.com/office/powerpoint/2010/main" val="329165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trends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DC Obesity Tren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056" y="1597888"/>
            <a:ext cx="7749887" cy="495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poverty</a:t>
            </a:r>
            <a:endParaRPr lang="en-US" dirty="0"/>
          </a:p>
        </p:txBody>
      </p:sp>
      <p:sp>
        <p:nvSpPr>
          <p:cNvPr id="4" name="Content Placeholder 3"/>
          <p:cNvSpPr>
            <a:spLocks noGrp="1"/>
          </p:cNvSpPr>
          <p:nvPr>
            <p:ph idx="1"/>
          </p:nvPr>
        </p:nvSpPr>
        <p:spPr/>
        <p:txBody>
          <a:bodyPr/>
          <a:lstStyle/>
          <a:p>
            <a:endParaRPr lang="en-US"/>
          </a:p>
        </p:txBody>
      </p:sp>
      <p:pic>
        <p:nvPicPr>
          <p:cNvPr id="2052" name="Picture 4" descr="https://www.maxmasnick.com/media/2011-11-15-obesity_map/income_by_county_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630" y="2060125"/>
            <a:ext cx="6124288" cy="3882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maxmasnick.com/media/2011-11-15-obesity_map/obesity_by_county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01844"/>
            <a:ext cx="5992667" cy="37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9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s://www.census.gov/content/dam/Census/library/stories/2021/08/2020-united-states-population-more-racially-ethnically-diverse-than-2010-figur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608" y="1166984"/>
            <a:ext cx="7818784" cy="566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6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Bullshit</a:t>
            </a:r>
          </a:p>
          <a:p>
            <a:pPr lvl="1"/>
            <a:r>
              <a:rPr lang="en-US" dirty="0" smtClean="0"/>
              <a:t>On Bullshit – Harry Frankfurt</a:t>
            </a:r>
          </a:p>
          <a:p>
            <a:pPr lvl="1"/>
            <a:r>
              <a:rPr lang="en-US" dirty="0" smtClean="0"/>
              <a:t>Bullshit Jobs – David </a:t>
            </a:r>
            <a:r>
              <a:rPr lang="en-US" dirty="0" err="1" smtClean="0"/>
              <a:t>Graeber</a:t>
            </a:r>
            <a:endParaRPr lang="en-US" dirty="0" smtClean="0"/>
          </a:p>
          <a:p>
            <a:r>
              <a:rPr lang="en-US" dirty="0" smtClean="0"/>
              <a:t>Ethics</a:t>
            </a:r>
          </a:p>
          <a:p>
            <a:pPr lvl="1"/>
            <a:r>
              <a:rPr lang="en-US" dirty="0" smtClean="0"/>
              <a:t>Ethics in healthcare</a:t>
            </a:r>
          </a:p>
          <a:p>
            <a:pPr lvl="1"/>
            <a:r>
              <a:rPr lang="en-US" dirty="0" smtClean="0"/>
              <a:t>Business Ethics</a:t>
            </a:r>
            <a:endParaRPr lang="en-US" dirty="0"/>
          </a:p>
        </p:txBody>
      </p:sp>
    </p:spTree>
    <p:extLst>
      <p:ext uri="{BB962C8B-B14F-4D97-AF65-F5344CB8AC3E}">
        <p14:creationId xmlns:p14="http://schemas.microsoft.com/office/powerpoint/2010/main" val="370153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err="1"/>
              <a:t>Lipsitz</a:t>
            </a:r>
            <a:r>
              <a:rPr lang="en-US" dirty="0"/>
              <a:t>, Lewis A. "Understanding health care as a complex system: the foundation for unintended consequences." </a:t>
            </a:r>
            <a:r>
              <a:rPr lang="en-US" i="1" dirty="0" err="1"/>
              <a:t>Jama</a:t>
            </a:r>
            <a:r>
              <a:rPr lang="en-US" dirty="0"/>
              <a:t> 308, no. 3 (2012): 243-244</a:t>
            </a:r>
            <a:r>
              <a:rPr lang="en-US" dirty="0" smtClean="0"/>
              <a:t>.</a:t>
            </a:r>
          </a:p>
          <a:p>
            <a:r>
              <a:rPr lang="en-US" dirty="0" err="1"/>
              <a:t>Chassin</a:t>
            </a:r>
            <a:r>
              <a:rPr lang="en-US" dirty="0"/>
              <a:t>, Mark R. "Improving the quality of health care: what’s taking so long?." </a:t>
            </a:r>
            <a:r>
              <a:rPr lang="en-US" i="1" dirty="0"/>
              <a:t>Health Affairs</a:t>
            </a:r>
            <a:r>
              <a:rPr lang="en-US" dirty="0"/>
              <a:t> 32, no. 10 (2013): 1761-1765</a:t>
            </a:r>
            <a:r>
              <a:rPr lang="en-US" dirty="0" smtClean="0"/>
              <a:t>.</a:t>
            </a:r>
          </a:p>
          <a:p>
            <a:r>
              <a:rPr lang="en-US" dirty="0"/>
              <a:t>Cohen, Steven A., Caitlin C. Nash, Erin N. Byrne, Lauren E. Mitchell, and Mary L. </a:t>
            </a:r>
            <a:r>
              <a:rPr lang="en-US" dirty="0" err="1"/>
              <a:t>Greaney</a:t>
            </a:r>
            <a:r>
              <a:rPr lang="en-US" dirty="0"/>
              <a:t>. "Black/White disparities in obesity widen with increasing rurality: evidence from a national survey." </a:t>
            </a:r>
            <a:r>
              <a:rPr lang="en-US" i="1" dirty="0"/>
              <a:t>Health Equity</a:t>
            </a:r>
            <a:r>
              <a:rPr lang="en-US" dirty="0"/>
              <a:t> 6, no. 1 (2022): 178-188.</a:t>
            </a:r>
            <a:endParaRPr lang="en-US" dirty="0" smtClean="0"/>
          </a:p>
          <a:p>
            <a:r>
              <a:rPr lang="en-US" dirty="0"/>
              <a:t>https://www.goodrx.com/drugs/safety/drug-interactions</a:t>
            </a:r>
            <a:endParaRPr lang="en-US" dirty="0"/>
          </a:p>
        </p:txBody>
      </p:sp>
    </p:spTree>
    <p:extLst>
      <p:ext uri="{BB962C8B-B14F-4D97-AF65-F5344CB8AC3E}">
        <p14:creationId xmlns:p14="http://schemas.microsoft.com/office/powerpoint/2010/main" val="148881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On Exactitude in Science | Cartographies of the Absol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94" y="2174587"/>
            <a:ext cx="6580612" cy="365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7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dirty="0" smtClean="0"/>
              <a:t>Network relationships</a:t>
            </a:r>
          </a:p>
          <a:p>
            <a:pPr lvl="1"/>
            <a:r>
              <a:rPr lang="en-US" dirty="0" smtClean="0"/>
              <a:t>Web-like structure</a:t>
            </a:r>
          </a:p>
          <a:p>
            <a:r>
              <a:rPr lang="en-US" dirty="0" smtClean="0"/>
              <a:t>Nonlinearity</a:t>
            </a:r>
          </a:p>
          <a:p>
            <a:pPr lvl="1"/>
            <a:r>
              <a:rPr lang="en-US" dirty="0" smtClean="0"/>
              <a:t>Marginal change a function of starting points</a:t>
            </a:r>
          </a:p>
          <a:p>
            <a:pPr lvl="1"/>
            <a:r>
              <a:rPr lang="en-US" dirty="0" smtClean="0"/>
              <a:t>Nonlinear interactions</a:t>
            </a:r>
            <a:endParaRPr lang="en-US" dirty="0"/>
          </a:p>
          <a:p>
            <a:r>
              <a:rPr lang="en-US" dirty="0" smtClean="0"/>
              <a:t>Externalities</a:t>
            </a:r>
          </a:p>
          <a:p>
            <a:pPr lvl="1"/>
            <a:r>
              <a:rPr lang="en-US" dirty="0" smtClean="0"/>
              <a:t>Unintentional </a:t>
            </a:r>
            <a:r>
              <a:rPr lang="en-US" dirty="0" err="1" smtClean="0"/>
              <a:t>concequences</a:t>
            </a:r>
            <a:endParaRPr lang="en-US" dirty="0"/>
          </a:p>
        </p:txBody>
      </p:sp>
    </p:spTree>
    <p:extLst>
      <p:ext uri="{BB962C8B-B14F-4D97-AF65-F5344CB8AC3E}">
        <p14:creationId xmlns:p14="http://schemas.microsoft.com/office/powerpoint/2010/main" val="142333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The Challenges with Shifting to a Value-Based Care Model | Divu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580" y="1497890"/>
            <a:ext cx="7821757" cy="52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ntersection of the 4 P's in healthcare infographic | Clarity Qu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5382" y="-77894"/>
            <a:ext cx="5080000" cy="6935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Introducing the Key Stakeholders: Patients, Providers, Payors, and  Policymakers (the Four P's) – Connecting Health Information Systems for  Better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2" y="1825625"/>
            <a:ext cx="5790926" cy="4030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9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Networks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network model of a business relationship will always break down</a:t>
            </a:r>
          </a:p>
          <a:p>
            <a:r>
              <a:rPr lang="en-US" dirty="0" smtClean="0"/>
              <a:t>Sometimes this can be fixed by augmenting the model</a:t>
            </a:r>
          </a:p>
          <a:p>
            <a:pPr lvl="1"/>
            <a:r>
              <a:rPr lang="en-US" dirty="0" smtClean="0"/>
              <a:t>Add a network between patients</a:t>
            </a:r>
          </a:p>
          <a:p>
            <a:pPr lvl="2"/>
            <a:r>
              <a:rPr lang="en-US" dirty="0" smtClean="0"/>
              <a:t>Social</a:t>
            </a:r>
          </a:p>
          <a:p>
            <a:pPr lvl="2"/>
            <a:r>
              <a:rPr lang="en-US" dirty="0" smtClean="0"/>
              <a:t>Epidemiological</a:t>
            </a:r>
          </a:p>
          <a:p>
            <a:pPr lvl="1"/>
            <a:r>
              <a:rPr lang="en-US" dirty="0" smtClean="0"/>
              <a:t>Another between providers</a:t>
            </a:r>
          </a:p>
          <a:p>
            <a:pPr lvl="2"/>
            <a:r>
              <a:rPr lang="en-US" dirty="0" smtClean="0"/>
              <a:t>Managed care</a:t>
            </a:r>
          </a:p>
          <a:p>
            <a:pPr lvl="2"/>
            <a:r>
              <a:rPr lang="en-US" dirty="0" smtClean="0"/>
              <a:t>Integrated care</a:t>
            </a:r>
          </a:p>
          <a:p>
            <a:pPr lvl="2"/>
            <a:r>
              <a:rPr lang="en-US" dirty="0" smtClean="0"/>
              <a:t>Merging organizations</a:t>
            </a:r>
          </a:p>
          <a:p>
            <a:pPr lvl="1"/>
            <a:r>
              <a:rPr lang="en-US" dirty="0" smtClean="0"/>
              <a:t>Another between payers</a:t>
            </a:r>
          </a:p>
          <a:p>
            <a:pPr lvl="2"/>
            <a:r>
              <a:rPr lang="en-US" dirty="0" smtClean="0"/>
              <a:t>Bargaining models</a:t>
            </a:r>
          </a:p>
          <a:p>
            <a:pPr lvl="2"/>
            <a:r>
              <a:rPr lang="en-US" dirty="0" smtClean="0"/>
              <a:t>Mergers and acquisitions (M&amp;A)</a:t>
            </a:r>
          </a:p>
          <a:p>
            <a:pPr lvl="2"/>
            <a:r>
              <a:rPr lang="en-US" dirty="0" smtClean="0"/>
              <a:t>Competition</a:t>
            </a:r>
          </a:p>
        </p:txBody>
      </p:sp>
    </p:spTree>
    <p:extLst>
      <p:ext uri="{BB962C8B-B14F-4D97-AF65-F5344CB8AC3E}">
        <p14:creationId xmlns:p14="http://schemas.microsoft.com/office/powerpoint/2010/main" val="325920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Nonlineaity</a:t>
            </a:r>
            <a:endParaRPr lang="en-US" dirty="0"/>
          </a:p>
        </p:txBody>
      </p:sp>
      <p:sp>
        <p:nvSpPr>
          <p:cNvPr id="3" name="Content Placeholder 2"/>
          <p:cNvSpPr>
            <a:spLocks noGrp="1"/>
          </p:cNvSpPr>
          <p:nvPr>
            <p:ph idx="1"/>
          </p:nvPr>
        </p:nvSpPr>
        <p:spPr/>
        <p:txBody>
          <a:bodyPr>
            <a:normAutofit/>
          </a:bodyPr>
          <a:lstStyle/>
          <a:p>
            <a:r>
              <a:rPr lang="en-US" dirty="0" smtClean="0"/>
              <a:t>Output is greater than sum of its parts</a:t>
            </a:r>
          </a:p>
          <a:p>
            <a:r>
              <a:rPr lang="en-US" dirty="0" smtClean="0"/>
              <a:t>Payments</a:t>
            </a:r>
          </a:p>
          <a:p>
            <a:pPr lvl="1"/>
            <a:r>
              <a:rPr lang="en-US" dirty="0" smtClean="0"/>
              <a:t>Fee for service reimburses care summing reimbursement for each service individually</a:t>
            </a:r>
          </a:p>
          <a:p>
            <a:pPr lvl="1"/>
            <a:r>
              <a:rPr lang="en-US" dirty="0" smtClean="0"/>
              <a:t>Alternative models reimburse care on more holistic grounds</a:t>
            </a:r>
          </a:p>
          <a:p>
            <a:pPr lvl="2"/>
            <a:r>
              <a:rPr lang="en-US" dirty="0" smtClean="0"/>
              <a:t>Bundled payments</a:t>
            </a:r>
            <a:endParaRPr lang="en-US" dirty="0"/>
          </a:p>
          <a:p>
            <a:r>
              <a:rPr lang="en-US" dirty="0" smtClean="0"/>
              <a:t>Nonlinear interactions</a:t>
            </a:r>
          </a:p>
          <a:p>
            <a:pPr lvl="1"/>
            <a:r>
              <a:rPr lang="en-US" dirty="0" smtClean="0"/>
              <a:t>Example: intersectionality</a:t>
            </a:r>
            <a:endParaRPr lang="en-US" dirty="0"/>
          </a:p>
        </p:txBody>
      </p:sp>
    </p:spTree>
    <p:extLst>
      <p:ext uri="{BB962C8B-B14F-4D97-AF65-F5344CB8AC3E}">
        <p14:creationId xmlns:p14="http://schemas.microsoft.com/office/powerpoint/2010/main" val="171193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a:t>
            </a:r>
            <a:endParaRPr lang="en-US" dirty="0"/>
          </a:p>
        </p:txBody>
      </p:sp>
      <p:sp>
        <p:nvSpPr>
          <p:cNvPr id="3" name="Content Placeholder 2"/>
          <p:cNvSpPr>
            <a:spLocks noGrp="1"/>
          </p:cNvSpPr>
          <p:nvPr>
            <p:ph idx="1"/>
          </p:nvPr>
        </p:nvSpPr>
        <p:spPr/>
        <p:txBody>
          <a:bodyPr/>
          <a:lstStyle/>
          <a:p>
            <a:r>
              <a:rPr lang="en-US" dirty="0" smtClean="0"/>
              <a:t>Externalities are costs or benefits of an activity that are faced by someone not partaking in the activity</a:t>
            </a:r>
          </a:p>
          <a:p>
            <a:r>
              <a:rPr lang="en-US" dirty="0" smtClean="0"/>
              <a:t>Externalities can include intended and unintended consequences of healthcare</a:t>
            </a:r>
          </a:p>
          <a:p>
            <a:r>
              <a:rPr lang="en-US" dirty="0" smtClean="0"/>
              <a:t>What are the externalities of a vaccine (particularly a </a:t>
            </a:r>
            <a:r>
              <a:rPr lang="en-US" dirty="0" err="1" smtClean="0"/>
              <a:t>Covid</a:t>
            </a:r>
            <a:r>
              <a:rPr lang="en-US" dirty="0" smtClean="0"/>
              <a:t> vaccine)</a:t>
            </a:r>
          </a:p>
          <a:p>
            <a:pPr lvl="1"/>
            <a:r>
              <a:rPr lang="en-US" dirty="0" smtClean="0"/>
              <a:t>Intended:</a:t>
            </a:r>
          </a:p>
          <a:p>
            <a:pPr lvl="2"/>
            <a:endParaRPr lang="en-US" dirty="0" smtClean="0"/>
          </a:p>
          <a:p>
            <a:pPr lvl="1"/>
            <a:r>
              <a:rPr lang="en-US" dirty="0" smtClean="0"/>
              <a:t>Unintended:</a:t>
            </a:r>
          </a:p>
          <a:p>
            <a:pPr lvl="2"/>
            <a:endParaRPr lang="en-US" dirty="0" smtClean="0"/>
          </a:p>
          <a:p>
            <a:r>
              <a:rPr lang="en-US" dirty="0" smtClean="0"/>
              <a:t>In light of these, what have we learned about public health provision?</a:t>
            </a:r>
            <a:endParaRPr lang="en-US" dirty="0"/>
          </a:p>
        </p:txBody>
      </p:sp>
    </p:spTree>
    <p:extLst>
      <p:ext uri="{BB962C8B-B14F-4D97-AF65-F5344CB8AC3E}">
        <p14:creationId xmlns:p14="http://schemas.microsoft.com/office/powerpoint/2010/main" val="58361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smtClean="0"/>
              <a:t>unintended </a:t>
            </a:r>
            <a:r>
              <a:rPr lang="en-US" dirty="0" err="1" smtClean="0"/>
              <a:t>concequences</a:t>
            </a:r>
            <a:r>
              <a:rPr lang="en-US" dirty="0" smtClean="0"/>
              <a:t>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3-day stay rule </a:t>
            </a:r>
            <a:r>
              <a:rPr lang="en-US" dirty="0" smtClean="0"/>
              <a:t>introduced </a:t>
            </a:r>
            <a:r>
              <a:rPr lang="en-US" dirty="0"/>
              <a:t>in 1965 </a:t>
            </a:r>
            <a:r>
              <a:rPr lang="en-US" dirty="0" smtClean="0"/>
              <a:t>was </a:t>
            </a:r>
            <a:r>
              <a:rPr lang="en-US" dirty="0"/>
              <a:t>intended to reduce Medicare expenditures for beneficiaries requiring prolonged hospitalization by making them eligible for extended care benefits in a skilled nursing facility if they spent 3 nights in an acute care hospital. </a:t>
            </a:r>
            <a:endParaRPr lang="en-US" dirty="0" smtClean="0"/>
          </a:p>
          <a:p>
            <a:r>
              <a:rPr lang="en-US" dirty="0" smtClean="0"/>
              <a:t>However</a:t>
            </a:r>
            <a:r>
              <a:rPr lang="en-US" dirty="0"/>
              <a:t>, elderly patients with acute changes in condition that can now be diagnosed and treated in less than 3 days do not qualify for skilled nursing facility benefits, even if they are unsafe to return home. </a:t>
            </a:r>
            <a:endParaRPr lang="en-US" dirty="0" smtClean="0"/>
          </a:p>
          <a:p>
            <a:r>
              <a:rPr lang="en-US" dirty="0" smtClean="0"/>
              <a:t>Consequently</a:t>
            </a:r>
            <a:r>
              <a:rPr lang="en-US" dirty="0"/>
              <a:t>, patients must either forgo rehabilitation or pay for it themselves. </a:t>
            </a:r>
            <a:endParaRPr lang="en-US" dirty="0" smtClean="0"/>
          </a:p>
          <a:p>
            <a:r>
              <a:rPr lang="en-US" dirty="0" smtClean="0"/>
              <a:t>This </a:t>
            </a:r>
            <a:r>
              <a:rPr lang="en-US" dirty="0"/>
              <a:t>rule encourages well-meaning physicians to assign a diagnosis code that justifies a 3-day hospital stay as a medical necessity and potentially results in unnecessary tests, treatments, complications, and costs. </a:t>
            </a:r>
            <a:endParaRPr lang="en-US" dirty="0" smtClean="0"/>
          </a:p>
          <a:p>
            <a:r>
              <a:rPr lang="en-US" dirty="0" smtClean="0"/>
              <a:t>However</a:t>
            </a:r>
            <a:r>
              <a:rPr lang="en-US" dirty="0"/>
              <a:t>, the rule has persisted because Medicare expenditures increased significantly when it was temporarily waived by the Catastrophic Coverage Act in 1988</a:t>
            </a:r>
            <a:r>
              <a:rPr lang="en-US" dirty="0" smtClean="0"/>
              <a:t>.</a:t>
            </a:r>
            <a:endParaRPr lang="en-US" dirty="0"/>
          </a:p>
        </p:txBody>
      </p:sp>
    </p:spTree>
    <p:extLst>
      <p:ext uri="{BB962C8B-B14F-4D97-AF65-F5344CB8AC3E}">
        <p14:creationId xmlns:p14="http://schemas.microsoft.com/office/powerpoint/2010/main" val="3459257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DDB884101BF43AD36487F06175C6C" ma:contentTypeVersion="18" ma:contentTypeDescription="Create a new document." ma:contentTypeScope="" ma:versionID="04ce9d921da06bbbc7debe05314872f8">
  <xsd:schema xmlns:xsd="http://www.w3.org/2001/XMLSchema" xmlns:xs="http://www.w3.org/2001/XMLSchema" xmlns:p="http://schemas.microsoft.com/office/2006/metadata/properties" xmlns:ns3="7f18ec10-a743-4c21-91d9-69d297feae23" xmlns:ns4="ce5fba22-8df0-4e59-b0bb-9a52d7395907" targetNamespace="http://schemas.microsoft.com/office/2006/metadata/properties" ma:root="true" ma:fieldsID="6739e6a61dd1e4ad6df1e3c2cee982c9" ns3:_="" ns4:_="">
    <xsd:import namespace="7f18ec10-a743-4c21-91d9-69d297feae23"/>
    <xsd:import namespace="ce5fba22-8df0-4e59-b0bb-9a52d739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8ec10-a743-4c21-91d9-69d297fe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fba22-8df0-4e59-b0bb-9a52d739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f18ec10-a743-4c21-91d9-69d297feae23" xsi:nil="true"/>
  </documentManagement>
</p:properties>
</file>

<file path=customXml/itemProps1.xml><?xml version="1.0" encoding="utf-8"?>
<ds:datastoreItem xmlns:ds="http://schemas.openxmlformats.org/officeDocument/2006/customXml" ds:itemID="{BDE1205F-2A1C-4122-BC74-2A5F9A25A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8ec10-a743-4c21-91d9-69d297feae23"/>
    <ds:schemaRef ds:uri="ce5fba22-8df0-4e59-b0bb-9a52d7395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3D1FD5-6DED-41C9-B7E6-A885BA82DCB7}">
  <ds:schemaRefs>
    <ds:schemaRef ds:uri="http://schemas.microsoft.com/sharepoint/v3/contenttype/forms"/>
  </ds:schemaRefs>
</ds:datastoreItem>
</file>

<file path=customXml/itemProps3.xml><?xml version="1.0" encoding="utf-8"?>
<ds:datastoreItem xmlns:ds="http://schemas.openxmlformats.org/officeDocument/2006/customXml" ds:itemID="{43CCEF31-2404-446D-B229-4D64D8053070}">
  <ds:schemaRefs>
    <ds:schemaRef ds:uri="http://purl.org/dc/terms/"/>
    <ds:schemaRef ds:uri="http://schemas.microsoft.com/office/2006/documentManagement/types"/>
    <ds:schemaRef ds:uri="http://schemas.openxmlformats.org/package/2006/metadata/core-properties"/>
    <ds:schemaRef ds:uri="http://purl.org/dc/elements/1.1/"/>
    <ds:schemaRef ds:uri="7f18ec10-a743-4c21-91d9-69d297feae23"/>
    <ds:schemaRef ds:uri="http://schemas.microsoft.com/office/infopath/2007/PartnerControls"/>
    <ds:schemaRef ds:uri="http://schemas.microsoft.com/office/2006/metadata/properties"/>
    <ds:schemaRef ds:uri="ce5fba22-8df0-4e59-b0bb-9a52d739590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1581</TotalTime>
  <Words>1620</Words>
  <Application>Microsoft Office PowerPoint</Application>
  <PresentationFormat>Widescreen</PresentationFormat>
  <Paragraphs>125</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Complexity and Health Care</vt:lpstr>
      <vt:lpstr>Models</vt:lpstr>
      <vt:lpstr>Complexity</vt:lpstr>
      <vt:lpstr>Networks</vt:lpstr>
      <vt:lpstr>Networks</vt:lpstr>
      <vt:lpstr>Embedded Networks</vt:lpstr>
      <vt:lpstr>Nonlineaity</vt:lpstr>
      <vt:lpstr>Externalities</vt:lpstr>
      <vt:lpstr>An unintended concequences example</vt:lpstr>
      <vt:lpstr>So what could/should be done?</vt:lpstr>
      <vt:lpstr>Another example</vt:lpstr>
      <vt:lpstr>Drug-drug interactions</vt:lpstr>
      <vt:lpstr>drug-food interactions</vt:lpstr>
      <vt:lpstr>Intersectionality</vt:lpstr>
      <vt:lpstr>Obesity trends</vt:lpstr>
      <vt:lpstr>Obesity and poverty</vt:lpstr>
      <vt:lpstr>Race</vt:lpstr>
      <vt:lpstr>Next class</vt:lpstr>
      <vt:lpstr>Sources</vt:lpstr>
    </vt:vector>
  </TitlesOfParts>
  <Company>University of Connecticut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Murphy</dc:creator>
  <cp:lastModifiedBy>Shane Murphy</cp:lastModifiedBy>
  <cp:revision>16</cp:revision>
  <dcterms:created xsi:type="dcterms:W3CDTF">2024-08-26T13:44:35Z</dcterms:created>
  <dcterms:modified xsi:type="dcterms:W3CDTF">2024-09-03T17:23:34Z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0x010100ED7DDB884101BF43AD36487F06175C6C</vt:lpwstr>
  </property>
</Properties>
</file>