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7" r:id="rId5"/>
    <p:sldId id="269" r:id="rId6"/>
    <p:sldId id="268" r:id="rId7"/>
    <p:sldId id="270" r:id="rId8"/>
    <p:sldId id="271" r:id="rId9"/>
    <p:sldId id="272" r:id="rId10"/>
    <p:sldId id="261" r:id="rId11"/>
    <p:sldId id="259" r:id="rId12"/>
    <p:sldId id="260" r:id="rId13"/>
    <p:sldId id="265" r:id="rId14"/>
    <p:sldId id="264" r:id="rId15"/>
    <p:sldId id="263" r:id="rId16"/>
    <p:sldId id="258" r:id="rId17"/>
    <p:sldId id="266" r:id="rId18"/>
    <p:sldId id="267" r:id="rId19"/>
    <p:sldId id="26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66F5E-881F-4219-929E-18612714541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C1AE4-6DA6-4E4C-8E62-F2393A6D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8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Organizing </a:t>
            </a:r>
            <a:r>
              <a:rPr lang="en-US" dirty="0"/>
              <a:t>Healthcare:</a:t>
            </a:r>
            <a:br>
              <a:rPr lang="en-US" dirty="0"/>
            </a:br>
            <a:r>
              <a:rPr lang="en-US" dirty="0"/>
              <a:t>structure, governing boards, implications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2:00-3:15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(not?) practitioners as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Ethical commitments and training of </a:t>
            </a:r>
            <a:r>
              <a:rPr lang="en-US" dirty="0" smtClean="0"/>
              <a:t>doctors enhance value of their presence on boards</a:t>
            </a:r>
          </a:p>
          <a:p>
            <a:r>
              <a:rPr lang="en-US" dirty="0" smtClean="0"/>
              <a:t>No </a:t>
            </a:r>
            <a:r>
              <a:rPr lang="en-US" dirty="0"/>
              <a:t>significant differences between medically-educated and managerially-educated senior </a:t>
            </a:r>
            <a:r>
              <a:rPr lang="en-US" dirty="0" smtClean="0"/>
              <a:t>managers: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their ability to make strategic decisions that maximize the quality of care provided by the </a:t>
            </a:r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In total revenue and profit margin</a:t>
            </a:r>
          </a:p>
          <a:p>
            <a:endParaRPr lang="en-US" dirty="0"/>
          </a:p>
          <a:p>
            <a:r>
              <a:rPr lang="en-US" dirty="0" smtClean="0"/>
              <a:t>Doctors on boards drive increased salaries of doctors at hospital</a:t>
            </a:r>
          </a:p>
          <a:p>
            <a:pPr lvl="1"/>
            <a:r>
              <a:rPr lang="en-US" dirty="0" smtClean="0"/>
              <a:t>Possible negative </a:t>
            </a:r>
            <a:r>
              <a:rPr lang="en-US" dirty="0"/>
              <a:t>relationship between doctor representation on the governing board and the amount of private donations is </a:t>
            </a:r>
            <a:r>
              <a:rPr lang="en-US" dirty="0" smtClean="0"/>
              <a:t>found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20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ig.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7" y="2152073"/>
            <a:ext cx="6524289" cy="351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324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not quality, then what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is on the agenda of every board meeting in just 63% of hospitals</a:t>
            </a:r>
          </a:p>
          <a:p>
            <a:r>
              <a:rPr lang="en-US" dirty="0" smtClean="0"/>
              <a:t>Financial performance in 93%</a:t>
            </a:r>
          </a:p>
          <a:p>
            <a:r>
              <a:rPr lang="en-US" dirty="0" smtClean="0"/>
              <a:t>Only 59% of boards have a quality subcommittee, and of those, only 64% report to board at every meeting</a:t>
            </a:r>
          </a:p>
          <a:p>
            <a:r>
              <a:rPr lang="en-US" dirty="0" smtClean="0"/>
              <a:t>72% of boards review quality dashboard regularly</a:t>
            </a:r>
          </a:p>
          <a:p>
            <a:r>
              <a:rPr lang="en-US" dirty="0" smtClean="0"/>
              <a:t>Less than 70% review data on HAI, Medication errors quarterly</a:t>
            </a:r>
          </a:p>
          <a:p>
            <a:r>
              <a:rPr lang="en-US" dirty="0" smtClean="0"/>
              <a:t>76% have quarterly review of patient satisfaction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769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Hospitals </a:t>
            </a:r>
            <a:r>
              <a:rPr lang="en-US" dirty="0"/>
              <a:t>with more effective management practices provided higher-quality </a:t>
            </a:r>
            <a:r>
              <a:rPr lang="en-US" dirty="0" smtClean="0"/>
              <a:t>care.</a:t>
            </a:r>
          </a:p>
          <a:p>
            <a:r>
              <a:rPr lang="en-US" dirty="0"/>
              <a:t>H</a:t>
            </a:r>
            <a:r>
              <a:rPr lang="en-US" dirty="0" smtClean="0"/>
              <a:t>igher-rated </a:t>
            </a:r>
            <a:r>
              <a:rPr lang="en-US" dirty="0"/>
              <a:t>hospital boards had superior performance by hospital management staff. </a:t>
            </a:r>
            <a:endParaRPr lang="en-US" dirty="0" smtClean="0"/>
          </a:p>
          <a:p>
            <a:r>
              <a:rPr lang="en-US" dirty="0" smtClean="0"/>
              <a:t>Hospitals </a:t>
            </a:r>
            <a:r>
              <a:rPr lang="en-US" dirty="0"/>
              <a:t>with boards that paid greater attention to clinical quality had management that better monitored quality performance. </a:t>
            </a:r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ospitals </a:t>
            </a:r>
            <a:r>
              <a:rPr lang="en-US" dirty="0"/>
              <a:t>with boards that used clinical quality metrics more effectively had higher performance by hospital management staff on target setting and operations.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43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Organizational cultures – Competing Values Framework</a:t>
            </a:r>
            <a:endParaRPr lang="en-US" sz="4000" dirty="0"/>
          </a:p>
        </p:txBody>
      </p:sp>
      <p:pic>
        <p:nvPicPr>
          <p:cNvPr id="2050" name="Picture 2" descr="https://ars.els-cdn.com/content/image/1-s2.0-S0277953612007368-g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49" y="1525948"/>
            <a:ext cx="9774901" cy="495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718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17" y="115743"/>
            <a:ext cx="11954165" cy="706293"/>
          </a:xfrm>
        </p:spPr>
        <p:txBody>
          <a:bodyPr/>
          <a:lstStyle/>
          <a:p>
            <a:r>
              <a:rPr lang="en-US" dirty="0" smtClean="0"/>
              <a:t>Organizational culture and performance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756517"/>
              </p:ext>
            </p:extLst>
          </p:nvPr>
        </p:nvGraphicFramePr>
        <p:xfrm>
          <a:off x="-1" y="905342"/>
          <a:ext cx="12034983" cy="5952658"/>
        </p:xfrm>
        <a:graphic>
          <a:graphicData uri="http://schemas.openxmlformats.org/drawingml/2006/table">
            <a:tbl>
              <a:tblPr/>
              <a:tblGrid>
                <a:gridCol w="4011661">
                  <a:extLst>
                    <a:ext uri="{9D8B030D-6E8A-4147-A177-3AD203B41FA5}">
                      <a16:colId xmlns:a16="http://schemas.microsoft.com/office/drawing/2014/main" val="216761696"/>
                    </a:ext>
                  </a:extLst>
                </a:gridCol>
                <a:gridCol w="4011661">
                  <a:extLst>
                    <a:ext uri="{9D8B030D-6E8A-4147-A177-3AD203B41FA5}">
                      <a16:colId xmlns:a16="http://schemas.microsoft.com/office/drawing/2014/main" val="3352298578"/>
                    </a:ext>
                  </a:extLst>
                </a:gridCol>
                <a:gridCol w="4011661">
                  <a:extLst>
                    <a:ext uri="{9D8B030D-6E8A-4147-A177-3AD203B41FA5}">
                      <a16:colId xmlns:a16="http://schemas.microsoft.com/office/drawing/2014/main" val="2928409400"/>
                    </a:ext>
                  </a:extLst>
                </a:gridCol>
              </a:tblGrid>
              <a:tr h="412514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Dominant culture types: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effectLst/>
                        </a:rPr>
                        <a:t>Valued aspects: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effectLst/>
                        </a:rPr>
                        <a:t>Expected performance variables favoured: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899051"/>
                  </a:ext>
                </a:extLst>
              </a:tr>
              <a:tr h="1403121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Clan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>
                          <a:effectLst/>
                        </a:rPr>
                        <a:t>Tradition, cohesion, commitment, morale</a:t>
                      </a:r>
                      <a:br>
                        <a:rPr lang="fr-FR" sz="1800">
                          <a:effectLst/>
                        </a:rPr>
                      </a:br>
                      <a:r>
                        <a:rPr lang="fr-FR" sz="1800">
                          <a:effectLst/>
                        </a:rPr>
                        <a:t>∼Internal/relational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Smaller; better staffing levels, staff opinions/morale; higher degree of specialisation; higher level of cancelled operations; high levels of trust; however, may have poorer star ratings.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752461"/>
                  </a:ext>
                </a:extLst>
              </a:tr>
              <a:tr h="177459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Developmental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Innovation, dynamism, growth, entrepreneurship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∼External/relational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Lower waiting times; better star ratings; more likely FTs; low level complaints, rapidly dealt with; lower clinical negligence; more imaging tests; more likely specialist; higher consultant and nurse salaries; higher </a:t>
                      </a:r>
                      <a:r>
                        <a:rPr lang="en-US" sz="1800" dirty="0" err="1">
                          <a:effectLst/>
                        </a:rPr>
                        <a:t>daycase</a:t>
                      </a:r>
                      <a:r>
                        <a:rPr lang="en-US" sz="1800" dirty="0">
                          <a:effectLst/>
                        </a:rPr>
                        <a:t> rates.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903951"/>
                  </a:ext>
                </a:extLst>
              </a:tr>
              <a:tr h="1031643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Hierarchical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Order, procedures, stability, predictability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∼Internal/mechanistic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Better data quality and financial balance, but perhaps higher costs associated with bureaucracy; shorter length of stay.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69554"/>
                  </a:ext>
                </a:extLst>
              </a:tr>
              <a:tr h="1155469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Rational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External competitiveness, achievement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∼External/mechanistic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More research; more teaching; higher costs; better star ratings; more likely FTs; low level complaints, rapidly dealt with; higher management salaries.</a:t>
                      </a:r>
                    </a:p>
                  </a:txBody>
                  <a:tcPr marL="17677" marR="17677" marT="17677" marB="17677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E8E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24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21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Tsai, Thomas C., Ashish K. </a:t>
            </a:r>
            <a:r>
              <a:rPr lang="en-US" dirty="0" err="1"/>
              <a:t>Jha</a:t>
            </a:r>
            <a:r>
              <a:rPr lang="en-US" dirty="0"/>
              <a:t>, </a:t>
            </a:r>
            <a:r>
              <a:rPr lang="en-US" dirty="0" err="1"/>
              <a:t>Atul</a:t>
            </a:r>
            <a:r>
              <a:rPr lang="en-US" dirty="0"/>
              <a:t> A. </a:t>
            </a:r>
            <a:r>
              <a:rPr lang="en-US" dirty="0" err="1"/>
              <a:t>Gawande</a:t>
            </a:r>
            <a:r>
              <a:rPr lang="en-US" dirty="0"/>
              <a:t>, Robert S. </a:t>
            </a:r>
            <a:r>
              <a:rPr lang="en-US" dirty="0" err="1"/>
              <a:t>Huckman</a:t>
            </a:r>
            <a:r>
              <a:rPr lang="en-US" dirty="0"/>
              <a:t>, Nicholas Bloom, and </a:t>
            </a:r>
            <a:r>
              <a:rPr lang="en-US" dirty="0" err="1"/>
              <a:t>Raffaella</a:t>
            </a:r>
            <a:r>
              <a:rPr lang="en-US" dirty="0"/>
              <a:t> </a:t>
            </a:r>
            <a:r>
              <a:rPr lang="en-US" dirty="0" err="1"/>
              <a:t>Sadun</a:t>
            </a:r>
            <a:r>
              <a:rPr lang="en-US" dirty="0"/>
              <a:t>. "Hospital board and management practices are strongly related to hospital performance on clinical quality metrics." </a:t>
            </a:r>
            <a:r>
              <a:rPr lang="en-US" i="1" dirty="0"/>
              <a:t>Health affairs</a:t>
            </a:r>
            <a:r>
              <a:rPr lang="en-US" dirty="0"/>
              <a:t> 34, no. 8 (2015): 1304-1311</a:t>
            </a:r>
            <a:r>
              <a:rPr lang="en-US" dirty="0" smtClean="0"/>
              <a:t>.</a:t>
            </a:r>
          </a:p>
          <a:p>
            <a:r>
              <a:rPr lang="en-US" dirty="0" err="1"/>
              <a:t>Jha</a:t>
            </a:r>
            <a:r>
              <a:rPr lang="en-US" dirty="0"/>
              <a:t>, Ashish, and Arnold Epstein. "Hospital governance and the quality of care." </a:t>
            </a:r>
            <a:r>
              <a:rPr lang="en-US" i="1" dirty="0"/>
              <a:t>Health Affairs</a:t>
            </a:r>
            <a:r>
              <a:rPr lang="en-US" dirty="0"/>
              <a:t> 29, no. 1 (2010): 182-187</a:t>
            </a:r>
            <a:r>
              <a:rPr lang="en-US" dirty="0" smtClean="0"/>
              <a:t>.</a:t>
            </a:r>
          </a:p>
          <a:p>
            <a:r>
              <a:rPr lang="en-US" dirty="0" err="1"/>
              <a:t>Sarto</a:t>
            </a:r>
            <a:r>
              <a:rPr lang="en-US" dirty="0"/>
              <a:t>, </a:t>
            </a:r>
            <a:r>
              <a:rPr lang="en-US" dirty="0" err="1"/>
              <a:t>Fabrizia</a:t>
            </a:r>
            <a:r>
              <a:rPr lang="en-US" dirty="0"/>
              <a:t>, and </a:t>
            </a:r>
            <a:r>
              <a:rPr lang="en-US" dirty="0" err="1"/>
              <a:t>Gianluca</a:t>
            </a:r>
            <a:r>
              <a:rPr lang="en-US" dirty="0"/>
              <a:t> Veronesi. "Clinical leadership and hospital performance: assessing the evidence base." </a:t>
            </a:r>
            <a:r>
              <a:rPr lang="en-US" i="1" dirty="0"/>
              <a:t>BMC health services research</a:t>
            </a:r>
            <a:r>
              <a:rPr lang="en-US" dirty="0"/>
              <a:t> 16 (2016): 85-97</a:t>
            </a:r>
            <a:r>
              <a:rPr lang="en-US" dirty="0" smtClean="0"/>
              <a:t>.</a:t>
            </a:r>
          </a:p>
          <a:p>
            <a:r>
              <a:rPr lang="en-US" dirty="0" err="1"/>
              <a:t>Tasi</a:t>
            </a:r>
            <a:r>
              <a:rPr lang="en-US" dirty="0"/>
              <a:t>, Michael C., </a:t>
            </a:r>
            <a:r>
              <a:rPr lang="en-US" dirty="0" err="1"/>
              <a:t>Aakash</a:t>
            </a:r>
            <a:r>
              <a:rPr lang="en-US" dirty="0"/>
              <a:t> </a:t>
            </a:r>
            <a:r>
              <a:rPr lang="en-US" dirty="0" err="1"/>
              <a:t>Keswani</a:t>
            </a:r>
            <a:r>
              <a:rPr lang="en-US" dirty="0"/>
              <a:t>, and Kevin J. </a:t>
            </a:r>
            <a:r>
              <a:rPr lang="en-US" dirty="0" err="1"/>
              <a:t>Bozic</a:t>
            </a:r>
            <a:r>
              <a:rPr lang="en-US" dirty="0"/>
              <a:t>. "Does physician leadership affect hospital quality, operational efficiency, and financial performance?." </a:t>
            </a:r>
            <a:r>
              <a:rPr lang="en-US" i="1" dirty="0"/>
              <a:t>Health Care Management Review</a:t>
            </a:r>
            <a:r>
              <a:rPr lang="en-US" dirty="0"/>
              <a:t> 44, no. 3 (2019): 256-262.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3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C-Suite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59400" cy="4351338"/>
          </a:xfrm>
        </p:spPr>
        <p:txBody>
          <a:bodyPr/>
          <a:lstStyle/>
          <a:p>
            <a:r>
              <a:rPr lang="en-US" dirty="0" smtClean="0"/>
              <a:t>Operations (and Nursing) report to respective chiefs</a:t>
            </a:r>
          </a:p>
          <a:p>
            <a:r>
              <a:rPr lang="en-US" dirty="0" smtClean="0"/>
              <a:t>Each department had managers of operations, nursing, and finance respectively</a:t>
            </a:r>
          </a:p>
          <a:p>
            <a:r>
              <a:rPr lang="en-US" dirty="0" smtClean="0"/>
              <a:t>Other offices include CIO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6570" y="1753080"/>
            <a:ext cx="6125430" cy="449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06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and Corporate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2" y="1825625"/>
            <a:ext cx="5172364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Corporate Model</a:t>
            </a:r>
          </a:p>
          <a:p>
            <a:pPr lvl="1"/>
            <a:r>
              <a:rPr lang="en-US" dirty="0" smtClean="0"/>
              <a:t>Administrator is replaced by President</a:t>
            </a:r>
          </a:p>
          <a:p>
            <a:pPr lvl="1"/>
            <a:r>
              <a:rPr lang="en-US" dirty="0" smtClean="0"/>
              <a:t>Associate Administrator by Vice President</a:t>
            </a:r>
          </a:p>
          <a:p>
            <a:pPr lvl="1"/>
            <a:r>
              <a:rPr lang="en-US" dirty="0" smtClean="0"/>
              <a:t>Assistant Administrators of … by Vice Presidents of …</a:t>
            </a:r>
          </a:p>
          <a:p>
            <a:r>
              <a:rPr lang="en-US" dirty="0" smtClean="0"/>
              <a:t>Often, Associate Admin/VP have more reporting administrators/VPs than in C-Suite model</a:t>
            </a:r>
          </a:p>
          <a:p>
            <a:pPr lvl="1"/>
            <a:r>
              <a:rPr lang="en-US" dirty="0" smtClean="0"/>
              <a:t>Marketing, HR, Res Life, Continuity of Care, Dining, IT …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697" y="1825625"/>
            <a:ext cx="6011114" cy="421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the Medical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519" y="2162712"/>
            <a:ext cx="7201905" cy="367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38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department will have their own organizational </a:t>
            </a:r>
            <a:r>
              <a:rPr lang="en-US" dirty="0" smtClean="0"/>
              <a:t>charts</a:t>
            </a:r>
          </a:p>
          <a:p>
            <a:r>
              <a:rPr lang="en-US" dirty="0" smtClean="0"/>
              <a:t>Representing patient facing, staff facing, clinician facing, community facing, </a:t>
            </a:r>
            <a:r>
              <a:rPr lang="en-US" dirty="0" err="1" smtClean="0"/>
              <a:t>etc</a:t>
            </a:r>
            <a:r>
              <a:rPr lang="en-US" dirty="0" smtClean="0"/>
              <a:t> aspects of different department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86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Nominated by community board of health for public hospitals</a:t>
            </a:r>
          </a:p>
          <a:p>
            <a:r>
              <a:rPr lang="en-US" dirty="0" smtClean="0"/>
              <a:t>Nominated by ownership structure (stock holders, members, </a:t>
            </a:r>
            <a:r>
              <a:rPr lang="en-US" dirty="0" err="1" smtClean="0"/>
              <a:t>etc</a:t>
            </a:r>
            <a:r>
              <a:rPr lang="en-US" dirty="0" smtClean="0"/>
              <a:t>) for private hospitals</a:t>
            </a:r>
          </a:p>
          <a:p>
            <a:r>
              <a:rPr lang="en-US" dirty="0" smtClean="0"/>
              <a:t>President runs meetings, spokesperson for board</a:t>
            </a:r>
          </a:p>
          <a:p>
            <a:r>
              <a:rPr lang="en-US" dirty="0" smtClean="0"/>
              <a:t>Secretary orients new members, maintains records</a:t>
            </a:r>
          </a:p>
          <a:p>
            <a:r>
              <a:rPr lang="en-US" dirty="0" smtClean="0"/>
              <a:t>Treasurer oversees finances, liaison between board and hospital financial director/CFO</a:t>
            </a:r>
          </a:p>
          <a:p>
            <a:r>
              <a:rPr lang="en-US" dirty="0" smtClean="0"/>
              <a:t>Generally unpaid, made up of business and political leaders as well as practitioners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54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Mortality</a:t>
            </a:r>
          </a:p>
          <a:p>
            <a:r>
              <a:rPr lang="en-US" dirty="0" smtClean="0"/>
              <a:t>Readmissions</a:t>
            </a:r>
          </a:p>
          <a:p>
            <a:r>
              <a:rPr lang="en-US" dirty="0" smtClean="0"/>
              <a:t>Particularly</a:t>
            </a:r>
          </a:p>
          <a:p>
            <a:pPr lvl="1"/>
            <a:r>
              <a:rPr lang="en-US" dirty="0" smtClean="0"/>
              <a:t>Excess mortality and excess readmissions</a:t>
            </a:r>
          </a:p>
          <a:p>
            <a:pPr lvl="1"/>
            <a:r>
              <a:rPr lang="en-US" dirty="0" smtClean="0"/>
              <a:t>30-days</a:t>
            </a:r>
          </a:p>
          <a:p>
            <a:pPr lvl="1"/>
            <a:r>
              <a:rPr lang="en-US" dirty="0"/>
              <a:t>Case-mix</a:t>
            </a:r>
          </a:p>
          <a:p>
            <a:pPr lvl="1"/>
            <a:r>
              <a:rPr lang="en-US" dirty="0" smtClean="0"/>
              <a:t>Conditions</a:t>
            </a:r>
          </a:p>
          <a:p>
            <a:pPr lvl="2"/>
            <a:r>
              <a:rPr lang="en-US" dirty="0" smtClean="0"/>
              <a:t>Heart </a:t>
            </a:r>
            <a:r>
              <a:rPr lang="en-US" dirty="0"/>
              <a:t>attack, heart failure, pneumonia, </a:t>
            </a:r>
            <a:r>
              <a:rPr lang="en-US" dirty="0" smtClean="0"/>
              <a:t>joint replacement, and </a:t>
            </a:r>
            <a:r>
              <a:rPr lang="en-US" dirty="0"/>
              <a:t>surgical infection prevention</a:t>
            </a:r>
            <a:endParaRPr lang="en-US" dirty="0" smtClean="0"/>
          </a:p>
          <a:p>
            <a:r>
              <a:rPr lang="en-US" dirty="0" smtClean="0"/>
              <a:t>Hospital Acquired Infections and Conditions (HAI/HACs)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07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contributing to good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Seniority/tenure</a:t>
            </a:r>
          </a:p>
          <a:p>
            <a:r>
              <a:rPr lang="en-US" dirty="0" smtClean="0"/>
              <a:t>Inclusive of practitioners (nurses and doctors)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845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contributing to good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Expertise</a:t>
            </a:r>
          </a:p>
          <a:p>
            <a:pPr lvl="1"/>
            <a:r>
              <a:rPr lang="en-US" dirty="0" smtClean="0"/>
              <a:t>Pre-existing</a:t>
            </a:r>
          </a:p>
          <a:p>
            <a:pPr lvl="1"/>
            <a:r>
              <a:rPr lang="en-US" dirty="0" smtClean="0"/>
              <a:t>Board training in quality</a:t>
            </a:r>
          </a:p>
          <a:p>
            <a:r>
              <a:rPr lang="en-US" dirty="0" smtClean="0"/>
              <a:t>Engagement</a:t>
            </a:r>
          </a:p>
          <a:p>
            <a:r>
              <a:rPr lang="en-US" dirty="0" smtClean="0"/>
              <a:t>Priority setting</a:t>
            </a:r>
          </a:p>
          <a:p>
            <a:pPr lvl="1"/>
            <a:r>
              <a:rPr lang="en-US" dirty="0" smtClean="0"/>
              <a:t>Is quality on board agendas</a:t>
            </a:r>
          </a:p>
          <a:p>
            <a:pPr lvl="1"/>
            <a:r>
              <a:rPr lang="en-US" dirty="0" smtClean="0"/>
              <a:t>Goal setting in meetings</a:t>
            </a:r>
          </a:p>
          <a:p>
            <a:r>
              <a:rPr lang="en-US" dirty="0" smtClean="0"/>
              <a:t>Use of clinical quality dashboard</a:t>
            </a:r>
          </a:p>
          <a:p>
            <a:r>
              <a:rPr lang="en-US" dirty="0" smtClean="0"/>
              <a:t>Data and feedback based incentives</a:t>
            </a:r>
          </a:p>
          <a:p>
            <a:r>
              <a:rPr lang="en-US" dirty="0" smtClean="0"/>
              <a:t>CEO evaluation and pay responsive to patient safety measures</a:t>
            </a:r>
          </a:p>
        </p:txBody>
      </p:sp>
    </p:spTree>
    <p:extLst>
      <p:ext uri="{BB962C8B-B14F-4D97-AF65-F5344CB8AC3E}">
        <p14:creationId xmlns:p14="http://schemas.microsoft.com/office/powerpoint/2010/main" val="8765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CCEF31-2404-446D-B229-4D64D8053070}">
  <ds:schemaRefs>
    <ds:schemaRef ds:uri="http://purl.org/dc/terms/"/>
    <ds:schemaRef ds:uri="http://schemas.openxmlformats.org/package/2006/metadata/core-properties"/>
    <ds:schemaRef ds:uri="http://purl.org/dc/dcmitype/"/>
    <ds:schemaRef ds:uri="7f18ec10-a743-4c21-91d9-69d297feae23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e5fba22-8df0-4e59-b0bb-9a52d739590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3013</TotalTime>
  <Words>862</Words>
  <Application>Microsoft Office PowerPoint</Application>
  <PresentationFormat>Widescreen</PresentationFormat>
  <Paragraphs>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Organizing Healthcare: structure, governing boards, implications</vt:lpstr>
      <vt:lpstr>C-Suite Model</vt:lpstr>
      <vt:lpstr>Traditional and Corporate Models</vt:lpstr>
      <vt:lpstr>Organization of the Medical Staff</vt:lpstr>
      <vt:lpstr>Hospital organization</vt:lpstr>
      <vt:lpstr>Hospital boards</vt:lpstr>
      <vt:lpstr>Measuring quality</vt:lpstr>
      <vt:lpstr>Factors contributing to good management</vt:lpstr>
      <vt:lpstr>Factors contributing to good boards</vt:lpstr>
      <vt:lpstr>Why (not?) practitioners as leaders</vt:lpstr>
      <vt:lpstr>PowerPoint Presentation</vt:lpstr>
      <vt:lpstr>If not quality, then what</vt:lpstr>
      <vt:lpstr>Importance</vt:lpstr>
      <vt:lpstr>Organizational cultures – Competing Values Framework</vt:lpstr>
      <vt:lpstr>Organizational culture and performance</vt:lpstr>
      <vt:lpstr>Sources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32</cp:revision>
  <dcterms:created xsi:type="dcterms:W3CDTF">2024-08-26T13:44:35Z</dcterms:created>
  <dcterms:modified xsi:type="dcterms:W3CDTF">2024-09-12T17:51:00Z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