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1"/>
  </p:notesMasterIdLst>
  <p:sldIdLst>
    <p:sldId id="257" r:id="rId5"/>
    <p:sldId id="269" r:id="rId6"/>
    <p:sldId id="270" r:id="rId7"/>
    <p:sldId id="271" r:id="rId8"/>
    <p:sldId id="260" r:id="rId9"/>
    <p:sldId id="258" r:id="rId10"/>
    <p:sldId id="259" r:id="rId11"/>
    <p:sldId id="261" r:id="rId12"/>
    <p:sldId id="262" r:id="rId13"/>
    <p:sldId id="263" r:id="rId14"/>
    <p:sldId id="264" r:id="rId15"/>
    <p:sldId id="267" r:id="rId16"/>
    <p:sldId id="265" r:id="rId17"/>
    <p:sldId id="266" r:id="rId18"/>
    <p:sldId id="268" r:id="rId19"/>
    <p:sldId id="272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E66F5E-881F-4219-929E-186127145414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C1AE4-6DA6-4E4C-8E62-F2393A6D6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382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1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1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2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BB39-2456-4FBF-92B2-030E21FB84B1}" type="datetimeFigureOut">
              <a:rPr lang="en-US" smtClean="0"/>
              <a:t>9/10/2024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3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ciencedirect.com/topics/earth-and-planetary-sciences/natural-resource" TargetMode="External"/><Relationship Id="rId2" Type="http://schemas.openxmlformats.org/officeDocument/2006/relationships/hyperlink" Target="https://www.sciencedirect.com/topics/medicine-and-dentistry/public-healt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ciencedirect.com/topics/medicine-and-dentistry/antibiotic-resistance" TargetMode="External"/><Relationship Id="rId5" Type="http://schemas.openxmlformats.org/officeDocument/2006/relationships/hyperlink" Target="https://www.sciencedirect.com/topics/earth-and-planetary-sciences/land-use-change" TargetMode="External"/><Relationship Id="rId4" Type="http://schemas.openxmlformats.org/officeDocument/2006/relationships/hyperlink" Target="https://www.sciencedirect.com/topics/agricultural-and-biological-sciences/agricultural-science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KaCvH0l6I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Ethics, AI</a:t>
            </a:r>
            <a:r>
              <a:rPr lang="en-US"/>
              <a:t>, Trilemmas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TR 2:00-3:15 – BUSN202</a:t>
            </a:r>
          </a:p>
          <a:p>
            <a:r>
              <a:rPr lang="en-US" dirty="0"/>
              <a:t>Shane Murphy</a:t>
            </a:r>
          </a:p>
        </p:txBody>
      </p:sp>
    </p:spTree>
    <p:extLst>
      <p:ext uri="{BB962C8B-B14F-4D97-AF65-F5344CB8AC3E}">
        <p14:creationId xmlns:p14="http://schemas.microsoft.com/office/powerpoint/2010/main" val="337071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Trilemma 2: National health policy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How There's More to Economics Than the Science of Scarcity - Evonomic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6478" y="2105891"/>
            <a:ext cx="8902089" cy="3749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0930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Trilemma 3: Hospital department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Patient Care and Self-Care in CT | SpringerLin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9899" y="2321068"/>
            <a:ext cx="4152201" cy="3600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4191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Trilemma 4 (triple aim): Healthcare providers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7945" y="2299747"/>
            <a:ext cx="3296110" cy="3877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891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Trilemma N: The diet, health, and environment trilemma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Clark, Michael, Jason Hill, and David </a:t>
            </a:r>
            <a:r>
              <a:rPr lang="en-US" dirty="0" err="1"/>
              <a:t>Tilman</a:t>
            </a:r>
            <a:r>
              <a:rPr lang="en-US" dirty="0"/>
              <a:t>. "The diet, health, and environment trilemma." </a:t>
            </a:r>
            <a:r>
              <a:rPr lang="en-US" i="1" dirty="0"/>
              <a:t>Annual Review of Environment and Resources</a:t>
            </a:r>
            <a:r>
              <a:rPr lang="en-US" dirty="0"/>
              <a:t> 43, no. 1 (2018): 109-134.</a:t>
            </a:r>
          </a:p>
          <a:p>
            <a:pPr marL="0" indent="0">
              <a:buNone/>
            </a:pPr>
            <a:r>
              <a:rPr lang="en-US" dirty="0"/>
              <a:t>Abstract:</a:t>
            </a:r>
          </a:p>
          <a:p>
            <a:r>
              <a:rPr lang="en-US" dirty="0"/>
              <a:t>During the past century, human activity has stressed and pushed the limits of the natural environment while food systems and food choices became a major contributor to environmental degradation and poor health outcomes. This chapter will discuss the nexus and challenges posed as diet, the environment and </a:t>
            </a:r>
            <a:r>
              <a:rPr lang="en-US" dirty="0">
                <a:hlinkClick r:id="rId2" tooltip="Learn more about human health from ScienceDirect's AI-generated Topic Pages"/>
              </a:rPr>
              <a:t>human health</a:t>
            </a:r>
            <a:r>
              <a:rPr lang="en-US" dirty="0"/>
              <a:t> intersect. First, the excessive use of </a:t>
            </a:r>
            <a:r>
              <a:rPr lang="en-US" dirty="0">
                <a:hlinkClick r:id="rId3" tooltip="Learn more about natural resources from ScienceDirect's AI-generated Topic Pages"/>
              </a:rPr>
              <a:t>natural resources</a:t>
            </a:r>
            <a:r>
              <a:rPr lang="en-US" dirty="0"/>
              <a:t> that are consumed before they can be naturally replenished within a year’s time will be discussed. An overview of our planetary boundaries will follow where an emphasis is placed on the role of industrialized </a:t>
            </a:r>
            <a:r>
              <a:rPr lang="en-US" dirty="0">
                <a:hlinkClick r:id="rId4" tooltip="Learn more about agriculture from ScienceDirect's AI-generated Topic Pages"/>
              </a:rPr>
              <a:t>agriculture</a:t>
            </a:r>
            <a:r>
              <a:rPr lang="en-US" dirty="0"/>
              <a:t> in biodiversity loss, </a:t>
            </a:r>
            <a:r>
              <a:rPr lang="en-US" dirty="0">
                <a:hlinkClick r:id="rId5" tooltip="Learn more about land use changes from ScienceDirect's AI-generated Topic Pages"/>
              </a:rPr>
              <a:t>land use changes</a:t>
            </a:r>
            <a:r>
              <a:rPr lang="en-US" dirty="0"/>
              <a:t>, water and energy use, and nitrogen and phosphorus pollution. Next, the role of food systems and the burden of diet-related chronic diseases will be delineated that includes obesity, type 2 diabetes, cardiovascular diseases, cancer, and </a:t>
            </a:r>
            <a:r>
              <a:rPr lang="en-US" dirty="0">
                <a:hlinkClick r:id="rId6" tooltip="Learn more about antibiotic resistance from ScienceDirect's AI-generated Topic Pages"/>
              </a:rPr>
              <a:t>antibiotic resistance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49038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Tilemmas</a:t>
            </a:r>
            <a:r>
              <a:rPr lang="en-US" dirty="0"/>
              <a:t> abound! Can you BS your way through?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/>
              <a:t>Alola</a:t>
            </a:r>
            <a:r>
              <a:rPr lang="en-US" dirty="0"/>
              <a:t>, Andrew A. "Carbon emissions and the trilemma of trade policy, migration policy and health care in the US." </a:t>
            </a:r>
            <a:r>
              <a:rPr lang="en-US" i="1" dirty="0"/>
              <a:t>Carbon Management</a:t>
            </a:r>
            <a:r>
              <a:rPr lang="en-US" dirty="0"/>
              <a:t> 10, no. 2 (2019): 209-218.</a:t>
            </a:r>
          </a:p>
          <a:p>
            <a:r>
              <a:rPr lang="en-US" dirty="0" err="1"/>
              <a:t>Hambræus</a:t>
            </a:r>
            <a:r>
              <a:rPr lang="en-US" dirty="0"/>
              <a:t>, Leif. "How to balance biofuel and food production for optimal global health and nutrition: The food crop-feed crop-fuel crop trilemma." </a:t>
            </a:r>
            <a:r>
              <a:rPr lang="en-US" i="1" dirty="0"/>
              <a:t>Economic Effects of Biofuel Production</a:t>
            </a:r>
            <a:r>
              <a:rPr lang="en-US" dirty="0"/>
              <a:t> 57 (2011).</a:t>
            </a:r>
          </a:p>
          <a:p>
            <a:r>
              <a:rPr lang="en-US" dirty="0"/>
              <a:t>Maggi, </a:t>
            </a:r>
            <a:r>
              <a:rPr lang="en-US" dirty="0" err="1"/>
              <a:t>Stefania</a:t>
            </a:r>
            <a:r>
              <a:rPr lang="en-US" dirty="0"/>
              <a:t>, Domenico </a:t>
            </a:r>
            <a:r>
              <a:rPr lang="en-US" dirty="0" err="1"/>
              <a:t>Rogoli</a:t>
            </a:r>
            <a:r>
              <a:rPr lang="en-US" dirty="0"/>
              <a:t>, and Fiona </a:t>
            </a:r>
            <a:r>
              <a:rPr lang="en-US" dirty="0" err="1"/>
              <a:t>Ecarnot</a:t>
            </a:r>
            <a:r>
              <a:rPr lang="en-US" dirty="0"/>
              <a:t>. "Healthy aging in the context of the Mediterranean diet–health-environment trilemma." </a:t>
            </a:r>
            <a:r>
              <a:rPr lang="en-US" i="1" dirty="0"/>
              <a:t>Aging and Health Research</a:t>
            </a:r>
            <a:r>
              <a:rPr lang="en-US" dirty="0"/>
              <a:t> 1, no. 2 (2021): 100015.</a:t>
            </a:r>
          </a:p>
          <a:p>
            <a:r>
              <a:rPr lang="en-US" dirty="0"/>
              <a:t>Martine, George, and José </a:t>
            </a:r>
            <a:r>
              <a:rPr lang="en-US" dirty="0" err="1"/>
              <a:t>Eustáquio</a:t>
            </a:r>
            <a:r>
              <a:rPr lang="en-US" dirty="0"/>
              <a:t> </a:t>
            </a:r>
            <a:r>
              <a:rPr lang="en-US" dirty="0" err="1"/>
              <a:t>Diniz</a:t>
            </a:r>
            <a:r>
              <a:rPr lang="en-US" dirty="0"/>
              <a:t> Alves. "Economy, society and environment in the 21st century: three pillars or trilemma of sustainability?." </a:t>
            </a:r>
            <a:r>
              <a:rPr lang="en-US" i="1" dirty="0" err="1"/>
              <a:t>Revista</a:t>
            </a:r>
            <a:r>
              <a:rPr lang="en-US" i="1" dirty="0"/>
              <a:t> </a:t>
            </a:r>
            <a:r>
              <a:rPr lang="en-US" i="1" dirty="0" err="1"/>
              <a:t>Brasileira</a:t>
            </a:r>
            <a:r>
              <a:rPr lang="en-US" i="1" dirty="0"/>
              <a:t> de </a:t>
            </a:r>
            <a:r>
              <a:rPr lang="en-US" i="1" dirty="0" err="1"/>
              <a:t>Estudos</a:t>
            </a:r>
            <a:r>
              <a:rPr lang="en-US" i="1" dirty="0"/>
              <a:t> de </a:t>
            </a:r>
            <a:r>
              <a:rPr lang="en-US" i="1" dirty="0" err="1"/>
              <a:t>População</a:t>
            </a:r>
            <a:r>
              <a:rPr lang="en-US" dirty="0"/>
              <a:t> 32 (2015): 433-460.</a:t>
            </a:r>
          </a:p>
          <a:p>
            <a:pPr marL="0" indent="0">
              <a:buNone/>
            </a:pPr>
            <a:r>
              <a:rPr lang="en-US" dirty="0"/>
              <a:t>One of these is not like the others?</a:t>
            </a:r>
          </a:p>
        </p:txBody>
      </p:sp>
    </p:spTree>
    <p:extLst>
      <p:ext uri="{BB962C8B-B14F-4D97-AF65-F5344CB8AC3E}">
        <p14:creationId xmlns:p14="http://schemas.microsoft.com/office/powerpoint/2010/main" val="3373539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</a:t>
            </a:r>
            <a:r>
              <a:rPr lang="en-US" dirty="0" err="1"/>
              <a:t>dunno</a:t>
            </a:r>
            <a:r>
              <a:rPr lang="en-US" dirty="0"/>
              <a:t>, people like trilemmas!</a:t>
            </a:r>
          </a:p>
          <a:p>
            <a:pPr lvl="1"/>
            <a:r>
              <a:rPr lang="en-US" dirty="0"/>
              <a:t>Quadruple aims and more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362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Organizing Healthcare</a:t>
            </a:r>
          </a:p>
          <a:p>
            <a:pPr lvl="1"/>
            <a:r>
              <a:rPr lang="en-US" dirty="0"/>
              <a:t>For profit vs not for profit</a:t>
            </a:r>
          </a:p>
          <a:p>
            <a:pPr lvl="1"/>
            <a:r>
              <a:rPr lang="en-US" dirty="0"/>
              <a:t>Governing boards</a:t>
            </a:r>
          </a:p>
        </p:txBody>
      </p:sp>
    </p:spTree>
    <p:extLst>
      <p:ext uri="{BB962C8B-B14F-4D97-AF65-F5344CB8AC3E}">
        <p14:creationId xmlns:p14="http://schemas.microsoft.com/office/powerpoint/2010/main" val="3049798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Continuing AI conversation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You Tell Which Short Story </a:t>
            </a:r>
            <a:r>
              <a:rPr lang="en-US" dirty="0" err="1"/>
              <a:t>ChatGPT</a:t>
            </a:r>
            <a:r>
              <a:rPr lang="en-US" dirty="0"/>
              <a:t> Wrote? (0:36-17:40)</a:t>
            </a:r>
          </a:p>
          <a:p>
            <a:pPr lvl="1"/>
            <a:r>
              <a:rPr lang="en-US" dirty="0">
                <a:hlinkClick r:id="rId2"/>
              </a:rPr>
              <a:t>https://www.youtube.com/watch?v=xKaCvH0l6Io</a:t>
            </a:r>
            <a:endParaRPr lang="en-US" dirty="0"/>
          </a:p>
          <a:p>
            <a:r>
              <a:rPr lang="en-US" dirty="0"/>
              <a:t>What does this tell us about how AI can be used and misused in business today?</a:t>
            </a:r>
          </a:p>
          <a:p>
            <a:endParaRPr lang="en-US" dirty="0"/>
          </a:p>
          <a:p>
            <a:r>
              <a:rPr lang="en-US" dirty="0"/>
              <a:t>What is AI good at today? What is it bad at?</a:t>
            </a:r>
          </a:p>
          <a:p>
            <a:pPr lvl="1"/>
            <a:r>
              <a:rPr lang="en-US" dirty="0"/>
              <a:t>What does this tell us about how AI can be used and misused in business today?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329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</a:t>
            </a:r>
            <a:r>
              <a:rPr lang="en-US" dirty="0" err="1"/>
              <a:t>ctd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is AI good at today? What is it bad at?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What does this tell us about how AI can be used and misused in business today?</a:t>
            </a:r>
          </a:p>
          <a:p>
            <a:r>
              <a:rPr lang="en-US" dirty="0"/>
              <a:t>How do we mitigate the costs of </a:t>
            </a:r>
            <a:r>
              <a:rPr lang="en-US" dirty="0" err="1"/>
              <a:t>webMD</a:t>
            </a:r>
            <a:r>
              <a:rPr lang="en-US" dirty="0"/>
              <a:t> and maximize its benefits, and is AI similar?</a:t>
            </a:r>
          </a:p>
        </p:txBody>
      </p:sp>
    </p:spTree>
    <p:extLst>
      <p:ext uri="{BB962C8B-B14F-4D97-AF65-F5344CB8AC3E}">
        <p14:creationId xmlns:p14="http://schemas.microsoft.com/office/powerpoint/2010/main" val="1552688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</a:t>
            </a:r>
            <a:r>
              <a:rPr lang="en-US" dirty="0" err="1"/>
              <a:t>ctd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What is AI good at today? What is it bad at?</a:t>
            </a:r>
          </a:p>
          <a:p>
            <a:r>
              <a:rPr lang="en-US" dirty="0"/>
              <a:t>AI is good at prediction, but bad at new knowledge generation</a:t>
            </a:r>
          </a:p>
          <a:p>
            <a:pPr lvl="1"/>
            <a:r>
              <a:rPr lang="en-US" dirty="0"/>
              <a:t>What does this tell us about how AI can be used and misused in business today?</a:t>
            </a:r>
          </a:p>
          <a:p>
            <a:r>
              <a:rPr lang="en-US" dirty="0"/>
              <a:t>How do we mitigate the costs of </a:t>
            </a:r>
            <a:r>
              <a:rPr lang="en-US" dirty="0" err="1"/>
              <a:t>webMD</a:t>
            </a:r>
            <a:r>
              <a:rPr lang="en-US" dirty="0"/>
              <a:t> and maximize its benefits, and is AI similar?</a:t>
            </a:r>
          </a:p>
        </p:txBody>
      </p:sp>
    </p:spTree>
    <p:extLst>
      <p:ext uri="{BB962C8B-B14F-4D97-AF65-F5344CB8AC3E}">
        <p14:creationId xmlns:p14="http://schemas.microsoft.com/office/powerpoint/2010/main" val="65481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Finishing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 what do we know?</a:t>
            </a:r>
          </a:p>
        </p:txBody>
      </p:sp>
    </p:spTree>
    <p:extLst>
      <p:ext uri="{BB962C8B-B14F-4D97-AF65-F5344CB8AC3E}">
        <p14:creationId xmlns:p14="http://schemas.microsoft.com/office/powerpoint/2010/main" val="6803772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Keys to navigating tension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Foster trust between management and providers</a:t>
            </a:r>
          </a:p>
          <a:p>
            <a:r>
              <a:rPr lang="en-US" dirty="0"/>
              <a:t>Treat management jobs as a vocation (as many providers do)</a:t>
            </a:r>
          </a:p>
          <a:p>
            <a:r>
              <a:rPr lang="en-US" dirty="0"/>
              <a:t>Make clear data about effectiveness and outcomes</a:t>
            </a:r>
          </a:p>
          <a:p>
            <a:pPr lvl="1"/>
            <a:r>
              <a:rPr lang="en-US" dirty="0"/>
              <a:t>Transparency about decision making and focus on patient and population creates and maintains alignment of interests</a:t>
            </a:r>
          </a:p>
          <a:p>
            <a:r>
              <a:rPr lang="en-US" dirty="0"/>
              <a:t>“Obviously, choosing ways to spend [health] resources is not a rational process. It is largely influenced by assumptions and powerful groups, all as potent as they are </a:t>
            </a:r>
            <a:r>
              <a:rPr lang="en-US" dirty="0" err="1"/>
              <a:t>nonrational</a:t>
            </a:r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6754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advice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Conspiracies are uncovered, secrets are told</a:t>
            </a:r>
          </a:p>
          <a:p>
            <a:pPr lvl="1"/>
            <a:r>
              <a:rPr lang="en-US" dirty="0"/>
              <a:t>You can’t withhold information from patients, they might not find out in every case, but they often will</a:t>
            </a:r>
          </a:p>
          <a:p>
            <a:r>
              <a:rPr lang="en-US" dirty="0"/>
              <a:t>Whistle blower protection generally doesn’t work – you can’t rely on whistle blowers so you need robust procedures</a:t>
            </a:r>
          </a:p>
          <a:p>
            <a:pPr lvl="1"/>
            <a:r>
              <a:rPr lang="en-US" dirty="0"/>
              <a:t>“among whistle blowers surveyed, 62% lost their jobs, 18% felt that they were harassed or transferred and 11% had their responsibilities or salaries reduced.”</a:t>
            </a:r>
          </a:p>
          <a:p>
            <a:r>
              <a:rPr lang="en-US" dirty="0"/>
              <a:t>Legal liability is shared between payers and providers – it is the responsibility of each party to protest when care dictated by the other party does not serve the patients interest.</a:t>
            </a:r>
          </a:p>
          <a:p>
            <a:pPr lvl="1"/>
            <a:r>
              <a:rPr lang="en-US" dirty="0"/>
              <a:t>Wickline v California</a:t>
            </a:r>
          </a:p>
          <a:p>
            <a:r>
              <a:rPr lang="en-US" dirty="0"/>
              <a:t>Cutting staff is less ethical in healthcare than in other industries</a:t>
            </a:r>
          </a:p>
        </p:txBody>
      </p:sp>
    </p:spTree>
    <p:extLst>
      <p:ext uri="{BB962C8B-B14F-4D97-AF65-F5344CB8AC3E}">
        <p14:creationId xmlns:p14="http://schemas.microsoft.com/office/powerpoint/2010/main" val="893716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Dilemmas and trilemmas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83909" cy="4351338"/>
          </a:xfrm>
        </p:spPr>
        <p:txBody>
          <a:bodyPr/>
          <a:lstStyle/>
          <a:p>
            <a:r>
              <a:rPr lang="en-US" dirty="0"/>
              <a:t>Complexity has another manifestation</a:t>
            </a:r>
          </a:p>
          <a:p>
            <a:endParaRPr lang="en-US" dirty="0"/>
          </a:p>
        </p:txBody>
      </p:sp>
      <p:pic>
        <p:nvPicPr>
          <p:cNvPr id="3074" name="Picture 2" descr="Eoin Kelleher on X: &quot;A weakness of many efforts at healthcare reform is a  failure to tackle the tradeoffs of the 'Iron Triangle'. We have to pay for  healthcare with money (tax,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825625"/>
            <a:ext cx="6029902" cy="5040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84058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Trilemma 1: Iron triangle of healthcare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Medicine's Trilemma – Seth M. Hardy, MD MB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721" y="1638300"/>
            <a:ext cx="8572500" cy="521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3539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8ec10-a743-4c21-91d9-69d297feae2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DDB884101BF43AD36487F06175C6C" ma:contentTypeVersion="18" ma:contentTypeDescription="Create a new document." ma:contentTypeScope="" ma:versionID="04ce9d921da06bbbc7debe05314872f8">
  <xsd:schema xmlns:xsd="http://www.w3.org/2001/XMLSchema" xmlns:xs="http://www.w3.org/2001/XMLSchema" xmlns:p="http://schemas.microsoft.com/office/2006/metadata/properties" xmlns:ns3="7f18ec10-a743-4c21-91d9-69d297feae23" xmlns:ns4="ce5fba22-8df0-4e59-b0bb-9a52d7395907" targetNamespace="http://schemas.microsoft.com/office/2006/metadata/properties" ma:root="true" ma:fieldsID="6739e6a61dd1e4ad6df1e3c2cee982c9" ns3:_="" ns4:_="">
    <xsd:import namespace="7f18ec10-a743-4c21-91d9-69d297feae23"/>
    <xsd:import namespace="ce5fba22-8df0-4e59-b0bb-9a52d7395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ec10-a743-4c21-91d9-69d297fea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ba22-8df0-4e59-b0bb-9a52d7395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3CCEF31-2404-446D-B229-4D64D8053070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7f18ec10-a743-4c21-91d9-69d297feae23"/>
    <ds:schemaRef ds:uri="http://purl.org/dc/elements/1.1/"/>
    <ds:schemaRef ds:uri="http://schemas.microsoft.com/office/2006/metadata/properties"/>
    <ds:schemaRef ds:uri="http://schemas.microsoft.com/office/infopath/2007/PartnerControls"/>
    <ds:schemaRef ds:uri="ce5fba22-8df0-4e59-b0bb-9a52d7395907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DE1205F-2A1C-4122-BC74-2A5F9A25A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8ec10-a743-4c21-91d9-69d297feae23"/>
    <ds:schemaRef ds:uri="ce5fba22-8df0-4e59-b0bb-9a52d7395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63D1FD5-6DED-41C9-B7E6-A885BA82DCB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1655</TotalTime>
  <Words>840</Words>
  <Application>Microsoft Office PowerPoint</Application>
  <PresentationFormat>Widescreen</PresentationFormat>
  <Paragraphs>59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Ethics, AI, Trilemmas</vt:lpstr>
      <vt:lpstr>Continuing AI conversation</vt:lpstr>
      <vt:lpstr>AI ctd</vt:lpstr>
      <vt:lpstr>AI ctd</vt:lpstr>
      <vt:lpstr>Finishing ethics</vt:lpstr>
      <vt:lpstr>Keys to navigating tension</vt:lpstr>
      <vt:lpstr>Practical advice</vt:lpstr>
      <vt:lpstr>Dilemmas and trilemmas</vt:lpstr>
      <vt:lpstr>Trilemma 1: Iron triangle of healthcare</vt:lpstr>
      <vt:lpstr>Trilemma 2: National health policy</vt:lpstr>
      <vt:lpstr>Trilemma 3: Hospital department</vt:lpstr>
      <vt:lpstr>Trilemma 4 (triple aim): Healthcare providers</vt:lpstr>
      <vt:lpstr>Trilemma N: The diet, health, and environment trilemma</vt:lpstr>
      <vt:lpstr>Tilemmas abound! Can you BS your way through?</vt:lpstr>
      <vt:lpstr>What’s the lesson</vt:lpstr>
      <vt:lpstr>Next time:</vt:lpstr>
    </vt:vector>
  </TitlesOfParts>
  <Company>University of Connecticut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Murphy</dc:creator>
  <cp:lastModifiedBy>Murphy, Shane M</cp:lastModifiedBy>
  <cp:revision>25</cp:revision>
  <dcterms:created xsi:type="dcterms:W3CDTF">2024-08-26T13:44:35Z</dcterms:created>
  <dcterms:modified xsi:type="dcterms:W3CDTF">2024-09-10T18:00:13Z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0x010100ED7DDB884101BF43AD36487F06175C6C</vt:lpwstr>
  </property>
</Properties>
</file>