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4" r:id="rId19"/>
    <p:sldId id="275" r:id="rId20"/>
    <p:sldId id="276" r:id="rId21"/>
    <p:sldId id="277" r:id="rId22"/>
    <p:sldId id="278" r:id="rId23"/>
    <p:sldId id="279" r:id="rId24"/>
    <p:sldId id="280" r:id="rId25"/>
    <p:sldId id="281" r:id="rId26"/>
    <p:sldId id="282" r:id="rId27"/>
    <p:sldId id="284"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6" autoAdjust="0"/>
    <p:restoredTop sz="94660"/>
  </p:normalViewPr>
  <p:slideViewPr>
    <p:cSldViewPr snapToGrid="0">
      <p:cViewPr varScale="1">
        <p:scale>
          <a:sx n="104" d="100"/>
          <a:sy n="104" d="100"/>
        </p:scale>
        <p:origin x="14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6F5E-881F-4219-929E-186127145414}" type="datetimeFigureOut">
              <a:rPr lang="en-US" smtClean="0"/>
              <a:t>9/19/2024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3C1AE4-6DA6-4E4C-8E62-F2393A6D61E7}" type="slidenum">
              <a:rPr lang="en-US" smtClean="0"/>
              <a:t>‹#›</a:t>
            </a:fld>
            <a:endParaRPr lang="en-US"/>
          </a:p>
        </p:txBody>
      </p:sp>
    </p:spTree>
    <p:extLst>
      <p:ext uri="{BB962C8B-B14F-4D97-AF65-F5344CB8AC3E}">
        <p14:creationId xmlns:p14="http://schemas.microsoft.com/office/powerpoint/2010/main" val="1233382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444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33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37671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9BB39-2456-4FBF-92B2-030E21FB84B1}"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219171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29BB39-2456-4FBF-92B2-030E21FB84B1}"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63512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9BB39-2456-4FBF-92B2-030E21FB84B1}" type="datetimeFigureOut">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4987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9BB39-2456-4FBF-92B2-030E21FB84B1}" type="datetimeFigureOut">
              <a:rPr lang="en-US" smtClean="0"/>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39046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9BB39-2456-4FBF-92B2-030E21FB84B1}" type="datetimeFigureOut">
              <a:rPr lang="en-US" smtClean="0"/>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992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9BB39-2456-4FBF-92B2-030E21FB84B1}" type="datetimeFigureOut">
              <a:rPr lang="en-US" smtClean="0"/>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70999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154212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29BB39-2456-4FBF-92B2-030E21FB84B1}" type="datetimeFigureOut">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08AC-8A1E-46A4-B82E-A7C5D1D335C4}" type="slidenum">
              <a:rPr lang="en-US" smtClean="0"/>
              <a:t>‹#›</a:t>
            </a:fld>
            <a:endParaRPr lang="en-US"/>
          </a:p>
        </p:txBody>
      </p:sp>
    </p:spTree>
    <p:extLst>
      <p:ext uri="{BB962C8B-B14F-4D97-AF65-F5344CB8AC3E}">
        <p14:creationId xmlns:p14="http://schemas.microsoft.com/office/powerpoint/2010/main" val="534137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BB39-2456-4FBF-92B2-030E21FB84B1}" type="datetimeFigureOut">
              <a:rPr lang="en-US" smtClean="0"/>
              <a:t>9/19/2024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08AC-8A1E-46A4-B82E-A7C5D1D335C4}" type="slidenum">
              <a:rPr lang="en-US" smtClean="0"/>
              <a:t>‹#›</a:t>
            </a:fld>
            <a:endParaRPr lang="en-US"/>
          </a:p>
        </p:txBody>
      </p:sp>
    </p:spTree>
    <p:extLst>
      <p:ext uri="{BB962C8B-B14F-4D97-AF65-F5344CB8AC3E}">
        <p14:creationId xmlns:p14="http://schemas.microsoft.com/office/powerpoint/2010/main" val="2984934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 health management</a:t>
            </a:r>
            <a:endParaRPr lang="en-US" dirty="0"/>
          </a:p>
        </p:txBody>
      </p:sp>
      <p:sp>
        <p:nvSpPr>
          <p:cNvPr id="3" name="Subtitle 2"/>
          <p:cNvSpPr>
            <a:spLocks noGrp="1"/>
          </p:cNvSpPr>
          <p:nvPr>
            <p:ph type="subTitle" idx="1"/>
          </p:nvPr>
        </p:nvSpPr>
        <p:spPr/>
        <p:txBody>
          <a:bodyPr/>
          <a:lstStyle/>
          <a:p>
            <a:r>
              <a:rPr lang="en-US" dirty="0" smtClean="0"/>
              <a:t>TR 2:00-3:15 – BUSN202</a:t>
            </a:r>
          </a:p>
          <a:p>
            <a:r>
              <a:rPr lang="en-US" dirty="0" smtClean="0"/>
              <a:t>Shane Murphy</a:t>
            </a:r>
          </a:p>
        </p:txBody>
      </p:sp>
    </p:spTree>
    <p:extLst>
      <p:ext uri="{BB962C8B-B14F-4D97-AF65-F5344CB8AC3E}">
        <p14:creationId xmlns:p14="http://schemas.microsoft.com/office/powerpoint/2010/main" val="337071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lstStyle/>
          <a:p>
            <a:r>
              <a:rPr lang="en-US" dirty="0" smtClean="0"/>
              <a:t>Encourage political commitment, change public perception</a:t>
            </a:r>
          </a:p>
          <a:p>
            <a:r>
              <a:rPr lang="en-US" dirty="0" smtClean="0"/>
              <a:t>Strategic, timely, well executed strategies important</a:t>
            </a:r>
          </a:p>
          <a:p>
            <a:r>
              <a:rPr lang="en-US" dirty="0" smtClean="0"/>
              <a:t>Message </a:t>
            </a:r>
            <a:r>
              <a:rPr lang="en-US" i="1" dirty="0" smtClean="0"/>
              <a:t>and</a:t>
            </a:r>
            <a:r>
              <a:rPr lang="en-US" dirty="0" smtClean="0"/>
              <a:t> messenger important</a:t>
            </a:r>
          </a:p>
          <a:p>
            <a:r>
              <a:rPr lang="en-US" dirty="0" smtClean="0"/>
              <a:t>Effect social norms</a:t>
            </a:r>
          </a:p>
          <a:p>
            <a:r>
              <a:rPr lang="en-US" dirty="0" smtClean="0"/>
              <a:t>Present human face on issues and solutions</a:t>
            </a:r>
          </a:p>
          <a:p>
            <a:r>
              <a:rPr lang="en-US" dirty="0" smtClean="0"/>
              <a:t>Create channels of communication in advance, especially in emergency response</a:t>
            </a:r>
            <a:endParaRPr lang="en-US" dirty="0"/>
          </a:p>
        </p:txBody>
      </p:sp>
    </p:spTree>
    <p:extLst>
      <p:ext uri="{BB962C8B-B14F-4D97-AF65-F5344CB8AC3E}">
        <p14:creationId xmlns:p14="http://schemas.microsoft.com/office/powerpoint/2010/main" val="4161497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commitment</a:t>
            </a:r>
            <a:endParaRPr lang="en-US" dirty="0"/>
          </a:p>
        </p:txBody>
      </p:sp>
      <p:sp>
        <p:nvSpPr>
          <p:cNvPr id="3" name="Content Placeholder 2"/>
          <p:cNvSpPr>
            <a:spLocks noGrp="1"/>
          </p:cNvSpPr>
          <p:nvPr>
            <p:ph idx="1"/>
          </p:nvPr>
        </p:nvSpPr>
        <p:spPr/>
        <p:txBody>
          <a:bodyPr>
            <a:normAutofit fontScale="92500"/>
          </a:bodyPr>
          <a:lstStyle/>
          <a:p>
            <a:r>
              <a:rPr lang="en-US" dirty="0" smtClean="0"/>
              <a:t>Builds upon previous points</a:t>
            </a:r>
          </a:p>
          <a:p>
            <a:r>
              <a:rPr lang="en-US" dirty="0" smtClean="0"/>
              <a:t>Key to resource availability</a:t>
            </a:r>
          </a:p>
          <a:p>
            <a:r>
              <a:rPr lang="en-US" dirty="0" smtClean="0"/>
              <a:t>Public health may follow rather than lead civil society due</a:t>
            </a:r>
          </a:p>
          <a:p>
            <a:pPr lvl="1"/>
            <a:r>
              <a:rPr lang="en-US" dirty="0" smtClean="0"/>
              <a:t>Political salience lags popular salience</a:t>
            </a:r>
          </a:p>
          <a:p>
            <a:pPr lvl="1"/>
            <a:r>
              <a:rPr lang="en-US" dirty="0" smtClean="0"/>
              <a:t>Politics often promotes status quo and punishes risk taking</a:t>
            </a:r>
          </a:p>
          <a:p>
            <a:r>
              <a:rPr lang="en-US" dirty="0" smtClean="0"/>
              <a:t>Opponents of public health may be vocal, well funded, and organized</a:t>
            </a:r>
          </a:p>
          <a:p>
            <a:r>
              <a:rPr lang="en-US" dirty="0" smtClean="0"/>
              <a:t>Politicians need to feel secure and see that opposition threat is minimized</a:t>
            </a:r>
          </a:p>
          <a:p>
            <a:r>
              <a:rPr lang="en-US" dirty="0" smtClean="0"/>
              <a:t>Opposed programs:</a:t>
            </a:r>
          </a:p>
          <a:p>
            <a:pPr lvl="1"/>
            <a:r>
              <a:rPr lang="en-US" dirty="0"/>
              <a:t>water </a:t>
            </a:r>
            <a:r>
              <a:rPr lang="en-US" dirty="0" smtClean="0"/>
              <a:t>fluoridation, </a:t>
            </a:r>
            <a:r>
              <a:rPr lang="en-US" dirty="0"/>
              <a:t>vaccination </a:t>
            </a:r>
            <a:r>
              <a:rPr lang="en-US" dirty="0" smtClean="0"/>
              <a:t>mandates, </a:t>
            </a:r>
            <a:r>
              <a:rPr lang="en-US" dirty="0"/>
              <a:t>smoke-free workplace </a:t>
            </a:r>
            <a:r>
              <a:rPr lang="en-US" dirty="0" smtClean="0"/>
              <a:t>laws, </a:t>
            </a:r>
            <a:r>
              <a:rPr lang="en-US" dirty="0"/>
              <a:t>disease </a:t>
            </a:r>
            <a:r>
              <a:rPr lang="en-US" dirty="0" smtClean="0"/>
              <a:t>reporting, </a:t>
            </a:r>
            <a:r>
              <a:rPr lang="en-US" dirty="0"/>
              <a:t>environmental </a:t>
            </a:r>
            <a:r>
              <a:rPr lang="en-US" dirty="0" smtClean="0"/>
              <a:t>protection, </a:t>
            </a:r>
            <a:r>
              <a:rPr lang="en-US" dirty="0"/>
              <a:t>and motor vehicle </a:t>
            </a:r>
            <a:r>
              <a:rPr lang="en-US" dirty="0" smtClean="0"/>
              <a:t>safety.</a:t>
            </a:r>
            <a:endParaRPr lang="en-US" dirty="0"/>
          </a:p>
        </p:txBody>
      </p:sp>
    </p:spTree>
    <p:extLst>
      <p:ext uri="{BB962C8B-B14F-4D97-AF65-F5344CB8AC3E}">
        <p14:creationId xmlns:p14="http://schemas.microsoft.com/office/powerpoint/2010/main" val="1692961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theory</a:t>
            </a:r>
            <a:endParaRPr lang="en-US" dirty="0"/>
          </a:p>
        </p:txBody>
      </p:sp>
      <p:sp>
        <p:nvSpPr>
          <p:cNvPr id="3" name="Content Placeholder 2"/>
          <p:cNvSpPr>
            <a:spLocks noGrp="1"/>
          </p:cNvSpPr>
          <p:nvPr>
            <p:ph idx="1"/>
          </p:nvPr>
        </p:nvSpPr>
        <p:spPr/>
        <p:txBody>
          <a:bodyPr/>
          <a:lstStyle/>
          <a:p>
            <a:r>
              <a:rPr lang="en-US" dirty="0" smtClean="0"/>
              <a:t>Tragedy of the commons:</a:t>
            </a:r>
          </a:p>
          <a:p>
            <a:pPr lvl="1"/>
            <a:r>
              <a:rPr lang="en-US" dirty="0"/>
              <a:t>A</a:t>
            </a:r>
            <a:r>
              <a:rPr lang="en-US" dirty="0" smtClean="0"/>
              <a:t> </a:t>
            </a:r>
            <a:r>
              <a:rPr lang="en-US" dirty="0"/>
              <a:t>preventive measure that brings large benefits to the community offers little to each participating </a:t>
            </a:r>
            <a:r>
              <a:rPr lang="en-US" dirty="0" smtClean="0"/>
              <a:t>individual</a:t>
            </a:r>
          </a:p>
          <a:p>
            <a:r>
              <a:rPr lang="en-US" dirty="0" smtClean="0"/>
              <a:t>Prisoner’s dilemma</a:t>
            </a:r>
          </a:p>
          <a:p>
            <a:pPr lvl="2"/>
            <a:endParaRPr lang="en-US" dirty="0"/>
          </a:p>
        </p:txBody>
      </p:sp>
    </p:spTree>
    <p:extLst>
      <p:ext uri="{BB962C8B-B14F-4D97-AF65-F5344CB8AC3E}">
        <p14:creationId xmlns:p14="http://schemas.microsoft.com/office/powerpoint/2010/main" val="738645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50" y="184150"/>
            <a:ext cx="10515600" cy="1325563"/>
          </a:xfrm>
        </p:spPr>
        <p:txBody>
          <a:bodyPr/>
          <a:lstStyle/>
          <a:p>
            <a:r>
              <a:rPr lang="en-US" dirty="0" smtClean="0"/>
              <a:t>Game Theory: Prisoner’s dilemma</a:t>
            </a:r>
            <a:endParaRPr lang="en-US" dirty="0"/>
          </a:p>
        </p:txBody>
      </p:sp>
      <p:sp>
        <p:nvSpPr>
          <p:cNvPr id="3" name="Content Placeholder 2"/>
          <p:cNvSpPr>
            <a:spLocks noGrp="1"/>
          </p:cNvSpPr>
          <p:nvPr>
            <p:ph idx="1"/>
          </p:nvPr>
        </p:nvSpPr>
        <p:spPr>
          <a:xfrm>
            <a:off x="0" y="1266824"/>
            <a:ext cx="12077700" cy="5591175"/>
          </a:xfrm>
        </p:spPr>
        <p:txBody>
          <a:bodyPr>
            <a:normAutofit fontScale="92500" lnSpcReduction="10000"/>
          </a:bodyPr>
          <a:lstStyle/>
          <a:p>
            <a:r>
              <a:rPr lang="en-US" dirty="0"/>
              <a:t>Suppose you and your buddy commit a crime and you are both arrested by the police and placed in different rooms while being interrogated</a:t>
            </a:r>
            <a:r>
              <a:rPr lang="en-US" dirty="0" smtClean="0"/>
              <a:t>.</a:t>
            </a:r>
            <a:endParaRPr lang="en-US" dirty="0"/>
          </a:p>
          <a:p>
            <a:pPr lvl="1"/>
            <a:r>
              <a:rPr lang="en-US" dirty="0"/>
              <a:t>If neither of you talk, then there's only enough evidence to convict you both of a lesser crime and you'll each only get 2 years in prison.</a:t>
            </a:r>
          </a:p>
          <a:p>
            <a:pPr lvl="1"/>
            <a:r>
              <a:rPr lang="en-US" dirty="0"/>
              <a:t>If you fully confess and agree to testify against your partner, then you will go free and your partner will get a 10 year sentence.</a:t>
            </a:r>
          </a:p>
          <a:p>
            <a:pPr lvl="1"/>
            <a:r>
              <a:rPr lang="en-US" dirty="0"/>
              <a:t>Same goes for him: If he fully confesses and agrees to testify against you, then he will go free and you will get the 10 year sentence.</a:t>
            </a:r>
          </a:p>
          <a:p>
            <a:pPr lvl="1"/>
            <a:r>
              <a:rPr lang="en-US" dirty="0"/>
              <a:t>If you both fully confess, then they are offering 5 years for each of you.</a:t>
            </a:r>
          </a:p>
          <a:p>
            <a:pPr fontAlgn="auto"/>
            <a:r>
              <a:rPr lang="en-US" dirty="0"/>
              <a:t>So what do you do</a:t>
            </a:r>
            <a:r>
              <a:rPr lang="en-US" dirty="0" smtClean="0"/>
              <a:t>?</a:t>
            </a:r>
            <a:endParaRPr lang="en-US" dirty="0"/>
          </a:p>
          <a:p>
            <a:pPr lvl="1"/>
            <a:r>
              <a:rPr lang="en-US" dirty="0"/>
              <a:t>If he confesses, then you get 10 years if you don't confess and 5 years if you do.</a:t>
            </a:r>
          </a:p>
          <a:p>
            <a:pPr lvl="1"/>
            <a:r>
              <a:rPr lang="en-US" dirty="0"/>
              <a:t>If he doesn't confess, then you get 2 years if you don't confess and 0 years if you do.</a:t>
            </a:r>
          </a:p>
          <a:p>
            <a:pPr fontAlgn="auto"/>
            <a:r>
              <a:rPr lang="en-US" dirty="0"/>
              <a:t>Therefore, regardless of what he does, you are better off confessing. And he does the same analysis and concludes that no matter what you do, he should also confess. And so you both act rationally, confess, and go away for 5 years. But, you'd both be better off if you'd both stayed silent.</a:t>
            </a:r>
          </a:p>
          <a:p>
            <a:endParaRPr lang="en-US" dirty="0"/>
          </a:p>
        </p:txBody>
      </p:sp>
    </p:spTree>
    <p:extLst>
      <p:ext uri="{BB962C8B-B14F-4D97-AF65-F5344CB8AC3E}">
        <p14:creationId xmlns:p14="http://schemas.microsoft.com/office/powerpoint/2010/main" val="2087384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theory</a:t>
            </a:r>
            <a:endParaRPr lang="en-US" dirty="0"/>
          </a:p>
        </p:txBody>
      </p:sp>
      <p:sp>
        <p:nvSpPr>
          <p:cNvPr id="3" name="Content Placeholder 2"/>
          <p:cNvSpPr>
            <a:spLocks noGrp="1"/>
          </p:cNvSpPr>
          <p:nvPr>
            <p:ph idx="1"/>
          </p:nvPr>
        </p:nvSpPr>
        <p:spPr/>
        <p:txBody>
          <a:bodyPr/>
          <a:lstStyle/>
          <a:p>
            <a:r>
              <a:rPr lang="en-US" dirty="0" smtClean="0"/>
              <a:t>Tragedy of the commons:</a:t>
            </a:r>
          </a:p>
          <a:p>
            <a:pPr lvl="1"/>
            <a:r>
              <a:rPr lang="en-US" dirty="0"/>
              <a:t>A</a:t>
            </a:r>
            <a:r>
              <a:rPr lang="en-US" dirty="0" smtClean="0"/>
              <a:t> </a:t>
            </a:r>
            <a:r>
              <a:rPr lang="en-US" dirty="0"/>
              <a:t>preventive measure that brings large benefits to the community offers little to each participating </a:t>
            </a:r>
            <a:r>
              <a:rPr lang="en-US" dirty="0" smtClean="0"/>
              <a:t>individual</a:t>
            </a:r>
          </a:p>
          <a:p>
            <a:r>
              <a:rPr lang="en-US" dirty="0" smtClean="0"/>
              <a:t>Prisoner’s dilemma</a:t>
            </a:r>
            <a:endParaRPr lang="en-US" dirty="0"/>
          </a:p>
          <a:p>
            <a:pPr lvl="1"/>
            <a:r>
              <a:rPr lang="en-US" dirty="0" smtClean="0"/>
              <a:t>Examples</a:t>
            </a:r>
          </a:p>
          <a:p>
            <a:pPr lvl="2"/>
            <a:r>
              <a:rPr lang="en-US" dirty="0"/>
              <a:t>Narcotics prescription</a:t>
            </a:r>
          </a:p>
          <a:p>
            <a:pPr lvl="3"/>
            <a:r>
              <a:rPr lang="en-US" dirty="0"/>
              <a:t>Doctor might as well believe and patient might as well feign extreme pain</a:t>
            </a:r>
          </a:p>
          <a:p>
            <a:pPr lvl="2"/>
            <a:r>
              <a:rPr lang="en-US" dirty="0"/>
              <a:t>Disinformation</a:t>
            </a:r>
          </a:p>
          <a:p>
            <a:pPr lvl="3"/>
            <a:r>
              <a:rPr lang="en-US" dirty="0"/>
              <a:t>Hard to break from </a:t>
            </a:r>
            <a:r>
              <a:rPr lang="en-US" dirty="0" smtClean="0"/>
              <a:t>group</a:t>
            </a:r>
          </a:p>
          <a:p>
            <a:pPr lvl="2"/>
            <a:r>
              <a:rPr lang="en-US" dirty="0" smtClean="0"/>
              <a:t>Advertising</a:t>
            </a:r>
          </a:p>
          <a:p>
            <a:pPr lvl="2"/>
            <a:r>
              <a:rPr lang="en-US" dirty="0" smtClean="0"/>
              <a:t>Insurance </a:t>
            </a:r>
            <a:r>
              <a:rPr lang="en-US" dirty="0" err="1" smtClean="0"/>
              <a:t>upcoding</a:t>
            </a:r>
            <a:r>
              <a:rPr lang="en-US" dirty="0" smtClean="0"/>
              <a:t> and denial</a:t>
            </a:r>
            <a:endParaRPr lang="en-US" dirty="0"/>
          </a:p>
          <a:p>
            <a:pPr lvl="2"/>
            <a:endParaRPr lang="en-US" dirty="0"/>
          </a:p>
        </p:txBody>
      </p:sp>
    </p:spTree>
    <p:extLst>
      <p:ext uri="{BB962C8B-B14F-4D97-AF65-F5344CB8AC3E}">
        <p14:creationId xmlns:p14="http://schemas.microsoft.com/office/powerpoint/2010/main" val="131511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program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Informational: availability of relevant research</a:t>
            </a:r>
          </a:p>
          <a:p>
            <a:pPr lvl="1"/>
            <a:r>
              <a:rPr lang="en-US" dirty="0" smtClean="0"/>
              <a:t>Applying information to local context</a:t>
            </a:r>
          </a:p>
          <a:p>
            <a:pPr lvl="1"/>
            <a:r>
              <a:rPr lang="en-US" dirty="0" smtClean="0"/>
              <a:t>Research doesn’t focus on complex reality of real medicine</a:t>
            </a:r>
          </a:p>
          <a:p>
            <a:pPr lvl="1"/>
            <a:r>
              <a:rPr lang="en-US" dirty="0" smtClean="0"/>
              <a:t>Too much information</a:t>
            </a:r>
          </a:p>
          <a:p>
            <a:pPr lvl="1"/>
            <a:r>
              <a:rPr lang="en-US" dirty="0" smtClean="0"/>
              <a:t>Assessing multiple, possibly conflicting streams of information</a:t>
            </a:r>
          </a:p>
          <a:p>
            <a:r>
              <a:rPr lang="en-US" dirty="0" smtClean="0"/>
              <a:t>Organizational: difficulty integrating evidence and methods across complex organizational decision processes</a:t>
            </a:r>
          </a:p>
          <a:p>
            <a:pPr lvl="1"/>
            <a:r>
              <a:rPr lang="en-US" dirty="0" smtClean="0"/>
              <a:t>Time and resource constraints, including workload</a:t>
            </a:r>
          </a:p>
          <a:p>
            <a:pPr lvl="1"/>
            <a:r>
              <a:rPr lang="en-US" dirty="0" smtClean="0"/>
              <a:t>Lack of leadership and availability of senior management</a:t>
            </a:r>
          </a:p>
          <a:p>
            <a:pPr lvl="1"/>
            <a:r>
              <a:rPr lang="en-US" dirty="0" smtClean="0"/>
              <a:t>Planning processes and processes for incorporating evidence</a:t>
            </a:r>
          </a:p>
          <a:p>
            <a:pPr lvl="1"/>
            <a:r>
              <a:rPr lang="en-US" dirty="0" smtClean="0"/>
              <a:t>Poor communication between levels and isolation of programs</a:t>
            </a:r>
          </a:p>
          <a:p>
            <a:endParaRPr lang="en-US" dirty="0"/>
          </a:p>
        </p:txBody>
      </p:sp>
    </p:spTree>
    <p:extLst>
      <p:ext uri="{BB962C8B-B14F-4D97-AF65-F5344CB8AC3E}">
        <p14:creationId xmlns:p14="http://schemas.microsoft.com/office/powerpoint/2010/main" val="2396528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program management</a:t>
            </a:r>
            <a:endParaRPr lang="en-US" dirty="0"/>
          </a:p>
        </p:txBody>
      </p:sp>
      <p:sp>
        <p:nvSpPr>
          <p:cNvPr id="3" name="Content Placeholder 2"/>
          <p:cNvSpPr>
            <a:spLocks noGrp="1"/>
          </p:cNvSpPr>
          <p:nvPr>
            <p:ph idx="1"/>
          </p:nvPr>
        </p:nvSpPr>
        <p:spPr/>
        <p:txBody>
          <a:bodyPr>
            <a:normAutofit/>
          </a:bodyPr>
          <a:lstStyle/>
          <a:p>
            <a:r>
              <a:rPr lang="en-US" dirty="0" smtClean="0"/>
              <a:t>Organization culture</a:t>
            </a:r>
          </a:p>
          <a:p>
            <a:pPr lvl="1"/>
            <a:r>
              <a:rPr lang="en-US" dirty="0" smtClean="0"/>
              <a:t>Crisis management focus makes it difficult to prioritize important but non-urgent needs</a:t>
            </a:r>
          </a:p>
          <a:p>
            <a:pPr lvl="1"/>
            <a:r>
              <a:rPr lang="en-US" dirty="0"/>
              <a:t>Politicization</a:t>
            </a:r>
            <a:endParaRPr lang="en-US" dirty="0" smtClean="0"/>
          </a:p>
          <a:p>
            <a:pPr lvl="1"/>
            <a:r>
              <a:rPr lang="en-US" dirty="0" smtClean="0"/>
              <a:t>Resistance to change</a:t>
            </a:r>
          </a:p>
          <a:p>
            <a:r>
              <a:rPr lang="en-US" dirty="0" smtClean="0"/>
              <a:t>Individual skills, capacity, and experience</a:t>
            </a:r>
          </a:p>
          <a:p>
            <a:r>
              <a:rPr lang="en-US" dirty="0" smtClean="0"/>
              <a:t>Lack of contact and mutual understanding between researchers and decision makers</a:t>
            </a:r>
          </a:p>
          <a:p>
            <a:r>
              <a:rPr lang="en-US" dirty="0" smtClean="0"/>
              <a:t>Scalability</a:t>
            </a:r>
            <a:endParaRPr lang="en-US" dirty="0"/>
          </a:p>
        </p:txBody>
      </p:sp>
    </p:spTree>
    <p:extLst>
      <p:ext uri="{BB962C8B-B14F-4D97-AF65-F5344CB8AC3E}">
        <p14:creationId xmlns:p14="http://schemas.microsoft.com/office/powerpoint/2010/main" val="1256699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Sometimes this means smaller programs that can be repeated</a:t>
            </a:r>
          </a:p>
          <a:p>
            <a:endParaRPr lang="en-US" dirty="0" smtClean="0"/>
          </a:p>
          <a:p>
            <a:r>
              <a:rPr lang="en-US" dirty="0" smtClean="0"/>
              <a:t>And sometimes this means programs that can be meaningful when implemented on small and large scales alike</a:t>
            </a:r>
          </a:p>
          <a:p>
            <a:endParaRPr lang="en-US" dirty="0"/>
          </a:p>
          <a:p>
            <a:r>
              <a:rPr lang="en-US" dirty="0" smtClean="0"/>
              <a:t>Organizations, physicians, and advocates often focus on individual approaches</a:t>
            </a:r>
          </a:p>
          <a:p>
            <a:pPr lvl="1"/>
            <a:r>
              <a:rPr lang="en-US" dirty="0" smtClean="0"/>
              <a:t>Challenge for scalability</a:t>
            </a:r>
          </a:p>
          <a:p>
            <a:pPr lvl="1"/>
            <a:r>
              <a:rPr lang="en-US" dirty="0" smtClean="0"/>
              <a:t>But standardization within the individualization can lower costs, allowing for more scalability</a:t>
            </a:r>
            <a:endParaRPr lang="en-US" dirty="0"/>
          </a:p>
        </p:txBody>
      </p:sp>
    </p:spTree>
    <p:extLst>
      <p:ext uri="{BB962C8B-B14F-4D97-AF65-F5344CB8AC3E}">
        <p14:creationId xmlns:p14="http://schemas.microsoft.com/office/powerpoint/2010/main" val="2740839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Solutions/facilitators: Information</a:t>
            </a:r>
            <a:endParaRPr lang="en-US" dirty="0"/>
          </a:p>
        </p:txBody>
      </p:sp>
      <p:sp>
        <p:nvSpPr>
          <p:cNvPr id="3" name="Content Placeholder 2"/>
          <p:cNvSpPr>
            <a:spLocks noGrp="1"/>
          </p:cNvSpPr>
          <p:nvPr>
            <p:ph idx="1"/>
          </p:nvPr>
        </p:nvSpPr>
        <p:spPr/>
        <p:txBody>
          <a:bodyPr/>
          <a:lstStyle/>
          <a:p>
            <a:r>
              <a:rPr lang="en-US" dirty="0" smtClean="0"/>
              <a:t>Access to information</a:t>
            </a:r>
          </a:p>
          <a:p>
            <a:r>
              <a:rPr lang="en-US" dirty="0" smtClean="0"/>
              <a:t>Systematic reviews bypass the stage of looking at individual studies, increase confidence</a:t>
            </a:r>
          </a:p>
          <a:p>
            <a:r>
              <a:rPr lang="en-US" dirty="0" smtClean="0"/>
              <a:t>Building interaction time between researchers and decision-makers</a:t>
            </a:r>
          </a:p>
          <a:p>
            <a:r>
              <a:rPr lang="en-US" dirty="0" smtClean="0"/>
              <a:t>Targeting dissemination of research findings important</a:t>
            </a:r>
            <a:endParaRPr lang="en-US" dirty="0"/>
          </a:p>
        </p:txBody>
      </p:sp>
    </p:spTree>
    <p:extLst>
      <p:ext uri="{BB962C8B-B14F-4D97-AF65-F5344CB8AC3E}">
        <p14:creationId xmlns:p14="http://schemas.microsoft.com/office/powerpoint/2010/main" val="172051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Solutions/facilitators</a:t>
            </a:r>
            <a:r>
              <a:rPr lang="en-US" dirty="0" smtClean="0"/>
              <a:t>: Organizational structure</a:t>
            </a:r>
            <a:endParaRPr lang="en-US" dirty="0"/>
          </a:p>
        </p:txBody>
      </p:sp>
      <p:sp>
        <p:nvSpPr>
          <p:cNvPr id="3" name="Content Placeholder 2"/>
          <p:cNvSpPr>
            <a:spLocks noGrp="1"/>
          </p:cNvSpPr>
          <p:nvPr>
            <p:ph idx="1"/>
          </p:nvPr>
        </p:nvSpPr>
        <p:spPr/>
        <p:txBody>
          <a:bodyPr/>
          <a:lstStyle/>
          <a:p>
            <a:r>
              <a:rPr lang="en-US" dirty="0" smtClean="0"/>
              <a:t>Intra-organizational linkages</a:t>
            </a:r>
          </a:p>
          <a:p>
            <a:r>
              <a:rPr lang="en-US" dirty="0" smtClean="0"/>
              <a:t>Expertise in research utilization</a:t>
            </a:r>
          </a:p>
          <a:p>
            <a:r>
              <a:rPr lang="en-US" dirty="0" smtClean="0"/>
              <a:t>Processes for integration of evidence</a:t>
            </a:r>
          </a:p>
          <a:p>
            <a:r>
              <a:rPr lang="en-US" dirty="0" smtClean="0"/>
              <a:t>Administrative support</a:t>
            </a:r>
          </a:p>
          <a:p>
            <a:r>
              <a:rPr lang="en-US" dirty="0" smtClean="0"/>
              <a:t>Data – especially operational data – availability</a:t>
            </a:r>
            <a:endParaRPr lang="en-US" dirty="0"/>
          </a:p>
        </p:txBody>
      </p:sp>
    </p:spTree>
    <p:extLst>
      <p:ext uri="{BB962C8B-B14F-4D97-AF65-F5344CB8AC3E}">
        <p14:creationId xmlns:p14="http://schemas.microsoft.com/office/powerpoint/2010/main" val="252668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a:t>
            </a:r>
            <a:endParaRPr lang="en-US" dirty="0"/>
          </a:p>
        </p:txBody>
      </p:sp>
      <p:sp>
        <p:nvSpPr>
          <p:cNvPr id="3" name="Content Placeholder 2"/>
          <p:cNvSpPr>
            <a:spLocks noGrp="1"/>
          </p:cNvSpPr>
          <p:nvPr>
            <p:ph idx="1"/>
          </p:nvPr>
        </p:nvSpPr>
        <p:spPr/>
        <p:txBody>
          <a:bodyPr/>
          <a:lstStyle/>
          <a:p>
            <a:r>
              <a:rPr lang="en-US" dirty="0" smtClean="0"/>
              <a:t>Stakeholders</a:t>
            </a:r>
          </a:p>
          <a:p>
            <a:pPr lvl="1"/>
            <a:r>
              <a:rPr lang="en-US" dirty="0" smtClean="0"/>
              <a:t>Local, city, and state/national actors</a:t>
            </a:r>
          </a:p>
          <a:p>
            <a:pPr lvl="1"/>
            <a:r>
              <a:rPr lang="en-US" dirty="0" smtClean="0"/>
              <a:t>Local</a:t>
            </a:r>
          </a:p>
          <a:p>
            <a:pPr lvl="2"/>
            <a:r>
              <a:rPr lang="en-US" dirty="0" smtClean="0"/>
              <a:t>Hospitals, community organizations, universities, businesses, religious organizations</a:t>
            </a:r>
          </a:p>
          <a:p>
            <a:pPr lvl="1"/>
            <a:r>
              <a:rPr lang="en-US" dirty="0" smtClean="0"/>
              <a:t>City</a:t>
            </a:r>
          </a:p>
          <a:p>
            <a:pPr lvl="2"/>
            <a:r>
              <a:rPr lang="en-US" dirty="0" smtClean="0"/>
              <a:t>City and county departments of public health, mayors office, parks and recreation</a:t>
            </a:r>
          </a:p>
          <a:p>
            <a:pPr lvl="1"/>
            <a:r>
              <a:rPr lang="en-US" dirty="0" smtClean="0"/>
              <a:t>State</a:t>
            </a:r>
          </a:p>
          <a:p>
            <a:pPr lvl="2"/>
            <a:r>
              <a:rPr lang="en-US" dirty="0" smtClean="0"/>
              <a:t>State/national departments of public health, NGOs, IGOs</a:t>
            </a:r>
          </a:p>
          <a:p>
            <a:endParaRPr lang="en-US" dirty="0" smtClean="0"/>
          </a:p>
        </p:txBody>
      </p:sp>
    </p:spTree>
    <p:extLst>
      <p:ext uri="{BB962C8B-B14F-4D97-AF65-F5344CB8AC3E}">
        <p14:creationId xmlns:p14="http://schemas.microsoft.com/office/powerpoint/2010/main" val="2920399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Solutions/facilitators</a:t>
            </a:r>
            <a:r>
              <a:rPr lang="en-US" dirty="0" smtClean="0"/>
              <a:t>: Organizational culture</a:t>
            </a:r>
            <a:endParaRPr lang="en-US" dirty="0"/>
          </a:p>
        </p:txBody>
      </p:sp>
      <p:sp>
        <p:nvSpPr>
          <p:cNvPr id="3" name="Content Placeholder 2"/>
          <p:cNvSpPr>
            <a:spLocks noGrp="1"/>
          </p:cNvSpPr>
          <p:nvPr>
            <p:ph idx="1"/>
          </p:nvPr>
        </p:nvSpPr>
        <p:spPr/>
        <p:txBody>
          <a:bodyPr/>
          <a:lstStyle/>
          <a:p>
            <a:r>
              <a:rPr lang="en-US" dirty="0" smtClean="0"/>
              <a:t>Supporting evidence use</a:t>
            </a:r>
          </a:p>
          <a:p>
            <a:r>
              <a:rPr lang="en-US" dirty="0" smtClean="0"/>
              <a:t>Human resources training</a:t>
            </a:r>
          </a:p>
          <a:p>
            <a:pPr lvl="1"/>
            <a:r>
              <a:rPr lang="en-US" dirty="0" smtClean="0"/>
              <a:t>And rewards</a:t>
            </a:r>
          </a:p>
          <a:p>
            <a:r>
              <a:rPr lang="en-US" dirty="0" smtClean="0"/>
              <a:t>Inter-organizational collaboration</a:t>
            </a:r>
          </a:p>
          <a:p>
            <a:r>
              <a:rPr lang="en-US" dirty="0" smtClean="0"/>
              <a:t>Visible research utilization</a:t>
            </a:r>
            <a:endParaRPr lang="en-US" dirty="0"/>
          </a:p>
        </p:txBody>
      </p:sp>
    </p:spTree>
    <p:extLst>
      <p:ext uri="{BB962C8B-B14F-4D97-AF65-F5344CB8AC3E}">
        <p14:creationId xmlns:p14="http://schemas.microsoft.com/office/powerpoint/2010/main" val="1138599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Solutions/facilitators</a:t>
            </a:r>
            <a:r>
              <a:rPr lang="en-US" dirty="0" smtClean="0"/>
              <a:t>: Skills</a:t>
            </a:r>
            <a:endParaRPr lang="en-US" dirty="0"/>
          </a:p>
        </p:txBody>
      </p:sp>
      <p:sp>
        <p:nvSpPr>
          <p:cNvPr id="3" name="Content Placeholder 2"/>
          <p:cNvSpPr>
            <a:spLocks noGrp="1"/>
          </p:cNvSpPr>
          <p:nvPr>
            <p:ph idx="1"/>
          </p:nvPr>
        </p:nvSpPr>
        <p:spPr/>
        <p:txBody>
          <a:bodyPr/>
          <a:lstStyle/>
          <a:p>
            <a:r>
              <a:rPr lang="en-US" dirty="0" smtClean="0"/>
              <a:t>Contact between researchers and decision-makers</a:t>
            </a:r>
          </a:p>
          <a:p>
            <a:pPr lvl="1"/>
            <a:r>
              <a:rPr lang="en-US" dirty="0" smtClean="0"/>
              <a:t>Mutual respect</a:t>
            </a:r>
          </a:p>
          <a:p>
            <a:r>
              <a:rPr lang="en-US" dirty="0" smtClean="0"/>
              <a:t>Researcher and decision-maker focus on application</a:t>
            </a:r>
            <a:endParaRPr lang="en-US" dirty="0"/>
          </a:p>
        </p:txBody>
      </p:sp>
    </p:spTree>
    <p:extLst>
      <p:ext uri="{BB962C8B-B14F-4D97-AF65-F5344CB8AC3E}">
        <p14:creationId xmlns:p14="http://schemas.microsoft.com/office/powerpoint/2010/main" val="2014937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a:t>
            </a:r>
            <a:endParaRPr lang="en-US" dirty="0"/>
          </a:p>
        </p:txBody>
      </p:sp>
      <p:sp>
        <p:nvSpPr>
          <p:cNvPr id="3" name="Content Placeholder 2"/>
          <p:cNvSpPr>
            <a:spLocks noGrp="1"/>
          </p:cNvSpPr>
          <p:nvPr>
            <p:ph idx="1"/>
          </p:nvPr>
        </p:nvSpPr>
        <p:spPr/>
        <p:txBody>
          <a:bodyPr/>
          <a:lstStyle/>
          <a:p>
            <a:r>
              <a:rPr lang="en-US" dirty="0" smtClean="0"/>
              <a:t>Avoiding attrition of program goals and capabilities</a:t>
            </a:r>
          </a:p>
          <a:p>
            <a:r>
              <a:rPr lang="en-US" dirty="0" smtClean="0"/>
              <a:t>Continuing infrastructure and expertise as issues change, mature</a:t>
            </a:r>
          </a:p>
          <a:p>
            <a:r>
              <a:rPr lang="en-US" dirty="0" smtClean="0"/>
              <a:t>Avoiding program creep</a:t>
            </a:r>
          </a:p>
          <a:p>
            <a:r>
              <a:rPr lang="en-US" dirty="0" smtClean="0"/>
              <a:t>Required: </a:t>
            </a:r>
            <a:r>
              <a:rPr lang="en-US" dirty="0"/>
              <a:t>structures and processes that allow a program to leverage resources to effectively implement and maintain evidence-based policies and </a:t>
            </a:r>
            <a:r>
              <a:rPr lang="en-US" dirty="0" smtClean="0"/>
              <a:t>activities</a:t>
            </a:r>
          </a:p>
          <a:p>
            <a:pPr lvl="1"/>
            <a:r>
              <a:rPr lang="en-US" dirty="0" smtClean="0"/>
              <a:t>Up </a:t>
            </a:r>
            <a:r>
              <a:rPr lang="en-US" dirty="0"/>
              <a:t>to 40% of all new programs do not last beyond the first few years after the end of initial funding</a:t>
            </a:r>
          </a:p>
        </p:txBody>
      </p:sp>
    </p:spTree>
    <p:extLst>
      <p:ext uri="{BB962C8B-B14F-4D97-AF65-F5344CB8AC3E}">
        <p14:creationId xmlns:p14="http://schemas.microsoft.com/office/powerpoint/2010/main" val="4232142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365125"/>
            <a:ext cx="10515600" cy="1325563"/>
          </a:xfrm>
        </p:spPr>
        <p:txBody>
          <a:bodyPr/>
          <a:lstStyle/>
          <a:p>
            <a:r>
              <a:rPr lang="en-US" dirty="0" smtClean="0"/>
              <a:t>Sustainability</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fig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3055" y="0"/>
            <a:ext cx="888039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343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Compare your list of 5 public health crisis/interventions</a:t>
            </a:r>
          </a:p>
          <a:p>
            <a:pPr lvl="1"/>
            <a:r>
              <a:rPr lang="en-US" dirty="0" smtClean="0"/>
              <a:t>You need 5 interventions, it might help to think of the crisis first</a:t>
            </a:r>
          </a:p>
          <a:p>
            <a:pPr lvl="1"/>
            <a:endParaRPr lang="en-US" dirty="0"/>
          </a:p>
          <a:p>
            <a:r>
              <a:rPr lang="en-US" dirty="0" smtClean="0"/>
              <a:t>Pick two or three:</a:t>
            </a:r>
          </a:p>
          <a:p>
            <a:pPr lvl="1"/>
            <a:r>
              <a:rPr lang="en-US" dirty="0" smtClean="0"/>
              <a:t>What were some of the big challenges that your intervention faced?</a:t>
            </a:r>
          </a:p>
          <a:p>
            <a:pPr lvl="1"/>
            <a:endParaRPr lang="en-US" dirty="0"/>
          </a:p>
          <a:p>
            <a:pPr lvl="1"/>
            <a:r>
              <a:rPr lang="en-US" dirty="0" smtClean="0"/>
              <a:t>Would you consider your intervention successful, unsuccessful, or too early to tell?</a:t>
            </a:r>
          </a:p>
          <a:p>
            <a:endParaRPr lang="en-US" dirty="0" smtClean="0"/>
          </a:p>
          <a:p>
            <a:endParaRPr lang="en-US" dirty="0"/>
          </a:p>
        </p:txBody>
      </p:sp>
    </p:spTree>
    <p:extLst>
      <p:ext uri="{BB962C8B-B14F-4D97-AF65-F5344CB8AC3E}">
        <p14:creationId xmlns:p14="http://schemas.microsoft.com/office/powerpoint/2010/main" val="1962124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normAutofit lnSpcReduction="10000"/>
          </a:bodyPr>
          <a:lstStyle/>
          <a:p>
            <a:r>
              <a:rPr lang="en-US" dirty="0" err="1"/>
              <a:t>Frieden</a:t>
            </a:r>
            <a:r>
              <a:rPr lang="en-US" dirty="0"/>
              <a:t>, Thomas R. "Six components necessary for effective public health program implementation." </a:t>
            </a:r>
            <a:r>
              <a:rPr lang="en-US" i="1" dirty="0"/>
              <a:t>American journal of public health</a:t>
            </a:r>
            <a:r>
              <a:rPr lang="en-US" dirty="0"/>
              <a:t> 104, no. 1 (2014): 17-22</a:t>
            </a:r>
            <a:r>
              <a:rPr lang="en-US" dirty="0" smtClean="0"/>
              <a:t>.</a:t>
            </a:r>
          </a:p>
          <a:p>
            <a:r>
              <a:rPr lang="en-US" dirty="0"/>
              <a:t>Humphries, Serena, Tania </a:t>
            </a:r>
            <a:r>
              <a:rPr lang="en-US" dirty="0" err="1"/>
              <a:t>Stafinski</a:t>
            </a:r>
            <a:r>
              <a:rPr lang="en-US" dirty="0"/>
              <a:t>, </a:t>
            </a:r>
            <a:r>
              <a:rPr lang="en-US" dirty="0" err="1"/>
              <a:t>Zubia</a:t>
            </a:r>
            <a:r>
              <a:rPr lang="en-US" dirty="0"/>
              <a:t> </a:t>
            </a:r>
            <a:r>
              <a:rPr lang="en-US" dirty="0" err="1"/>
              <a:t>Mumtaz</a:t>
            </a:r>
            <a:r>
              <a:rPr lang="en-US" dirty="0"/>
              <a:t>, and </a:t>
            </a:r>
            <a:r>
              <a:rPr lang="en-US" dirty="0" err="1"/>
              <a:t>Devidas</a:t>
            </a:r>
            <a:r>
              <a:rPr lang="en-US" dirty="0"/>
              <a:t> Menon. "Barriers and facilitators to evidence-use in program management: a systematic review of the literature." </a:t>
            </a:r>
            <a:r>
              <a:rPr lang="en-US" i="1" dirty="0"/>
              <a:t>BMC Health Services Research</a:t>
            </a:r>
            <a:r>
              <a:rPr lang="en-US" dirty="0"/>
              <a:t> 14 (2014): 1-15</a:t>
            </a:r>
            <a:r>
              <a:rPr lang="en-US" dirty="0" smtClean="0"/>
              <a:t>.</a:t>
            </a:r>
          </a:p>
          <a:p>
            <a:r>
              <a:rPr lang="en-US" dirty="0"/>
              <a:t>Schell, Sarah F., Douglas A. Luke, Michael W. </a:t>
            </a:r>
            <a:r>
              <a:rPr lang="en-US" dirty="0" err="1"/>
              <a:t>Schooley</a:t>
            </a:r>
            <a:r>
              <a:rPr lang="en-US" dirty="0"/>
              <a:t>, Michael B. Elliott, Stephanie H. </a:t>
            </a:r>
            <a:r>
              <a:rPr lang="en-US" dirty="0" err="1"/>
              <a:t>Herbers</a:t>
            </a:r>
            <a:r>
              <a:rPr lang="en-US" dirty="0"/>
              <a:t>, Nancy B. Mueller, and Alicia C. Bunger. "Public health program capacity for sustainability: a new framework." </a:t>
            </a:r>
            <a:r>
              <a:rPr lang="en-US" i="1" dirty="0"/>
              <a:t>Implementation science</a:t>
            </a:r>
            <a:r>
              <a:rPr lang="en-US" dirty="0"/>
              <a:t> 8 (2013): 1-9.</a:t>
            </a:r>
            <a:endParaRPr lang="en-US" dirty="0" smtClean="0"/>
          </a:p>
          <a:p>
            <a:endParaRPr lang="en-US" dirty="0"/>
          </a:p>
        </p:txBody>
      </p:sp>
    </p:spTree>
    <p:extLst>
      <p:ext uri="{BB962C8B-B14F-4D97-AF65-F5344CB8AC3E}">
        <p14:creationId xmlns:p14="http://schemas.microsoft.com/office/powerpoint/2010/main" val="63189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private health organizations</a:t>
            </a:r>
            <a:endParaRPr lang="en-US" dirty="0"/>
          </a:p>
        </p:txBody>
      </p:sp>
      <p:sp>
        <p:nvSpPr>
          <p:cNvPr id="3" name="Content Placeholder 2"/>
          <p:cNvSpPr>
            <a:spLocks noGrp="1"/>
          </p:cNvSpPr>
          <p:nvPr>
            <p:ph idx="1"/>
          </p:nvPr>
        </p:nvSpPr>
        <p:spPr/>
        <p:txBody>
          <a:bodyPr/>
          <a:lstStyle/>
          <a:p>
            <a:r>
              <a:rPr lang="en-US" dirty="0" smtClean="0"/>
              <a:t>Providers, especially Hospitals</a:t>
            </a:r>
          </a:p>
          <a:p>
            <a:pPr lvl="1"/>
            <a:r>
              <a:rPr lang="en-US" dirty="0" smtClean="0"/>
              <a:t>Service large segments of a community (often only one or two local hospitals)</a:t>
            </a:r>
          </a:p>
          <a:p>
            <a:pPr lvl="1"/>
            <a:r>
              <a:rPr lang="en-US" dirty="0" smtClean="0"/>
              <a:t>Public and non-profit financing available</a:t>
            </a:r>
          </a:p>
          <a:p>
            <a:pPr lvl="1"/>
            <a:r>
              <a:rPr lang="en-US" dirty="0" smtClean="0"/>
              <a:t>Historical connections to community</a:t>
            </a:r>
          </a:p>
          <a:p>
            <a:pPr lvl="2"/>
            <a:r>
              <a:rPr lang="en-US" dirty="0" smtClean="0"/>
              <a:t>Company towns</a:t>
            </a:r>
          </a:p>
          <a:p>
            <a:r>
              <a:rPr lang="en-US" dirty="0" smtClean="0"/>
              <a:t>Insurance company</a:t>
            </a:r>
          </a:p>
          <a:p>
            <a:pPr lvl="1"/>
            <a:r>
              <a:rPr lang="en-US" dirty="0" smtClean="0"/>
              <a:t>Service large employers</a:t>
            </a:r>
          </a:p>
          <a:p>
            <a:pPr lvl="1"/>
            <a:r>
              <a:rPr lang="en-US" dirty="0" smtClean="0"/>
              <a:t>Clear benefit from lowering costs</a:t>
            </a:r>
          </a:p>
          <a:p>
            <a:pPr lvl="2"/>
            <a:r>
              <a:rPr lang="en-US" dirty="0" smtClean="0"/>
              <a:t>Preventative care and outreach from PCPs more cost-effective than acute care</a:t>
            </a:r>
          </a:p>
          <a:p>
            <a:pPr lvl="1"/>
            <a:endParaRPr lang="en-US" dirty="0"/>
          </a:p>
        </p:txBody>
      </p:sp>
    </p:spTree>
    <p:extLst>
      <p:ext uri="{BB962C8B-B14F-4D97-AF65-F5344CB8AC3E}">
        <p14:creationId xmlns:p14="http://schemas.microsoft.com/office/powerpoint/2010/main" val="373437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management</a:t>
            </a:r>
            <a:endParaRPr lang="en-US" dirty="0"/>
          </a:p>
        </p:txBody>
      </p:sp>
      <p:sp>
        <p:nvSpPr>
          <p:cNvPr id="3" name="Content Placeholder 2"/>
          <p:cNvSpPr>
            <a:spLocks noGrp="1"/>
          </p:cNvSpPr>
          <p:nvPr>
            <p:ph idx="1"/>
          </p:nvPr>
        </p:nvSpPr>
        <p:spPr/>
        <p:txBody>
          <a:bodyPr/>
          <a:lstStyle/>
          <a:p>
            <a:r>
              <a:rPr lang="en-US" dirty="0"/>
              <a:t>Program managers are responsible for the design and implementation of specific health services programs to achieve their </a:t>
            </a:r>
            <a:r>
              <a:rPr lang="en-US" dirty="0" smtClean="0"/>
              <a:t>objectives</a:t>
            </a:r>
          </a:p>
          <a:p>
            <a:pPr lvl="1"/>
            <a:r>
              <a:rPr lang="en-US" dirty="0" smtClean="0"/>
              <a:t>Growing field – related to promotion of evidence-based decision making</a:t>
            </a:r>
          </a:p>
          <a:p>
            <a:pPr lvl="1"/>
            <a:r>
              <a:rPr lang="en-US" dirty="0" smtClean="0"/>
              <a:t>Planning</a:t>
            </a:r>
            <a:r>
              <a:rPr lang="en-US" dirty="0"/>
              <a:t>, dealing with complex interdependencies, service integration and appropriate pacing of the </a:t>
            </a:r>
            <a:r>
              <a:rPr lang="en-US" dirty="0" smtClean="0"/>
              <a:t>program</a:t>
            </a:r>
          </a:p>
          <a:p>
            <a:r>
              <a:rPr lang="en-US" dirty="0" smtClean="0"/>
              <a:t>Key skills:</a:t>
            </a:r>
          </a:p>
          <a:p>
            <a:pPr lvl="1"/>
            <a:r>
              <a:rPr lang="en-US" dirty="0" smtClean="0"/>
              <a:t>Identifying and assessing evidence</a:t>
            </a:r>
          </a:p>
          <a:p>
            <a:pPr lvl="1"/>
            <a:r>
              <a:rPr lang="en-US" dirty="0" smtClean="0"/>
              <a:t>Applying results to local context</a:t>
            </a:r>
          </a:p>
          <a:p>
            <a:pPr lvl="2"/>
            <a:r>
              <a:rPr lang="en-US" dirty="0" smtClean="0"/>
              <a:t>Understanding </a:t>
            </a:r>
            <a:r>
              <a:rPr lang="en-US" dirty="0"/>
              <a:t>of factors potentially affecting uptake, implementation or sustainability of the evidence</a:t>
            </a:r>
            <a:endParaRPr lang="en-US" dirty="0" smtClean="0"/>
          </a:p>
          <a:p>
            <a:endParaRPr lang="en-US" dirty="0"/>
          </a:p>
        </p:txBody>
      </p:sp>
    </p:spTree>
    <p:extLst>
      <p:ext uri="{BB962C8B-B14F-4D97-AF65-F5344CB8AC3E}">
        <p14:creationId xmlns:p14="http://schemas.microsoft.com/office/powerpoint/2010/main" val="4027693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implementation</a:t>
            </a:r>
            <a:endParaRPr lang="en-US" dirty="0"/>
          </a:p>
        </p:txBody>
      </p:sp>
      <p:sp>
        <p:nvSpPr>
          <p:cNvPr id="3" name="Content Placeholder 2"/>
          <p:cNvSpPr>
            <a:spLocks noGrp="1"/>
          </p:cNvSpPr>
          <p:nvPr>
            <p:ph idx="1"/>
          </p:nvPr>
        </p:nvSpPr>
        <p:spPr/>
        <p:txBody>
          <a:bodyPr>
            <a:normAutofit fontScale="92500"/>
          </a:bodyPr>
          <a:lstStyle/>
          <a:p>
            <a:r>
              <a:rPr lang="en-US" dirty="0" smtClean="0"/>
              <a:t>Innovation </a:t>
            </a:r>
            <a:r>
              <a:rPr lang="en-US" dirty="0"/>
              <a:t>to develop the evidence base for </a:t>
            </a:r>
            <a:r>
              <a:rPr lang="en-US" dirty="0" smtClean="0"/>
              <a:t>action</a:t>
            </a:r>
          </a:p>
          <a:p>
            <a:r>
              <a:rPr lang="en-US" dirty="0" smtClean="0"/>
              <a:t>Technical package </a:t>
            </a:r>
            <a:r>
              <a:rPr lang="en-US" dirty="0"/>
              <a:t>of a limited number of high-priority, evidence-based interventions that together will have a major </a:t>
            </a:r>
            <a:r>
              <a:rPr lang="en-US" dirty="0" smtClean="0"/>
              <a:t>impact </a:t>
            </a:r>
          </a:p>
          <a:p>
            <a:r>
              <a:rPr lang="en-US" dirty="0"/>
              <a:t>E</a:t>
            </a:r>
            <a:r>
              <a:rPr lang="en-US" dirty="0" smtClean="0"/>
              <a:t>ffective </a:t>
            </a:r>
            <a:r>
              <a:rPr lang="en-US" dirty="0"/>
              <a:t>performance management, especially through rigorous, real-time monitoring, evaluation, and program </a:t>
            </a:r>
            <a:r>
              <a:rPr lang="en-US" dirty="0" smtClean="0"/>
              <a:t>improvement</a:t>
            </a:r>
          </a:p>
          <a:p>
            <a:r>
              <a:rPr lang="en-US" dirty="0" smtClean="0"/>
              <a:t>Partnerships </a:t>
            </a:r>
            <a:r>
              <a:rPr lang="en-US" dirty="0"/>
              <a:t>and coalitions with public- and private-sector </a:t>
            </a:r>
            <a:r>
              <a:rPr lang="en-US" dirty="0" smtClean="0"/>
              <a:t>organizations</a:t>
            </a:r>
          </a:p>
          <a:p>
            <a:r>
              <a:rPr lang="en-US" dirty="0" smtClean="0"/>
              <a:t>Communication </a:t>
            </a:r>
            <a:r>
              <a:rPr lang="en-US" dirty="0"/>
              <a:t>of accurate and timely information to the health care community, decision makers, and the public to effect behavior change and engage civil </a:t>
            </a:r>
            <a:r>
              <a:rPr lang="en-US" dirty="0" smtClean="0"/>
              <a:t>society</a:t>
            </a:r>
          </a:p>
          <a:p>
            <a:r>
              <a:rPr lang="en-US" dirty="0"/>
              <a:t>P</a:t>
            </a:r>
            <a:r>
              <a:rPr lang="en-US" dirty="0" smtClean="0"/>
              <a:t>olitical </a:t>
            </a:r>
            <a:r>
              <a:rPr lang="en-US" dirty="0"/>
              <a:t>commitment to obtain resources and support for effective action.</a:t>
            </a:r>
          </a:p>
        </p:txBody>
      </p:sp>
    </p:spTree>
    <p:extLst>
      <p:ext uri="{BB962C8B-B14F-4D97-AF65-F5344CB8AC3E}">
        <p14:creationId xmlns:p14="http://schemas.microsoft.com/office/powerpoint/2010/main" val="215666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innovation</a:t>
            </a:r>
            <a:endParaRPr lang="en-US" dirty="0"/>
          </a:p>
        </p:txBody>
      </p:sp>
      <p:sp>
        <p:nvSpPr>
          <p:cNvPr id="3" name="Content Placeholder 2"/>
          <p:cNvSpPr>
            <a:spLocks noGrp="1"/>
          </p:cNvSpPr>
          <p:nvPr>
            <p:ph idx="1"/>
          </p:nvPr>
        </p:nvSpPr>
        <p:spPr/>
        <p:txBody>
          <a:bodyPr/>
          <a:lstStyle/>
          <a:p>
            <a:r>
              <a:rPr lang="en-US" dirty="0" smtClean="0"/>
              <a:t>Variety of types</a:t>
            </a:r>
          </a:p>
          <a:p>
            <a:pPr lvl="1"/>
            <a:r>
              <a:rPr lang="en-US" dirty="0" smtClean="0"/>
              <a:t>Science/medicine</a:t>
            </a:r>
          </a:p>
          <a:p>
            <a:pPr lvl="1"/>
            <a:r>
              <a:rPr lang="en-US" dirty="0" smtClean="0"/>
              <a:t>Information systems</a:t>
            </a:r>
          </a:p>
          <a:p>
            <a:pPr lvl="1"/>
            <a:r>
              <a:rPr lang="en-US" dirty="0" smtClean="0"/>
              <a:t>Data collection</a:t>
            </a:r>
          </a:p>
          <a:p>
            <a:pPr lvl="1"/>
            <a:r>
              <a:rPr lang="en-US" dirty="0" smtClean="0"/>
              <a:t>Communication techniques</a:t>
            </a:r>
          </a:p>
          <a:p>
            <a:pPr lvl="1"/>
            <a:r>
              <a:rPr lang="en-US" dirty="0" smtClean="0"/>
              <a:t>Issue framing</a:t>
            </a:r>
          </a:p>
          <a:p>
            <a:r>
              <a:rPr lang="en-US" dirty="0" smtClean="0"/>
              <a:t>Bridge the gap between need and uptake</a:t>
            </a:r>
          </a:p>
          <a:p>
            <a:pPr lvl="1"/>
            <a:r>
              <a:rPr lang="en-US" dirty="0" smtClean="0"/>
              <a:t>Otherwise problems would solve themselves</a:t>
            </a:r>
            <a:endParaRPr lang="en-US" dirty="0"/>
          </a:p>
        </p:txBody>
      </p:sp>
    </p:spTree>
    <p:extLst>
      <p:ext uri="{BB962C8B-B14F-4D97-AF65-F5344CB8AC3E}">
        <p14:creationId xmlns:p14="http://schemas.microsoft.com/office/powerpoint/2010/main" val="4090557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package</a:t>
            </a:r>
            <a:endParaRPr lang="en-US" dirty="0"/>
          </a:p>
        </p:txBody>
      </p:sp>
      <p:sp>
        <p:nvSpPr>
          <p:cNvPr id="3" name="Content Placeholder 2"/>
          <p:cNvSpPr>
            <a:spLocks noGrp="1"/>
          </p:cNvSpPr>
          <p:nvPr>
            <p:ph idx="1"/>
          </p:nvPr>
        </p:nvSpPr>
        <p:spPr/>
        <p:txBody>
          <a:bodyPr/>
          <a:lstStyle/>
          <a:p>
            <a:r>
              <a:rPr lang="en-US" dirty="0" smtClean="0"/>
              <a:t>Simple to understand and implement</a:t>
            </a:r>
          </a:p>
          <a:p>
            <a:r>
              <a:rPr lang="en-US" dirty="0" smtClean="0"/>
              <a:t>Clarity (avoid vagueness)</a:t>
            </a:r>
          </a:p>
          <a:p>
            <a:r>
              <a:rPr lang="en-US" dirty="0" smtClean="0"/>
              <a:t>Specific targets</a:t>
            </a:r>
          </a:p>
          <a:p>
            <a:pPr lvl="1"/>
            <a:r>
              <a:rPr lang="en-US" dirty="0" smtClean="0"/>
              <a:t>Issues and population</a:t>
            </a:r>
          </a:p>
          <a:p>
            <a:r>
              <a:rPr lang="en-US" dirty="0" smtClean="0"/>
              <a:t>Comprehendible impact</a:t>
            </a:r>
          </a:p>
          <a:p>
            <a:r>
              <a:rPr lang="en-US" dirty="0" smtClean="0"/>
              <a:t>Scalability</a:t>
            </a:r>
          </a:p>
          <a:p>
            <a:r>
              <a:rPr lang="en-US" dirty="0" smtClean="0"/>
              <a:t>Example</a:t>
            </a:r>
          </a:p>
          <a:p>
            <a:pPr lvl="1"/>
            <a:r>
              <a:rPr lang="en-US" dirty="0" smtClean="0"/>
              <a:t>Surveillance combined with intervention (vaccines/treatments/education)</a:t>
            </a:r>
          </a:p>
          <a:p>
            <a:endParaRPr lang="en-US" dirty="0"/>
          </a:p>
        </p:txBody>
      </p:sp>
    </p:spTree>
    <p:extLst>
      <p:ext uri="{BB962C8B-B14F-4D97-AF65-F5344CB8AC3E}">
        <p14:creationId xmlns:p14="http://schemas.microsoft.com/office/powerpoint/2010/main" val="1336278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performance</a:t>
            </a:r>
            <a:endParaRPr lang="en-US" dirty="0"/>
          </a:p>
        </p:txBody>
      </p:sp>
      <p:sp>
        <p:nvSpPr>
          <p:cNvPr id="3" name="Content Placeholder 2"/>
          <p:cNvSpPr>
            <a:spLocks noGrp="1"/>
          </p:cNvSpPr>
          <p:nvPr>
            <p:ph idx="1"/>
          </p:nvPr>
        </p:nvSpPr>
        <p:spPr/>
        <p:txBody>
          <a:bodyPr>
            <a:normAutofit lnSpcReduction="10000"/>
          </a:bodyPr>
          <a:lstStyle/>
          <a:p>
            <a:r>
              <a:rPr lang="en-US" dirty="0" smtClean="0"/>
              <a:t>Ideas are cheap, can a program be implemented by the infrastructure and human capital available?</a:t>
            </a:r>
          </a:p>
          <a:p>
            <a:r>
              <a:rPr lang="en-US" dirty="0" smtClean="0"/>
              <a:t>Information systems for surveillance and implementation important</a:t>
            </a:r>
          </a:p>
          <a:p>
            <a:pPr lvl="1"/>
            <a:r>
              <a:rPr lang="en-US" dirty="0" smtClean="0"/>
              <a:t>But costs of IT can be underestimated and benefits overestimated</a:t>
            </a:r>
          </a:p>
          <a:p>
            <a:pPr lvl="1"/>
            <a:r>
              <a:rPr lang="en-US" dirty="0" smtClean="0"/>
              <a:t>Simplicity still valued</a:t>
            </a:r>
          </a:p>
          <a:p>
            <a:r>
              <a:rPr lang="en-US" dirty="0" smtClean="0"/>
              <a:t>Monitoring and evaluation</a:t>
            </a:r>
          </a:p>
          <a:p>
            <a:pPr lvl="1"/>
            <a:r>
              <a:rPr lang="en-US" dirty="0" smtClean="0"/>
              <a:t>Avoid bias, do not overestimate effectiveness</a:t>
            </a:r>
          </a:p>
          <a:p>
            <a:r>
              <a:rPr lang="en-US" dirty="0" smtClean="0"/>
              <a:t>Constant improvement</a:t>
            </a:r>
          </a:p>
          <a:p>
            <a:r>
              <a:rPr lang="en-US" dirty="0" smtClean="0"/>
              <a:t>Resource management</a:t>
            </a:r>
          </a:p>
          <a:p>
            <a:pPr lvl="1"/>
            <a:r>
              <a:rPr lang="en-US" dirty="0" smtClean="0"/>
              <a:t>Particularly with recruiting, training, and retaining workforce</a:t>
            </a:r>
            <a:endParaRPr lang="en-US" dirty="0"/>
          </a:p>
        </p:txBody>
      </p:sp>
    </p:spTree>
    <p:extLst>
      <p:ext uri="{BB962C8B-B14F-4D97-AF65-F5344CB8AC3E}">
        <p14:creationId xmlns:p14="http://schemas.microsoft.com/office/powerpoint/2010/main" val="321598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a:t>
            </a:r>
            <a:endParaRPr lang="en-US" dirty="0"/>
          </a:p>
        </p:txBody>
      </p:sp>
      <p:sp>
        <p:nvSpPr>
          <p:cNvPr id="3" name="Content Placeholder 2"/>
          <p:cNvSpPr>
            <a:spLocks noGrp="1"/>
          </p:cNvSpPr>
          <p:nvPr>
            <p:ph idx="1"/>
          </p:nvPr>
        </p:nvSpPr>
        <p:spPr/>
        <p:txBody>
          <a:bodyPr/>
          <a:lstStyle/>
          <a:p>
            <a:r>
              <a:rPr lang="en-US" dirty="0" smtClean="0"/>
              <a:t>Coalitions with stakeholders</a:t>
            </a:r>
          </a:p>
          <a:p>
            <a:pPr lvl="1"/>
            <a:r>
              <a:rPr lang="en-US" dirty="0" smtClean="0"/>
              <a:t>Schools</a:t>
            </a:r>
            <a:r>
              <a:rPr lang="en-US" dirty="0"/>
              <a:t>, businesses, law enforcement, transportation, agriculture, labor, and many other sectors in society</a:t>
            </a:r>
            <a:endParaRPr lang="en-US" dirty="0" smtClean="0"/>
          </a:p>
          <a:p>
            <a:r>
              <a:rPr lang="en-US" dirty="0" smtClean="0"/>
              <a:t>Financial and human resources</a:t>
            </a:r>
          </a:p>
          <a:p>
            <a:pPr lvl="1"/>
            <a:r>
              <a:rPr lang="en-US" dirty="0" smtClean="0"/>
              <a:t>Including shared resources</a:t>
            </a:r>
          </a:p>
          <a:p>
            <a:r>
              <a:rPr lang="en-US" dirty="0" smtClean="0"/>
              <a:t>Connections to populations or interest and at-risk populations</a:t>
            </a:r>
          </a:p>
          <a:p>
            <a:r>
              <a:rPr lang="en-US" dirty="0" smtClean="0"/>
              <a:t>Ethical issues:</a:t>
            </a:r>
          </a:p>
          <a:p>
            <a:pPr lvl="1"/>
            <a:r>
              <a:rPr lang="en-US" dirty="0" smtClean="0"/>
              <a:t>Cross purposes</a:t>
            </a:r>
          </a:p>
          <a:p>
            <a:pPr lvl="1"/>
            <a:r>
              <a:rPr lang="en-US" dirty="0" smtClean="0"/>
              <a:t>Whitewashing/greenwashing/public-health-washing(?)</a:t>
            </a:r>
          </a:p>
          <a:p>
            <a:endParaRPr lang="en-US" dirty="0" smtClean="0"/>
          </a:p>
        </p:txBody>
      </p:sp>
    </p:spTree>
    <p:extLst>
      <p:ext uri="{BB962C8B-B14F-4D97-AF65-F5344CB8AC3E}">
        <p14:creationId xmlns:p14="http://schemas.microsoft.com/office/powerpoint/2010/main" val="4021213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f18ec10-a743-4c21-91d9-69d297feae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7DDB884101BF43AD36487F06175C6C" ma:contentTypeVersion="18" ma:contentTypeDescription="Create a new document." ma:contentTypeScope="" ma:versionID="04ce9d921da06bbbc7debe05314872f8">
  <xsd:schema xmlns:xsd="http://www.w3.org/2001/XMLSchema" xmlns:xs="http://www.w3.org/2001/XMLSchema" xmlns:p="http://schemas.microsoft.com/office/2006/metadata/properties" xmlns:ns3="7f18ec10-a743-4c21-91d9-69d297feae23" xmlns:ns4="ce5fba22-8df0-4e59-b0bb-9a52d7395907" targetNamespace="http://schemas.microsoft.com/office/2006/metadata/properties" ma:root="true" ma:fieldsID="6739e6a61dd1e4ad6df1e3c2cee982c9" ns3:_="" ns4:_="">
    <xsd:import namespace="7f18ec10-a743-4c21-91d9-69d297feae23"/>
    <xsd:import namespace="ce5fba22-8df0-4e59-b0bb-9a52d73959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18ec10-a743-4c21-91d9-69d297feae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5fba22-8df0-4e59-b0bb-9a52d73959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CCEF31-2404-446D-B229-4D64D8053070}">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7f18ec10-a743-4c21-91d9-69d297feae23"/>
    <ds:schemaRef ds:uri="http://schemas.microsoft.com/office/infopath/2007/PartnerControls"/>
    <ds:schemaRef ds:uri="ce5fba22-8df0-4e59-b0bb-9a52d7395907"/>
    <ds:schemaRef ds:uri="http://www.w3.org/XML/1998/namespace"/>
  </ds:schemaRefs>
</ds:datastoreItem>
</file>

<file path=customXml/itemProps2.xml><?xml version="1.0" encoding="utf-8"?>
<ds:datastoreItem xmlns:ds="http://schemas.openxmlformats.org/officeDocument/2006/customXml" ds:itemID="{863D1FD5-6DED-41C9-B7E6-A885BA82DCB7}">
  <ds:schemaRefs>
    <ds:schemaRef ds:uri="http://schemas.microsoft.com/sharepoint/v3/contenttype/forms"/>
  </ds:schemaRefs>
</ds:datastoreItem>
</file>

<file path=customXml/itemProps3.xml><?xml version="1.0" encoding="utf-8"?>
<ds:datastoreItem xmlns:ds="http://schemas.openxmlformats.org/officeDocument/2006/customXml" ds:itemID="{BDE1205F-2A1C-4122-BC74-2A5F9A25A9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18ec10-a743-4c21-91d9-69d297feae23"/>
    <ds:schemaRef ds:uri="ce5fba22-8df0-4e59-b0bb-9a52d7395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1750</TotalTime>
  <Words>1392</Words>
  <Application>Microsoft Office PowerPoint</Application>
  <PresentationFormat>Widescreen</PresentationFormat>
  <Paragraphs>183</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Public health management</vt:lpstr>
      <vt:lpstr>Public Health</vt:lpstr>
      <vt:lpstr>Role of private health organizations</vt:lpstr>
      <vt:lpstr>Program management</vt:lpstr>
      <vt:lpstr>Program implementation</vt:lpstr>
      <vt:lpstr>Public health innovation</vt:lpstr>
      <vt:lpstr>Technical package</vt:lpstr>
      <vt:lpstr>Managing performance</vt:lpstr>
      <vt:lpstr>Partnerships</vt:lpstr>
      <vt:lpstr>Communication</vt:lpstr>
      <vt:lpstr>Political commitment</vt:lpstr>
      <vt:lpstr>Game theory</vt:lpstr>
      <vt:lpstr>Game Theory: Prisoner’s dilemma</vt:lpstr>
      <vt:lpstr>Game theory</vt:lpstr>
      <vt:lpstr>Barriers to program management</vt:lpstr>
      <vt:lpstr>Barriers to program management</vt:lpstr>
      <vt:lpstr>Scalability</vt:lpstr>
      <vt:lpstr>Solutions/facilitators: Information</vt:lpstr>
      <vt:lpstr>Solutions/facilitators: Organizational structure</vt:lpstr>
      <vt:lpstr>Solutions/facilitators: Organizational culture</vt:lpstr>
      <vt:lpstr>Solutions/facilitators: Skills</vt:lpstr>
      <vt:lpstr>Sustainability</vt:lpstr>
      <vt:lpstr>Sustainability</vt:lpstr>
      <vt:lpstr>Discussion</vt:lpstr>
      <vt:lpstr>Sources</vt:lpstr>
    </vt:vector>
  </TitlesOfParts>
  <Company>University of Connecticut School of Business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31</cp:revision>
  <dcterms:created xsi:type="dcterms:W3CDTF">2024-08-26T13:44:35Z</dcterms:created>
  <dcterms:modified xsi:type="dcterms:W3CDTF">2024-09-19T17:50:18Z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0x010100ED7DDB884101BF43AD36487F06175C6C</vt:lpwstr>
  </property>
</Properties>
</file>