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7" r:id="rId5"/>
    <p:sldId id="262" r:id="rId6"/>
    <p:sldId id="258" r:id="rId7"/>
    <p:sldId id="259" r:id="rId8"/>
    <p:sldId id="261" r:id="rId9"/>
    <p:sldId id="260"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104" d="100"/>
          <a:sy n="104" d="100"/>
        </p:scale>
        <p:origin x="14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6F5E-881F-4219-929E-186127145414}" type="datetimeFigureOut">
              <a:rPr lang="en-US" smtClean="0"/>
              <a:t>9/17/2024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3C1AE4-6DA6-4E4C-8E62-F2393A6D61E7}" type="slidenum">
              <a:rPr lang="en-US" smtClean="0"/>
              <a:t>‹#›</a:t>
            </a:fld>
            <a:endParaRPr lang="en-US"/>
          </a:p>
        </p:txBody>
      </p:sp>
    </p:spTree>
    <p:extLst>
      <p:ext uri="{BB962C8B-B14F-4D97-AF65-F5344CB8AC3E}">
        <p14:creationId xmlns:p14="http://schemas.microsoft.com/office/powerpoint/2010/main" val="1233382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9/17/2024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Hospitals</a:t>
            </a:r>
            <a:endParaRPr lang="en-US" dirty="0"/>
          </a:p>
        </p:txBody>
      </p:sp>
      <p:sp>
        <p:nvSpPr>
          <p:cNvPr id="3" name="Subtitle 2"/>
          <p:cNvSpPr>
            <a:spLocks noGrp="1"/>
          </p:cNvSpPr>
          <p:nvPr>
            <p:ph type="subTitle" idx="1"/>
          </p:nvPr>
        </p:nvSpPr>
        <p:spPr/>
        <p:txBody>
          <a:bodyPr/>
          <a:lstStyle/>
          <a:p>
            <a:r>
              <a:rPr lang="en-US" dirty="0" smtClean="0"/>
              <a:t>TR 2:00-3:15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Police referral to hospitals</a:t>
            </a:r>
            <a:endParaRPr lang="en-US" dirty="0"/>
          </a:p>
        </p:txBody>
      </p:sp>
      <p:sp>
        <p:nvSpPr>
          <p:cNvPr id="3" name="Content Placeholder 2"/>
          <p:cNvSpPr>
            <a:spLocks noGrp="1"/>
          </p:cNvSpPr>
          <p:nvPr>
            <p:ph idx="1"/>
          </p:nvPr>
        </p:nvSpPr>
        <p:spPr/>
        <p:txBody>
          <a:bodyPr/>
          <a:lstStyle/>
          <a:p>
            <a:r>
              <a:rPr lang="en-US" dirty="0" smtClean="0"/>
              <a:t>The legal system and police are a major source of referral, especially for mental health and substance use patients</a:t>
            </a:r>
          </a:p>
          <a:p>
            <a:r>
              <a:rPr lang="en-US" dirty="0" smtClean="0"/>
              <a:t>Many such patients have lower rates of adherence and poorer outcomes</a:t>
            </a:r>
            <a:endParaRPr lang="en-US" dirty="0"/>
          </a:p>
        </p:txBody>
      </p:sp>
    </p:spTree>
    <p:extLst>
      <p:ext uri="{BB962C8B-B14F-4D97-AF65-F5344CB8AC3E}">
        <p14:creationId xmlns:p14="http://schemas.microsoft.com/office/powerpoint/2010/main" val="1764197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a:xfrm>
            <a:off x="838200" y="1825624"/>
            <a:ext cx="10515600" cy="4621357"/>
          </a:xfrm>
        </p:spPr>
        <p:txBody>
          <a:bodyPr>
            <a:normAutofit fontScale="62500" lnSpcReduction="20000"/>
          </a:bodyPr>
          <a:lstStyle/>
          <a:p>
            <a:r>
              <a:rPr lang="en-US" dirty="0"/>
              <a:t>David, Guy. "The convergence between for-profit and nonprofit hospitals in the United States." </a:t>
            </a:r>
            <a:r>
              <a:rPr lang="en-US" i="1" dirty="0"/>
              <a:t>International journal of health care finance and economics</a:t>
            </a:r>
            <a:r>
              <a:rPr lang="en-US" dirty="0"/>
              <a:t> 9 (2009): 403-428</a:t>
            </a:r>
            <a:r>
              <a:rPr lang="en-US" dirty="0" smtClean="0"/>
              <a:t>.</a:t>
            </a:r>
          </a:p>
          <a:p>
            <a:r>
              <a:rPr lang="en-US" dirty="0"/>
              <a:t>Moon, </a:t>
            </a:r>
            <a:r>
              <a:rPr lang="en-US" dirty="0" err="1"/>
              <a:t>Jihwan</a:t>
            </a:r>
            <a:r>
              <a:rPr lang="en-US" dirty="0"/>
              <a:t>, and Steven M. </a:t>
            </a:r>
            <a:r>
              <a:rPr lang="en-US" dirty="0" err="1"/>
              <a:t>Shugan</a:t>
            </a:r>
            <a:r>
              <a:rPr lang="en-US" dirty="0"/>
              <a:t>. "Nonprofit versus for-profit health care competition: How service mix makes nonprofit hospitals more profitable." </a:t>
            </a:r>
            <a:r>
              <a:rPr lang="en-US" i="1" dirty="0"/>
              <a:t>Journal of Marketing Research</a:t>
            </a:r>
            <a:r>
              <a:rPr lang="en-US" dirty="0"/>
              <a:t> 57, no. 2 (2020): 193-210</a:t>
            </a:r>
            <a:r>
              <a:rPr lang="en-US" dirty="0" smtClean="0"/>
              <a:t>.</a:t>
            </a:r>
          </a:p>
          <a:p>
            <a:r>
              <a:rPr lang="en-US" dirty="0" err="1"/>
              <a:t>Horwitz</a:t>
            </a:r>
            <a:r>
              <a:rPr lang="en-US" dirty="0"/>
              <a:t>, Jill R. "Making profits and providing care: comparing nonprofit, for-profit, and government hospitals." </a:t>
            </a:r>
            <a:r>
              <a:rPr lang="en-US" i="1" dirty="0"/>
              <a:t>Health affairs</a:t>
            </a:r>
            <a:r>
              <a:rPr lang="en-US" dirty="0"/>
              <a:t> 24, no. 3 (2005): 790-801</a:t>
            </a:r>
            <a:r>
              <a:rPr lang="en-US" dirty="0" smtClean="0"/>
              <a:t>.</a:t>
            </a:r>
          </a:p>
          <a:p>
            <a:r>
              <a:rPr lang="en-US" dirty="0"/>
              <a:t>Gray, Bradford H. "Legal differences between investor-owned and nonprofit health care institutions." In </a:t>
            </a:r>
            <a:r>
              <a:rPr lang="en-US" i="1" dirty="0"/>
              <a:t>The New Health Care for Profit: Doctors and Hospitals in a Competitive Environment</a:t>
            </a:r>
            <a:r>
              <a:rPr lang="en-US" dirty="0"/>
              <a:t>. National Academies Press (US), 1983.</a:t>
            </a:r>
            <a:endParaRPr lang="en-US" dirty="0" smtClean="0"/>
          </a:p>
          <a:p>
            <a:r>
              <a:rPr lang="en-US" dirty="0"/>
              <a:t>Hoffman, Beatrix. "Immigrant Sanctuary or Danger: Health Care and Hospitals in the United States." </a:t>
            </a:r>
            <a:r>
              <a:rPr lang="en-US" i="1" dirty="0"/>
              <a:t>Migration and Society</a:t>
            </a:r>
            <a:r>
              <a:rPr lang="en-US" dirty="0"/>
              <a:t> 4, no. 1 (2021): 62-75</a:t>
            </a:r>
            <a:r>
              <a:rPr lang="en-US" dirty="0" smtClean="0"/>
              <a:t>.</a:t>
            </a:r>
          </a:p>
          <a:p>
            <a:r>
              <a:rPr lang="en-US" dirty="0" err="1"/>
              <a:t>Maharaj</a:t>
            </a:r>
            <a:r>
              <a:rPr lang="en-US" dirty="0"/>
              <a:t>, </a:t>
            </a:r>
            <a:r>
              <a:rPr lang="en-US" dirty="0" err="1"/>
              <a:t>Reshin</a:t>
            </a:r>
            <a:r>
              <a:rPr lang="en-US" dirty="0"/>
              <a:t>, Louise </a:t>
            </a:r>
            <a:r>
              <a:rPr lang="en-US" dirty="0" err="1"/>
              <a:t>O'brien</a:t>
            </a:r>
            <a:r>
              <a:rPr lang="en-US" dirty="0"/>
              <a:t>, Donna </a:t>
            </a:r>
            <a:r>
              <a:rPr lang="en-US" dirty="0" err="1"/>
              <a:t>Gillies</a:t>
            </a:r>
            <a:r>
              <a:rPr lang="en-US" dirty="0"/>
              <a:t>, and Sharon Andrew. "Police referrals to a psychiatric hospital: Experiences of nurses caring for police‐referred admissions." </a:t>
            </a:r>
            <a:r>
              <a:rPr lang="en-US" i="1" dirty="0"/>
              <a:t>International Journal of Mental Health Nursing</a:t>
            </a:r>
            <a:r>
              <a:rPr lang="en-US" dirty="0"/>
              <a:t> 22, no. 4 (2013): 313-321</a:t>
            </a:r>
            <a:r>
              <a:rPr lang="en-US" dirty="0" smtClean="0"/>
              <a:t>.</a:t>
            </a:r>
          </a:p>
          <a:p>
            <a:r>
              <a:rPr lang="en-US" dirty="0"/>
              <a:t>May, John P., David </a:t>
            </a:r>
            <a:r>
              <a:rPr lang="en-US" dirty="0" err="1"/>
              <a:t>Hemenway</a:t>
            </a:r>
            <a:r>
              <a:rPr lang="en-US" dirty="0"/>
              <a:t>, and Alicia Hall. "Do criminals go to the hospital when they are shot?." </a:t>
            </a:r>
            <a:r>
              <a:rPr lang="en-US" i="1" dirty="0"/>
              <a:t>Injury Prevention</a:t>
            </a:r>
            <a:r>
              <a:rPr lang="en-US" dirty="0"/>
              <a:t> 8, no. 3 (</a:t>
            </a:r>
            <a:r>
              <a:rPr lang="en-US" dirty="0" smtClean="0"/>
              <a:t>2002</a:t>
            </a:r>
            <a:r>
              <a:rPr lang="en-US" dirty="0"/>
              <a:t>): 236-238</a:t>
            </a:r>
            <a:r>
              <a:rPr lang="en-US" dirty="0" smtClean="0"/>
              <a:t>.</a:t>
            </a:r>
          </a:p>
          <a:p>
            <a:r>
              <a:rPr lang="en-US" dirty="0"/>
              <a:t>White, Kailey, Philip J. Cook, and Harold A. Pollack. "Gunshot-victim cooperation with police investigations: Results from the Chicago Inmate Survey." </a:t>
            </a:r>
            <a:r>
              <a:rPr lang="en-US" i="1" dirty="0"/>
              <a:t>Preventive medicine</a:t>
            </a:r>
            <a:r>
              <a:rPr lang="en-US" dirty="0"/>
              <a:t> 143 (2021): 106381.</a:t>
            </a:r>
            <a:endParaRPr lang="en-US" b="1" dirty="0"/>
          </a:p>
        </p:txBody>
      </p:sp>
    </p:spTree>
    <p:extLst>
      <p:ext uri="{BB962C8B-B14F-4D97-AF65-F5344CB8AC3E}">
        <p14:creationId xmlns:p14="http://schemas.microsoft.com/office/powerpoint/2010/main" val="2495211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For-Profit vs Nonprofit</a:t>
            </a:r>
          </a:p>
        </p:txBody>
      </p:sp>
      <p:sp>
        <p:nvSpPr>
          <p:cNvPr id="3" name="Content Placeholder 2"/>
          <p:cNvSpPr>
            <a:spLocks noGrp="1"/>
          </p:cNvSpPr>
          <p:nvPr>
            <p:ph idx="1"/>
          </p:nvPr>
        </p:nvSpPr>
        <p:spPr/>
        <p:txBody>
          <a:bodyPr>
            <a:normAutofit fontScale="85000" lnSpcReduction="20000"/>
          </a:bodyPr>
          <a:lstStyle/>
          <a:p>
            <a:r>
              <a:rPr lang="en-US" dirty="0" smtClean="0"/>
              <a:t>Non-profit means there are no </a:t>
            </a:r>
            <a:r>
              <a:rPr lang="en-US" dirty="0"/>
              <a:t>owners of the hospital, no stockholders. It operates to no one's profit or loss. A nonprofit still has to operate with positive net-income, and most healthy nonprofits operate with about a 5-10% net income over expense, and eventually reinvest that money into the organization, once there is an operating cushion</a:t>
            </a:r>
            <a:r>
              <a:rPr lang="en-US" dirty="0" smtClean="0"/>
              <a:t>.</a:t>
            </a:r>
          </a:p>
          <a:p>
            <a:r>
              <a:rPr lang="en-US" dirty="0" smtClean="0"/>
              <a:t>A </a:t>
            </a:r>
            <a:r>
              <a:rPr lang="en-US" dirty="0"/>
              <a:t>non-profit's board of directors are appointees that generally have no personal benefit from the organization's financial performance, and whose general motivation is the financial health of the organization for its own sake.</a:t>
            </a:r>
          </a:p>
          <a:p>
            <a:r>
              <a:rPr lang="en-US" dirty="0"/>
              <a:t>On the other hand, a for-profit does have owners who potentially benefit from its net income. That generally doesn't mean that a for profit operates with a higher operating margin. It means that the organization's board of directors are owners whose motivation is return on investment for personal sake.</a:t>
            </a:r>
          </a:p>
          <a:p>
            <a:r>
              <a:rPr lang="en-US" dirty="0"/>
              <a:t>In healthcare, there is no clear difference between the operations of for-profit versus not-for-profit hospitals</a:t>
            </a:r>
            <a:r>
              <a:rPr lang="en-US" dirty="0" smtClean="0"/>
              <a:t>.</a:t>
            </a:r>
            <a:endParaRPr lang="en-US" dirty="0"/>
          </a:p>
          <a:p>
            <a:endParaRPr lang="en-US" dirty="0"/>
          </a:p>
        </p:txBody>
      </p:sp>
    </p:spTree>
    <p:extLst>
      <p:ext uri="{BB962C8B-B14F-4D97-AF65-F5344CB8AC3E}">
        <p14:creationId xmlns:p14="http://schemas.microsoft.com/office/powerpoint/2010/main" val="245655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For-Profit vs Nonprofit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Nonprofits represent as much of 70% of US hospital capacity (and 2/3 of total hospitals)</a:t>
            </a:r>
          </a:p>
          <a:p>
            <a:pPr lvl="1"/>
            <a:r>
              <a:rPr lang="en-US" dirty="0" smtClean="0"/>
              <a:t>Nonprofit and profit are both private, so there are two distinctions</a:t>
            </a:r>
          </a:p>
          <a:p>
            <a:r>
              <a:rPr lang="en-US" dirty="0" smtClean="0"/>
              <a:t>Historically, nonprofit hospitals were significantly larger</a:t>
            </a:r>
          </a:p>
          <a:p>
            <a:pPr lvl="1"/>
            <a:r>
              <a:rPr lang="en-US" dirty="0" smtClean="0"/>
              <a:t>Early for-profit hospitals were doctor owned</a:t>
            </a:r>
          </a:p>
          <a:p>
            <a:r>
              <a:rPr lang="en-US" dirty="0" smtClean="0"/>
              <a:t>Sizes have converged</a:t>
            </a:r>
          </a:p>
          <a:p>
            <a:r>
              <a:rPr lang="en-US" dirty="0" smtClean="0"/>
              <a:t>Public and nonprofit care gets greater public subsidization</a:t>
            </a:r>
          </a:p>
          <a:p>
            <a:pPr lvl="1"/>
            <a:r>
              <a:rPr lang="en-US" dirty="0" smtClean="0"/>
              <a:t>Tax funded rather than solely patient/insurer funded</a:t>
            </a:r>
          </a:p>
          <a:p>
            <a:pPr lvl="1"/>
            <a:r>
              <a:rPr lang="en-US" dirty="0" smtClean="0"/>
              <a:t>Tax benefits as well, over $25 billion per year</a:t>
            </a:r>
          </a:p>
          <a:p>
            <a:r>
              <a:rPr lang="en-US" dirty="0" smtClean="0"/>
              <a:t>Cost controls reduced services offered by hospitals, shrinking large hospitals</a:t>
            </a:r>
            <a:endParaRPr lang="en-US" dirty="0"/>
          </a:p>
        </p:txBody>
      </p:sp>
    </p:spTree>
    <p:extLst>
      <p:ext uri="{BB962C8B-B14F-4D97-AF65-F5344CB8AC3E}">
        <p14:creationId xmlns:p14="http://schemas.microsoft.com/office/powerpoint/2010/main" val="385400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Profitability: Hospitals</a:t>
            </a:r>
            <a:endParaRPr lang="en-US" dirty="0"/>
          </a:p>
        </p:txBody>
      </p:sp>
      <p:sp>
        <p:nvSpPr>
          <p:cNvPr id="3" name="Content Placeholder 2"/>
          <p:cNvSpPr>
            <a:spLocks noGrp="1"/>
          </p:cNvSpPr>
          <p:nvPr>
            <p:ph idx="1"/>
          </p:nvPr>
        </p:nvSpPr>
        <p:spPr>
          <a:xfrm>
            <a:off x="838200" y="1825625"/>
            <a:ext cx="10515600" cy="4806084"/>
          </a:xfrm>
        </p:spPr>
        <p:txBody>
          <a:bodyPr/>
          <a:lstStyle/>
          <a:p>
            <a:r>
              <a:rPr lang="en-US" dirty="0" smtClean="0"/>
              <a:t>Nonprofits generally have higher profits and higher cost per inpatient day than for-profits</a:t>
            </a:r>
          </a:p>
          <a:p>
            <a:r>
              <a:rPr lang="en-US" dirty="0" smtClean="0"/>
              <a:t>This is largely a function of size and scope</a:t>
            </a:r>
          </a:p>
          <a:p>
            <a:pPr lvl="1"/>
            <a:r>
              <a:rPr lang="en-US" dirty="0" smtClean="0"/>
              <a:t>Nonprofits provide more specialty clinical services (for example, epilepsy, neurosurgery, oncology, neonatal care)</a:t>
            </a:r>
          </a:p>
          <a:p>
            <a:pPr lvl="2"/>
            <a:r>
              <a:rPr lang="en-US" dirty="0" smtClean="0"/>
              <a:t>These are more expensive than basic services</a:t>
            </a:r>
          </a:p>
          <a:p>
            <a:pPr lvl="2"/>
            <a:r>
              <a:rPr lang="en-US" dirty="0"/>
              <a:t>For example, an ordinary nursery room is $1,195 per day. However, a neonatal intensive care room is $8,935 per day, and a pediatric critical care room is $10,140 per </a:t>
            </a:r>
            <a:r>
              <a:rPr lang="en-US" dirty="0" smtClean="0"/>
              <a:t>day</a:t>
            </a:r>
          </a:p>
          <a:p>
            <a:r>
              <a:rPr lang="en-US" dirty="0" smtClean="0"/>
              <a:t>Specialty care is less affected by competition</a:t>
            </a:r>
          </a:p>
          <a:p>
            <a:pPr lvl="1"/>
            <a:r>
              <a:rPr lang="en-US" dirty="0" smtClean="0"/>
              <a:t>Nearby hospital must also have the same specialization or even sub-specialization to compete for same patient with highly specific needs</a:t>
            </a:r>
          </a:p>
          <a:p>
            <a:r>
              <a:rPr lang="en-US" dirty="0" smtClean="0"/>
              <a:t>Nonprofits more likely to service national markets in addition to local</a:t>
            </a:r>
            <a:endParaRPr lang="en-US" dirty="0"/>
          </a:p>
        </p:txBody>
      </p:sp>
    </p:spTree>
    <p:extLst>
      <p:ext uri="{BB962C8B-B14F-4D97-AF65-F5344CB8AC3E}">
        <p14:creationId xmlns:p14="http://schemas.microsoft.com/office/powerpoint/2010/main" val="165355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Profitability: Patients and procedures, an example</a:t>
            </a:r>
            <a:endParaRPr lang="en-US" dirty="0"/>
          </a:p>
        </p:txBody>
      </p:sp>
      <p:sp>
        <p:nvSpPr>
          <p:cNvPr id="3" name="Content Placeholder 2"/>
          <p:cNvSpPr>
            <a:spLocks noGrp="1"/>
          </p:cNvSpPr>
          <p:nvPr>
            <p:ph idx="1"/>
          </p:nvPr>
        </p:nvSpPr>
        <p:spPr/>
        <p:txBody>
          <a:bodyPr>
            <a:normAutofit/>
          </a:bodyPr>
          <a:lstStyle/>
          <a:p>
            <a:r>
              <a:rPr lang="en-US" dirty="0"/>
              <a:t>Open-heart surgery, for example, is relatively profitable. </a:t>
            </a:r>
            <a:endParaRPr lang="en-US" dirty="0" smtClean="0"/>
          </a:p>
          <a:p>
            <a:pPr lvl="1"/>
            <a:r>
              <a:rPr lang="en-US" dirty="0" smtClean="0"/>
              <a:t>including </a:t>
            </a:r>
            <a:r>
              <a:rPr lang="en-US" dirty="0"/>
              <a:t>cardiac catheterization labs, angioplasty, and coronary artery bypass graft (CABG</a:t>
            </a:r>
            <a:r>
              <a:rPr lang="en-US" dirty="0" smtClean="0"/>
              <a:t>)</a:t>
            </a:r>
          </a:p>
          <a:p>
            <a:pPr lvl="1"/>
            <a:r>
              <a:rPr lang="en-US" dirty="0" smtClean="0"/>
              <a:t>Insurers </a:t>
            </a:r>
            <a:r>
              <a:rPr lang="en-US" dirty="0"/>
              <a:t>typically reimburse heart attack treatments at high rates, patients receiving CABG are unusually well insured since most are covered by Medicare, and there is high and increasing spending on cardiac </a:t>
            </a:r>
            <a:r>
              <a:rPr lang="en-US" dirty="0" smtClean="0"/>
              <a:t>care.</a:t>
            </a:r>
          </a:p>
          <a:p>
            <a:pPr lvl="1"/>
            <a:r>
              <a:rPr lang="en-US" dirty="0" smtClean="0"/>
              <a:t>From </a:t>
            </a:r>
            <a:r>
              <a:rPr lang="en-US" dirty="0"/>
              <a:t>1984 to 1994, the real price for bypass surgery among Medicare patients rose 2.3 percent annually, from $29,176 to $36,564 (1991 dollars), while the share of patients receiving the treatment increased by one percentage point annually, from 5 percent to 15 </a:t>
            </a:r>
            <a:r>
              <a:rPr lang="en-US" dirty="0" smtClean="0"/>
              <a:t>percent.</a:t>
            </a:r>
          </a:p>
          <a:p>
            <a:pPr lvl="1"/>
            <a:r>
              <a:rPr lang="en-US" dirty="0" smtClean="0"/>
              <a:t>The </a:t>
            </a:r>
            <a:r>
              <a:rPr lang="en-US" dirty="0"/>
              <a:t>costs of supplying CABG in real terms either were flat or fell during the </a:t>
            </a:r>
            <a:r>
              <a:rPr lang="en-US" dirty="0" smtClean="0"/>
              <a:t>period.</a:t>
            </a:r>
            <a:endParaRPr lang="en-US" dirty="0"/>
          </a:p>
        </p:txBody>
      </p:sp>
    </p:spTree>
    <p:extLst>
      <p:ext uri="{BB962C8B-B14F-4D97-AF65-F5344CB8AC3E}">
        <p14:creationId xmlns:p14="http://schemas.microsoft.com/office/powerpoint/2010/main" val="212506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Unprofitability</a:t>
            </a:r>
            <a:endParaRPr lang="en-US" dirty="0"/>
          </a:p>
        </p:txBody>
      </p:sp>
      <p:sp>
        <p:nvSpPr>
          <p:cNvPr id="3" name="Content Placeholder 2"/>
          <p:cNvSpPr>
            <a:spLocks noGrp="1"/>
          </p:cNvSpPr>
          <p:nvPr>
            <p:ph idx="1"/>
          </p:nvPr>
        </p:nvSpPr>
        <p:spPr/>
        <p:txBody>
          <a:bodyPr/>
          <a:lstStyle/>
          <a:p>
            <a:r>
              <a:rPr lang="en-US" dirty="0" smtClean="0"/>
              <a:t>That leaves public, government holding the bag for relatively unprofitable areas of care</a:t>
            </a:r>
          </a:p>
          <a:p>
            <a:pPr lvl="1"/>
            <a:r>
              <a:rPr lang="en-US" dirty="0" smtClean="0"/>
              <a:t>Including mental health, ED, care for poor, poorly insured, and chronically ill populations</a:t>
            </a:r>
          </a:p>
          <a:p>
            <a:r>
              <a:rPr lang="en-US" dirty="0" smtClean="0"/>
              <a:t>Reimbursements change over time, so expect profitability to vary with new treatments and rates</a:t>
            </a:r>
          </a:p>
          <a:p>
            <a:endParaRPr lang="en-US" dirty="0"/>
          </a:p>
        </p:txBody>
      </p:sp>
    </p:spTree>
    <p:extLst>
      <p:ext uri="{BB962C8B-B14F-4D97-AF65-F5344CB8AC3E}">
        <p14:creationId xmlns:p14="http://schemas.microsoft.com/office/powerpoint/2010/main" val="214427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regulatory restrictions for publics and nonprofits</a:t>
            </a:r>
            <a:endParaRPr lang="en-US" dirty="0"/>
          </a:p>
        </p:txBody>
      </p:sp>
      <p:sp>
        <p:nvSpPr>
          <p:cNvPr id="3" name="Content Placeholder 2"/>
          <p:cNvSpPr>
            <a:spLocks noGrp="1"/>
          </p:cNvSpPr>
          <p:nvPr>
            <p:ph idx="1"/>
          </p:nvPr>
        </p:nvSpPr>
        <p:spPr>
          <a:xfrm>
            <a:off x="120073" y="1825625"/>
            <a:ext cx="11887200" cy="4953866"/>
          </a:xfrm>
        </p:spPr>
        <p:txBody>
          <a:bodyPr/>
          <a:lstStyle/>
          <a:p>
            <a:r>
              <a:rPr lang="en-US" dirty="0" smtClean="0"/>
              <a:t>Fund raising and gifts for nonprofits must be treated with care</a:t>
            </a:r>
          </a:p>
          <a:p>
            <a:pPr lvl="1"/>
            <a:r>
              <a:rPr lang="en-US" dirty="0" smtClean="0"/>
              <a:t>Money raised for a specific purpose cannot be directly used for another purpose</a:t>
            </a:r>
          </a:p>
          <a:p>
            <a:pPr lvl="2"/>
            <a:r>
              <a:rPr lang="en-US" dirty="0" smtClean="0"/>
              <a:t>Even when the donor does not make an explicit restriction</a:t>
            </a:r>
          </a:p>
          <a:p>
            <a:pPr lvl="1"/>
            <a:r>
              <a:rPr lang="en-US" dirty="0" smtClean="0"/>
              <a:t>Court order may be needed to allow excess funds for one purpose be applied to another</a:t>
            </a:r>
          </a:p>
          <a:p>
            <a:pPr lvl="1"/>
            <a:r>
              <a:rPr lang="en-US" dirty="0" smtClean="0"/>
              <a:t>Problem also arises when hospital faces financial difficulty, it cannot easily sell some assets</a:t>
            </a:r>
          </a:p>
          <a:p>
            <a:pPr lvl="1"/>
            <a:r>
              <a:rPr lang="en-US" dirty="0" smtClean="0"/>
              <a:t>Nonprofits may not have access to capital and legal expertise to easily manage these issues</a:t>
            </a:r>
          </a:p>
          <a:p>
            <a:r>
              <a:rPr lang="en-US" dirty="0" smtClean="0"/>
              <a:t>Board meetings must often be open</a:t>
            </a:r>
          </a:p>
          <a:p>
            <a:r>
              <a:rPr lang="en-US" dirty="0" smtClean="0"/>
              <a:t>National profile may mean facility can be counted under federal laws regulating interstate commerce</a:t>
            </a:r>
          </a:p>
          <a:p>
            <a:endParaRPr lang="en-US" dirty="0"/>
          </a:p>
        </p:txBody>
      </p:sp>
    </p:spTree>
    <p:extLst>
      <p:ext uri="{BB962C8B-B14F-4D97-AF65-F5344CB8AC3E}">
        <p14:creationId xmlns:p14="http://schemas.microsoft.com/office/powerpoint/2010/main" val="1745463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sanctuary: immigration</a:t>
            </a:r>
            <a:endParaRPr lang="en-US" dirty="0"/>
          </a:p>
        </p:txBody>
      </p:sp>
      <p:sp>
        <p:nvSpPr>
          <p:cNvPr id="3" name="Content Placeholder 2"/>
          <p:cNvSpPr>
            <a:spLocks noGrp="1"/>
          </p:cNvSpPr>
          <p:nvPr>
            <p:ph idx="1"/>
          </p:nvPr>
        </p:nvSpPr>
        <p:spPr/>
        <p:txBody>
          <a:bodyPr/>
          <a:lstStyle/>
          <a:p>
            <a:r>
              <a:rPr lang="en-US" dirty="0" smtClean="0"/>
              <a:t>Hospitals cannot legally turn away people from emergency rooms</a:t>
            </a:r>
            <a:r>
              <a:rPr lang="en-US" dirty="0"/>
              <a:t> </a:t>
            </a:r>
            <a:r>
              <a:rPr lang="en-US" dirty="0" smtClean="0"/>
              <a:t>or federally funded health clinics on the basis of immigration status</a:t>
            </a:r>
          </a:p>
          <a:p>
            <a:r>
              <a:rPr lang="en-US" dirty="0" smtClean="0"/>
              <a:t>Hospitals react to uncommented migrant patients in different ways</a:t>
            </a:r>
          </a:p>
          <a:p>
            <a:pPr lvl="1"/>
            <a:r>
              <a:rPr lang="en-US" dirty="0" smtClean="0"/>
              <a:t>Explicit non-cooperation with immigration officials</a:t>
            </a:r>
          </a:p>
          <a:p>
            <a:pPr lvl="1"/>
            <a:r>
              <a:rPr lang="en-US" dirty="0" smtClean="0"/>
              <a:t>Don’t ask don’t tell</a:t>
            </a:r>
          </a:p>
          <a:p>
            <a:pPr lvl="1"/>
            <a:r>
              <a:rPr lang="en-US" dirty="0" smtClean="0"/>
              <a:t>Patient dumping</a:t>
            </a:r>
          </a:p>
          <a:p>
            <a:pPr lvl="1"/>
            <a:r>
              <a:rPr lang="en-US" dirty="0" smtClean="0"/>
              <a:t>Cooperation with immigration officials</a:t>
            </a:r>
          </a:p>
          <a:p>
            <a:r>
              <a:rPr lang="en-US" dirty="0" smtClean="0"/>
              <a:t>State and federal laws and policies vary greatly over time and across jurisdictions</a:t>
            </a:r>
          </a:p>
        </p:txBody>
      </p:sp>
    </p:spTree>
    <p:extLst>
      <p:ext uri="{BB962C8B-B14F-4D97-AF65-F5344CB8AC3E}">
        <p14:creationId xmlns:p14="http://schemas.microsoft.com/office/powerpoint/2010/main" val="1763456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sanctuary: police involvement</a:t>
            </a:r>
            <a:endParaRPr lang="en-US" dirty="0"/>
          </a:p>
        </p:txBody>
      </p:sp>
      <p:sp>
        <p:nvSpPr>
          <p:cNvPr id="3" name="Content Placeholder 2"/>
          <p:cNvSpPr>
            <a:spLocks noGrp="1"/>
          </p:cNvSpPr>
          <p:nvPr>
            <p:ph idx="1"/>
          </p:nvPr>
        </p:nvSpPr>
        <p:spPr/>
        <p:txBody>
          <a:bodyPr/>
          <a:lstStyle/>
          <a:p>
            <a:r>
              <a:rPr lang="en-US" dirty="0" smtClean="0"/>
              <a:t>People injured as a result of criminal activity generally go to the hospital when needed</a:t>
            </a:r>
          </a:p>
          <a:p>
            <a:r>
              <a:rPr lang="en-US" dirty="0" smtClean="0"/>
              <a:t>The idea that a gunshot victim would avoid the hospital due to the chance the doctors would contact the police is largely a myth</a:t>
            </a:r>
          </a:p>
          <a:p>
            <a:r>
              <a:rPr lang="en-US" dirty="0" smtClean="0"/>
              <a:t>Such individuals may be insured, on Medicaid, or uninsured</a:t>
            </a:r>
          </a:p>
          <a:p>
            <a:pPr lvl="1"/>
            <a:r>
              <a:rPr lang="en-US" dirty="0" smtClean="0"/>
              <a:t>But neither the hospital nor the insurance system necessarily has a duty to report all shootings, and there is no up-to-date database of shooting victims</a:t>
            </a:r>
          </a:p>
          <a:p>
            <a:r>
              <a:rPr lang="en-US" dirty="0" smtClean="0"/>
              <a:t>Hospitals generally cooperate with police</a:t>
            </a:r>
          </a:p>
          <a:p>
            <a:pPr lvl="1"/>
            <a:r>
              <a:rPr lang="en-US" dirty="0" smtClean="0"/>
              <a:t>But police/hospital relations require care</a:t>
            </a:r>
            <a:endParaRPr lang="en-US" dirty="0"/>
          </a:p>
        </p:txBody>
      </p:sp>
    </p:spTree>
    <p:extLst>
      <p:ext uri="{BB962C8B-B14F-4D97-AF65-F5344CB8AC3E}">
        <p14:creationId xmlns:p14="http://schemas.microsoft.com/office/powerpoint/2010/main" val="32837725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CCEF31-2404-446D-B229-4D64D8053070}">
  <ds:schemaRefs>
    <ds:schemaRef ds:uri="http://purl.org/dc/terms/"/>
    <ds:schemaRef ds:uri="http://schemas.openxmlformats.org/package/2006/metadata/core-properties"/>
    <ds:schemaRef ds:uri="http://purl.org/dc/dcmitype/"/>
    <ds:schemaRef ds:uri="7f18ec10-a743-4c21-91d9-69d297feae23"/>
    <ds:schemaRef ds:uri="http://schemas.microsoft.com/office/2006/documentManagement/types"/>
    <ds:schemaRef ds:uri="http://purl.org/dc/elements/1.1/"/>
    <ds:schemaRef ds:uri="http://schemas.microsoft.com/office/2006/metadata/properties"/>
    <ds:schemaRef ds:uri="http://schemas.microsoft.com/office/infopath/2007/PartnerControls"/>
    <ds:schemaRef ds:uri="ce5fba22-8df0-4e59-b0bb-9a52d7395907"/>
    <ds:schemaRef ds:uri="http://www.w3.org/XML/1998/namespace"/>
  </ds:schemaRefs>
</ds:datastoreItem>
</file>

<file path=customXml/itemProps2.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3D1FD5-6DED-41C9-B7E6-A885BA82DC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1695</TotalTime>
  <Words>1180</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Hospitals</vt:lpstr>
      <vt:lpstr>For-Profit vs Nonprofit</vt:lpstr>
      <vt:lpstr>For-Profit vs Nonprofit</vt:lpstr>
      <vt:lpstr>Profitability: Hospitals</vt:lpstr>
      <vt:lpstr>Profitability: Patients and procedures, an example</vt:lpstr>
      <vt:lpstr>Unprofitability</vt:lpstr>
      <vt:lpstr>Examples of regulatory restrictions for publics and nonprofits</vt:lpstr>
      <vt:lpstr>Hospital sanctuary: immigration</vt:lpstr>
      <vt:lpstr>Hospital sanctuary: police involvement</vt:lpstr>
      <vt:lpstr>Police referral to hospitals</vt:lpstr>
      <vt:lpstr>Sources</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29</cp:revision>
  <dcterms:created xsi:type="dcterms:W3CDTF">2024-08-26T13:44:35Z</dcterms:created>
  <dcterms:modified xsi:type="dcterms:W3CDTF">2024-09-17T17:31:55Z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