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7" r:id="rId5"/>
    <p:sldId id="258" r:id="rId6"/>
    <p:sldId id="259" r:id="rId7"/>
    <p:sldId id="260" r:id="rId8"/>
    <p:sldId id="261" r:id="rId9"/>
    <p:sldId id="263" r:id="rId10"/>
    <p:sldId id="264" r:id="rId11"/>
    <p:sldId id="265" r:id="rId12"/>
    <p:sldId id="266" r:id="rId13"/>
    <p:sldId id="267" r:id="rId14"/>
    <p:sldId id="268" r:id="rId15"/>
    <p:sldId id="262" r:id="rId16"/>
    <p:sldId id="269" r:id="rId17"/>
    <p:sldId id="270" r:id="rId18"/>
    <p:sldId id="271" r:id="rId19"/>
    <p:sldId id="272"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6" autoAdjust="0"/>
    <p:restoredTop sz="96252" autoAdjust="0"/>
  </p:normalViewPr>
  <p:slideViewPr>
    <p:cSldViewPr snapToGrid="0">
      <p:cViewPr varScale="1">
        <p:scale>
          <a:sx n="104" d="100"/>
          <a:sy n="104" d="100"/>
        </p:scale>
        <p:origin x="144" y="16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3E7782-2300-4ADC-843C-6679DB35CA7E}" type="datetimeFigureOut">
              <a:rPr lang="en-US" smtClean="0"/>
              <a:t>10/30/2024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561111-FF09-48AF-9E81-97085B2468B1}" type="slidenum">
              <a:rPr lang="en-US" smtClean="0"/>
              <a:t>‹#›</a:t>
            </a:fld>
            <a:endParaRPr lang="en-US"/>
          </a:p>
        </p:txBody>
      </p:sp>
    </p:spTree>
    <p:extLst>
      <p:ext uri="{BB962C8B-B14F-4D97-AF65-F5344CB8AC3E}">
        <p14:creationId xmlns:p14="http://schemas.microsoft.com/office/powerpoint/2010/main" val="2360786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https://ctc.westpoint.edu/a-draw-is-a-win-the-houthis-after-one-year-of-war/</a:t>
            </a:r>
            <a:endParaRPr lang="en-US" dirty="0"/>
          </a:p>
        </p:txBody>
      </p:sp>
      <p:sp>
        <p:nvSpPr>
          <p:cNvPr id="4" name="Slide Number Placeholder 3"/>
          <p:cNvSpPr>
            <a:spLocks noGrp="1"/>
          </p:cNvSpPr>
          <p:nvPr>
            <p:ph type="sldNum" sz="quarter" idx="10"/>
          </p:nvPr>
        </p:nvSpPr>
        <p:spPr/>
        <p:txBody>
          <a:bodyPr/>
          <a:lstStyle/>
          <a:p>
            <a:fld id="{31561111-FF09-48AF-9E81-97085B2468B1}" type="slidenum">
              <a:rPr lang="en-US" smtClean="0"/>
              <a:t>2</a:t>
            </a:fld>
            <a:endParaRPr lang="en-US"/>
          </a:p>
        </p:txBody>
      </p:sp>
    </p:spTree>
    <p:extLst>
      <p:ext uri="{BB962C8B-B14F-4D97-AF65-F5344CB8AC3E}">
        <p14:creationId xmlns:p14="http://schemas.microsoft.com/office/powerpoint/2010/main" val="101068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4447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3361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37671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191717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29BB39-2456-4FBF-92B2-030E21FB84B1}"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63512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29BB39-2456-4FBF-92B2-030E21FB84B1}"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49873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29BB39-2456-4FBF-92B2-030E21FB84B1}" type="datetimeFigureOut">
              <a:rPr lang="en-US" smtClean="0"/>
              <a:t>10/30/2024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390469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29BB39-2456-4FBF-92B2-030E21FB84B1}" type="datetimeFigureOut">
              <a:rPr lang="en-US" smtClean="0"/>
              <a:t>10/30/2024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99249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9BB39-2456-4FBF-92B2-030E21FB84B1}" type="datetimeFigureOut">
              <a:rPr lang="en-US" smtClean="0"/>
              <a:t>10/30/2024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999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54212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534137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BB39-2456-4FBF-92B2-030E21FB84B1}" type="datetimeFigureOut">
              <a:rPr lang="en-US" smtClean="0"/>
              <a:t>10/30/2024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308AC-8A1E-46A4-B82E-A7C5D1D335C4}" type="slidenum">
              <a:rPr lang="en-US" smtClean="0"/>
              <a:t>‹#›</a:t>
            </a:fld>
            <a:endParaRPr lang="en-US"/>
          </a:p>
        </p:txBody>
      </p:sp>
    </p:spTree>
    <p:extLst>
      <p:ext uri="{BB962C8B-B14F-4D97-AF65-F5344CB8AC3E}">
        <p14:creationId xmlns:p14="http://schemas.microsoft.com/office/powerpoint/2010/main" val="2984934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Risk Management and Insurance</a:t>
            </a:r>
            <a:endParaRPr lang="en-US" dirty="0"/>
          </a:p>
        </p:txBody>
      </p:sp>
      <p:sp>
        <p:nvSpPr>
          <p:cNvPr id="3" name="Subtitle 2"/>
          <p:cNvSpPr>
            <a:spLocks noGrp="1"/>
          </p:cNvSpPr>
          <p:nvPr>
            <p:ph type="subTitle" idx="1"/>
          </p:nvPr>
        </p:nvSpPr>
        <p:spPr/>
        <p:txBody>
          <a:bodyPr/>
          <a:lstStyle/>
          <a:p>
            <a:r>
              <a:rPr lang="en-US" dirty="0" smtClean="0"/>
              <a:t>TR 11:00-12:15 – BUSN202</a:t>
            </a:r>
          </a:p>
          <a:p>
            <a:r>
              <a:rPr lang="en-US" dirty="0" smtClean="0"/>
              <a:t>Shane Murphy</a:t>
            </a:r>
          </a:p>
        </p:txBody>
      </p:sp>
    </p:spTree>
    <p:extLst>
      <p:ext uri="{BB962C8B-B14F-4D97-AF65-F5344CB8AC3E}">
        <p14:creationId xmlns:p14="http://schemas.microsoft.com/office/powerpoint/2010/main" val="337071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Transportation insurance</a:t>
            </a:r>
            <a:endParaRPr lang="en-US" dirty="0"/>
          </a:p>
        </p:txBody>
      </p:sp>
      <p:sp>
        <p:nvSpPr>
          <p:cNvPr id="3" name="Content Placeholder 2"/>
          <p:cNvSpPr>
            <a:spLocks noGrp="1"/>
          </p:cNvSpPr>
          <p:nvPr>
            <p:ph idx="1"/>
          </p:nvPr>
        </p:nvSpPr>
        <p:spPr/>
        <p:txBody>
          <a:bodyPr>
            <a:normAutofit lnSpcReduction="10000"/>
          </a:bodyPr>
          <a:lstStyle/>
          <a:p>
            <a:r>
              <a:rPr lang="en-US" dirty="0" smtClean="0"/>
              <a:t>Ocean Marine Insurance</a:t>
            </a:r>
          </a:p>
          <a:p>
            <a:pPr lvl="1"/>
            <a:r>
              <a:rPr lang="en-US" dirty="0" smtClean="0"/>
              <a:t>Hull insurance, Cargo insurance (covers shipper), protection and indemnity (P&amp;I), Freight insurance (covers ship owner)</a:t>
            </a:r>
          </a:p>
          <a:p>
            <a:pPr lvl="1"/>
            <a:r>
              <a:rPr lang="en-US" dirty="0" smtClean="0"/>
              <a:t>Implied warranties:</a:t>
            </a:r>
          </a:p>
          <a:p>
            <a:pPr lvl="2"/>
            <a:r>
              <a:rPr lang="en-US" dirty="0" smtClean="0"/>
              <a:t>Seaworthy vessel</a:t>
            </a:r>
          </a:p>
          <a:p>
            <a:pPr lvl="2"/>
            <a:r>
              <a:rPr lang="en-US" dirty="0" smtClean="0"/>
              <a:t>No deviation from planned course</a:t>
            </a:r>
          </a:p>
          <a:p>
            <a:pPr lvl="2"/>
            <a:r>
              <a:rPr lang="en-US" dirty="0" smtClean="0"/>
              <a:t>Legal purpose</a:t>
            </a:r>
          </a:p>
          <a:p>
            <a:pPr lvl="1"/>
            <a:r>
              <a:rPr lang="en-US" dirty="0" smtClean="0"/>
              <a:t>Perils include:</a:t>
            </a:r>
          </a:p>
          <a:p>
            <a:pPr lvl="2"/>
            <a:r>
              <a:rPr lang="en-US" dirty="0" smtClean="0"/>
              <a:t>Bad weather</a:t>
            </a:r>
            <a:r>
              <a:rPr lang="en-US" dirty="0"/>
              <a:t>, high waves, collision, sinking, </a:t>
            </a:r>
            <a:r>
              <a:rPr lang="en-US" dirty="0" smtClean="0"/>
              <a:t>stranding, loss </a:t>
            </a:r>
            <a:r>
              <a:rPr lang="en-US" dirty="0"/>
              <a:t>from fire, </a:t>
            </a:r>
            <a:r>
              <a:rPr lang="en-US" dirty="0" smtClean="0"/>
              <a:t>enemies, pirates</a:t>
            </a:r>
            <a:r>
              <a:rPr lang="en-US" dirty="0"/>
              <a:t>, thieves, jettison (throwing goods </a:t>
            </a:r>
            <a:r>
              <a:rPr lang="en-US" dirty="0" smtClean="0"/>
              <a:t>overboard </a:t>
            </a:r>
            <a:r>
              <a:rPr lang="en-US" dirty="0"/>
              <a:t>to save the ship), barratry (fraud by the master </a:t>
            </a:r>
            <a:r>
              <a:rPr lang="en-US" dirty="0" smtClean="0"/>
              <a:t>or crew </a:t>
            </a:r>
            <a:r>
              <a:rPr lang="en-US" dirty="0"/>
              <a:t>at the expense of the ship or cargo owners</a:t>
            </a:r>
            <a:r>
              <a:rPr lang="en-US" dirty="0" smtClean="0"/>
              <a:t>),</a:t>
            </a:r>
          </a:p>
          <a:p>
            <a:r>
              <a:rPr lang="en-US" dirty="0"/>
              <a:t>Inland Marine Insurance – </a:t>
            </a:r>
            <a:r>
              <a:rPr lang="en-US" dirty="0" err="1"/>
              <a:t>ie</a:t>
            </a:r>
            <a:r>
              <a:rPr lang="en-US" dirty="0"/>
              <a:t> land </a:t>
            </a:r>
            <a:r>
              <a:rPr lang="en-US" dirty="0" smtClean="0"/>
              <a:t>transportation</a:t>
            </a:r>
            <a:endParaRPr lang="en-US" dirty="0"/>
          </a:p>
        </p:txBody>
      </p:sp>
    </p:spTree>
    <p:extLst>
      <p:ext uri="{BB962C8B-B14F-4D97-AF65-F5344CB8AC3E}">
        <p14:creationId xmlns:p14="http://schemas.microsoft.com/office/powerpoint/2010/main" val="2751253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Businessowners</a:t>
            </a:r>
            <a:r>
              <a:rPr lang="en-US" dirty="0" smtClean="0"/>
              <a:t> Policy (BOP)</a:t>
            </a:r>
            <a:endParaRPr lang="en-US" dirty="0"/>
          </a:p>
        </p:txBody>
      </p:sp>
      <p:sp>
        <p:nvSpPr>
          <p:cNvPr id="3" name="Content Placeholder 2"/>
          <p:cNvSpPr>
            <a:spLocks noGrp="1"/>
          </p:cNvSpPr>
          <p:nvPr>
            <p:ph idx="1"/>
          </p:nvPr>
        </p:nvSpPr>
        <p:spPr/>
        <p:txBody>
          <a:bodyPr/>
          <a:lstStyle/>
          <a:p>
            <a:r>
              <a:rPr lang="en-US" dirty="0" smtClean="0"/>
              <a:t>Package policy for small- to medium-sized retail, office, and apartment buildings</a:t>
            </a:r>
          </a:p>
          <a:p>
            <a:pPr lvl="1"/>
            <a:r>
              <a:rPr lang="en-US" dirty="0" smtClean="0"/>
              <a:t>Buildings</a:t>
            </a:r>
          </a:p>
          <a:p>
            <a:pPr lvl="1"/>
            <a:r>
              <a:rPr lang="en-US" dirty="0" smtClean="0"/>
              <a:t>Business personal property</a:t>
            </a:r>
          </a:p>
          <a:p>
            <a:pPr lvl="1"/>
            <a:r>
              <a:rPr lang="en-US" dirty="0" smtClean="0"/>
              <a:t>Additional coverages</a:t>
            </a:r>
          </a:p>
          <a:p>
            <a:pPr lvl="1"/>
            <a:r>
              <a:rPr lang="en-US" dirty="0" smtClean="0"/>
              <a:t>Liability insurance</a:t>
            </a:r>
            <a:endParaRPr lang="en-US" dirty="0"/>
          </a:p>
        </p:txBody>
      </p:sp>
    </p:spTree>
    <p:extLst>
      <p:ext uri="{BB962C8B-B14F-4D97-AF65-F5344CB8AC3E}">
        <p14:creationId xmlns:p14="http://schemas.microsoft.com/office/powerpoint/2010/main" val="601942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liability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a:t>legal liability arising out </a:t>
            </a:r>
            <a:r>
              <a:rPr lang="en-US" dirty="0" smtClean="0"/>
              <a:t>of business </a:t>
            </a:r>
            <a:r>
              <a:rPr lang="en-US" dirty="0"/>
              <a:t>operations other than auto or aviation </a:t>
            </a:r>
            <a:r>
              <a:rPr lang="en-US" dirty="0" smtClean="0"/>
              <a:t>accidents and </a:t>
            </a:r>
            <a:r>
              <a:rPr lang="en-US" dirty="0"/>
              <a:t>employee injuries. </a:t>
            </a:r>
            <a:endParaRPr lang="en-US" dirty="0" smtClean="0"/>
          </a:p>
          <a:p>
            <a:r>
              <a:rPr lang="en-US" dirty="0" smtClean="0"/>
              <a:t>commercial </a:t>
            </a:r>
            <a:r>
              <a:rPr lang="en-US" dirty="0"/>
              <a:t>general liability (CGL) </a:t>
            </a:r>
            <a:r>
              <a:rPr lang="en-US" dirty="0" smtClean="0"/>
              <a:t>policy or </a:t>
            </a:r>
            <a:r>
              <a:rPr lang="en-US" dirty="0"/>
              <a:t>a </a:t>
            </a:r>
            <a:r>
              <a:rPr lang="en-US" dirty="0" err="1"/>
              <a:t>businessowners</a:t>
            </a:r>
            <a:r>
              <a:rPr lang="en-US" dirty="0"/>
              <a:t> policy (BOP) </a:t>
            </a:r>
            <a:r>
              <a:rPr lang="en-US" dirty="0" smtClean="0"/>
              <a:t>to</a:t>
            </a:r>
          </a:p>
          <a:p>
            <a:r>
              <a:rPr lang="en-US" dirty="0" smtClean="0"/>
              <a:t>Types:</a:t>
            </a:r>
          </a:p>
          <a:p>
            <a:pPr lvl="1"/>
            <a:r>
              <a:rPr lang="en-US" dirty="0" smtClean="0"/>
              <a:t>Premises and operations liability</a:t>
            </a:r>
          </a:p>
          <a:p>
            <a:pPr lvl="1"/>
            <a:r>
              <a:rPr lang="en-US" dirty="0" smtClean="0"/>
              <a:t>Products liability</a:t>
            </a:r>
          </a:p>
          <a:p>
            <a:pPr lvl="1"/>
            <a:r>
              <a:rPr lang="en-US" dirty="0" smtClean="0"/>
              <a:t>Completed operations liability</a:t>
            </a:r>
          </a:p>
          <a:p>
            <a:pPr lvl="1"/>
            <a:r>
              <a:rPr lang="en-US" dirty="0" smtClean="0"/>
              <a:t>Contractual liability</a:t>
            </a:r>
          </a:p>
          <a:p>
            <a:pPr lvl="2"/>
            <a:r>
              <a:rPr lang="en-US" dirty="0" smtClean="0"/>
              <a:t>Transferring liability from owner to renter of building</a:t>
            </a:r>
          </a:p>
          <a:p>
            <a:pPr lvl="1"/>
            <a:r>
              <a:rPr lang="en-US" dirty="0" smtClean="0"/>
              <a:t>Contingent liability</a:t>
            </a:r>
          </a:p>
          <a:p>
            <a:pPr lvl="2"/>
            <a:r>
              <a:rPr lang="en-US" dirty="0" smtClean="0"/>
              <a:t>For work done by contractors</a:t>
            </a:r>
          </a:p>
          <a:p>
            <a:pPr lvl="1"/>
            <a:r>
              <a:rPr lang="en-US" dirty="0" smtClean="0"/>
              <a:t>Other</a:t>
            </a:r>
            <a:endParaRPr lang="en-US" dirty="0"/>
          </a:p>
        </p:txBody>
      </p:sp>
    </p:spTree>
    <p:extLst>
      <p:ext uri="{BB962C8B-B14F-4D97-AF65-F5344CB8AC3E}">
        <p14:creationId xmlns:p14="http://schemas.microsoft.com/office/powerpoint/2010/main" val="1863702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Coverages and limitations of general liability insurance include:</a:t>
            </a:r>
            <a:endParaRPr lang="en-US" dirty="0"/>
          </a:p>
        </p:txBody>
      </p:sp>
      <p:sp>
        <p:nvSpPr>
          <p:cNvPr id="3" name="Content Placeholder 2"/>
          <p:cNvSpPr>
            <a:spLocks noGrp="1"/>
          </p:cNvSpPr>
          <p:nvPr>
            <p:ph idx="1"/>
          </p:nvPr>
        </p:nvSpPr>
        <p:spPr>
          <a:xfrm>
            <a:off x="838200" y="1825624"/>
            <a:ext cx="10515600" cy="4870739"/>
          </a:xfrm>
        </p:spPr>
        <p:txBody>
          <a:bodyPr>
            <a:normAutofit fontScale="92500" lnSpcReduction="20000"/>
          </a:bodyPr>
          <a:lstStyle/>
          <a:p>
            <a:r>
              <a:rPr lang="en-US" dirty="0" smtClean="0"/>
              <a:t>Bodily injury and property damage</a:t>
            </a:r>
          </a:p>
          <a:p>
            <a:r>
              <a:rPr lang="en-US" dirty="0" smtClean="0"/>
              <a:t>Legal defense costs</a:t>
            </a:r>
          </a:p>
          <a:p>
            <a:r>
              <a:rPr lang="en-US" dirty="0" smtClean="0"/>
              <a:t>But often excludes:</a:t>
            </a:r>
          </a:p>
          <a:p>
            <a:pPr lvl="1"/>
            <a:r>
              <a:rPr lang="en-US" dirty="0" smtClean="0"/>
              <a:t>Expected or intended injury</a:t>
            </a:r>
          </a:p>
          <a:p>
            <a:pPr lvl="1"/>
            <a:r>
              <a:rPr lang="en-US" dirty="0" smtClean="0"/>
              <a:t>Certain liabilities assumed by contract to another party</a:t>
            </a:r>
          </a:p>
          <a:p>
            <a:pPr lvl="1"/>
            <a:r>
              <a:rPr lang="en-US" dirty="0" smtClean="0"/>
              <a:t>Liquor liabilities for firms that serve alcohol</a:t>
            </a:r>
          </a:p>
          <a:p>
            <a:pPr lvl="1"/>
            <a:r>
              <a:rPr lang="en-US" dirty="0" smtClean="0"/>
              <a:t>Workers compensation</a:t>
            </a:r>
          </a:p>
          <a:p>
            <a:pPr lvl="1"/>
            <a:r>
              <a:rPr lang="en-US" dirty="0" smtClean="0"/>
              <a:t>Employers liability</a:t>
            </a:r>
          </a:p>
          <a:p>
            <a:pPr lvl="1"/>
            <a:r>
              <a:rPr lang="en-US" dirty="0" smtClean="0"/>
              <a:t>Pollution exclusion</a:t>
            </a:r>
          </a:p>
          <a:p>
            <a:pPr lvl="1"/>
            <a:r>
              <a:rPr lang="en-US" dirty="0" smtClean="0"/>
              <a:t>Aircraft, auto, and watercraft exclusion</a:t>
            </a:r>
          </a:p>
          <a:p>
            <a:pPr lvl="1"/>
            <a:r>
              <a:rPr lang="en-US" dirty="0" smtClean="0"/>
              <a:t>Mobile equipment</a:t>
            </a:r>
          </a:p>
          <a:p>
            <a:pPr lvl="1"/>
            <a:r>
              <a:rPr lang="en-US" dirty="0" smtClean="0"/>
              <a:t>War</a:t>
            </a:r>
          </a:p>
          <a:p>
            <a:pPr lvl="1"/>
            <a:r>
              <a:rPr lang="en-US" dirty="0" smtClean="0"/>
              <a:t>Damage to property/product/work owned/used/occupied by insured</a:t>
            </a:r>
          </a:p>
          <a:p>
            <a:pPr lvl="1"/>
            <a:r>
              <a:rPr lang="en-US" dirty="0" smtClean="0"/>
              <a:t>Recalls</a:t>
            </a:r>
          </a:p>
          <a:p>
            <a:pPr lvl="1"/>
            <a:r>
              <a:rPr lang="en-US" dirty="0" smtClean="0"/>
              <a:t>…</a:t>
            </a:r>
          </a:p>
          <a:p>
            <a:pPr lvl="1"/>
            <a:endParaRPr lang="en-US" dirty="0" smtClean="0"/>
          </a:p>
          <a:p>
            <a:pPr lvl="1"/>
            <a:endParaRPr lang="en-US" dirty="0"/>
          </a:p>
        </p:txBody>
      </p:sp>
    </p:spTree>
    <p:extLst>
      <p:ext uri="{BB962C8B-B14F-4D97-AF65-F5344CB8AC3E}">
        <p14:creationId xmlns:p14="http://schemas.microsoft.com/office/powerpoint/2010/main" val="3535479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occurrence policy </a:t>
            </a:r>
            <a:r>
              <a:rPr lang="en-US" dirty="0" smtClean="0"/>
              <a:t>is one </a:t>
            </a:r>
            <a:r>
              <a:rPr lang="en-US" dirty="0"/>
              <a:t>that covers claims arising out of occurrences </a:t>
            </a:r>
            <a:r>
              <a:rPr lang="en-US" dirty="0" smtClean="0"/>
              <a:t>that take </a:t>
            </a:r>
            <a:r>
              <a:rPr lang="en-US" dirty="0"/>
              <a:t>place during the policy period, regardless </a:t>
            </a:r>
            <a:r>
              <a:rPr lang="en-US" dirty="0" smtClean="0"/>
              <a:t>of when </a:t>
            </a:r>
            <a:r>
              <a:rPr lang="en-US" dirty="0"/>
              <a:t>the claim is made. In </a:t>
            </a:r>
            <a:r>
              <a:rPr lang="en-US" dirty="0" smtClean="0"/>
              <a:t>contrast</a:t>
            </a:r>
          </a:p>
          <a:p>
            <a:r>
              <a:rPr lang="en-US" b="1" dirty="0" smtClean="0"/>
              <a:t>claims-made policy </a:t>
            </a:r>
            <a:r>
              <a:rPr lang="en-US" dirty="0"/>
              <a:t>covers only claims that are first reported </a:t>
            </a:r>
            <a:r>
              <a:rPr lang="en-US" dirty="0" smtClean="0"/>
              <a:t>during the </a:t>
            </a:r>
            <a:r>
              <a:rPr lang="en-US" dirty="0"/>
              <a:t>policy period, provided the event occurred </a:t>
            </a:r>
            <a:r>
              <a:rPr lang="en-US" dirty="0" smtClean="0"/>
              <a:t>after the </a:t>
            </a:r>
            <a:r>
              <a:rPr lang="en-US" dirty="0"/>
              <a:t>retroactive date (if any) stated in the </a:t>
            </a:r>
            <a:r>
              <a:rPr lang="en-US" dirty="0" smtClean="0"/>
              <a:t>policy</a:t>
            </a:r>
          </a:p>
          <a:p>
            <a:pPr lvl="1"/>
            <a:r>
              <a:rPr lang="en-US" dirty="0" smtClean="0"/>
              <a:t>Retroactive date possible</a:t>
            </a:r>
          </a:p>
          <a:p>
            <a:pPr lvl="1"/>
            <a:r>
              <a:rPr lang="en-US" dirty="0" smtClean="0"/>
              <a:t>Extended reporting periods</a:t>
            </a:r>
          </a:p>
          <a:p>
            <a:endParaRPr lang="en-US" dirty="0"/>
          </a:p>
        </p:txBody>
      </p:sp>
    </p:spTree>
    <p:extLst>
      <p:ext uri="{BB962C8B-B14F-4D97-AF65-F5344CB8AC3E}">
        <p14:creationId xmlns:p14="http://schemas.microsoft.com/office/powerpoint/2010/main" val="2078575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types of policies</a:t>
            </a:r>
            <a:endParaRPr lang="en-US" dirty="0"/>
          </a:p>
        </p:txBody>
      </p:sp>
      <p:sp>
        <p:nvSpPr>
          <p:cNvPr id="3" name="Content Placeholder 2"/>
          <p:cNvSpPr>
            <a:spLocks noGrp="1"/>
          </p:cNvSpPr>
          <p:nvPr>
            <p:ph idx="1"/>
          </p:nvPr>
        </p:nvSpPr>
        <p:spPr>
          <a:xfrm>
            <a:off x="838200" y="1825624"/>
            <a:ext cx="10515600" cy="5032375"/>
          </a:xfrm>
        </p:spPr>
        <p:txBody>
          <a:bodyPr>
            <a:normAutofit fontScale="70000" lnSpcReduction="20000"/>
          </a:bodyPr>
          <a:lstStyle/>
          <a:p>
            <a:r>
              <a:rPr lang="en-US" dirty="0" smtClean="0"/>
              <a:t>Employment practices liability insurance</a:t>
            </a:r>
          </a:p>
          <a:p>
            <a:r>
              <a:rPr lang="en-US" dirty="0" smtClean="0"/>
              <a:t>Workers compensation insurance</a:t>
            </a:r>
          </a:p>
          <a:p>
            <a:pPr lvl="1"/>
            <a:r>
              <a:rPr lang="en-US" dirty="0" smtClean="0"/>
              <a:t>Benefits</a:t>
            </a:r>
          </a:p>
          <a:p>
            <a:pPr lvl="1"/>
            <a:r>
              <a:rPr lang="en-US" dirty="0" smtClean="0"/>
              <a:t>Liability insurance</a:t>
            </a:r>
          </a:p>
          <a:p>
            <a:r>
              <a:rPr lang="en-US" dirty="0" smtClean="0"/>
              <a:t>Commercial auto insurance</a:t>
            </a:r>
          </a:p>
          <a:p>
            <a:pPr lvl="1"/>
            <a:r>
              <a:rPr lang="en-US" dirty="0" smtClean="0"/>
              <a:t>Auto dealers coverage</a:t>
            </a:r>
          </a:p>
          <a:p>
            <a:r>
              <a:rPr lang="en-US" dirty="0" smtClean="0"/>
              <a:t>Aircraft insurance</a:t>
            </a:r>
          </a:p>
          <a:p>
            <a:pPr lvl="1"/>
            <a:r>
              <a:rPr lang="en-US" dirty="0" smtClean="0"/>
              <a:t>Commercial and Pleasure Aircraft policies</a:t>
            </a:r>
          </a:p>
          <a:p>
            <a:r>
              <a:rPr lang="en-US" dirty="0" smtClean="0"/>
              <a:t>Commercial Umbrella Policy</a:t>
            </a:r>
          </a:p>
          <a:p>
            <a:pPr lvl="1"/>
            <a:r>
              <a:rPr lang="en-US" dirty="0" smtClean="0"/>
              <a:t>Protection against catastrophic liability judgements</a:t>
            </a:r>
          </a:p>
          <a:p>
            <a:pPr lvl="1"/>
            <a:r>
              <a:rPr lang="en-US" dirty="0" smtClean="0"/>
              <a:t>Lots of exclusions</a:t>
            </a:r>
          </a:p>
          <a:p>
            <a:r>
              <a:rPr lang="en-US" dirty="0" smtClean="0"/>
              <a:t>Cyber liability insurance (for data breaches, </a:t>
            </a:r>
            <a:r>
              <a:rPr lang="en-US" dirty="0" err="1" smtClean="0"/>
              <a:t>etc</a:t>
            </a:r>
            <a:r>
              <a:rPr lang="en-US" dirty="0" smtClean="0"/>
              <a:t>)</a:t>
            </a:r>
          </a:p>
          <a:p>
            <a:r>
              <a:rPr lang="en-US" dirty="0" err="1" smtClean="0"/>
              <a:t>Businessowners</a:t>
            </a:r>
            <a:r>
              <a:rPr lang="en-US" dirty="0" smtClean="0"/>
              <a:t> policy (BOP)</a:t>
            </a:r>
          </a:p>
          <a:p>
            <a:r>
              <a:rPr lang="en-US" dirty="0" smtClean="0"/>
              <a:t>Professional liability insurance</a:t>
            </a:r>
          </a:p>
          <a:p>
            <a:pPr lvl="1"/>
            <a:r>
              <a:rPr lang="en-US" dirty="0" smtClean="0"/>
              <a:t>Physicians</a:t>
            </a:r>
          </a:p>
          <a:p>
            <a:r>
              <a:rPr lang="en-US" dirty="0" smtClean="0"/>
              <a:t>Directors and Officers</a:t>
            </a:r>
            <a:endParaRPr lang="en-US" dirty="0"/>
          </a:p>
        </p:txBody>
      </p:sp>
    </p:spTree>
    <p:extLst>
      <p:ext uri="{BB962C8B-B14F-4D97-AF65-F5344CB8AC3E}">
        <p14:creationId xmlns:p14="http://schemas.microsoft.com/office/powerpoint/2010/main" val="1325624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Physicians Professional Liability </a:t>
            </a:r>
            <a:r>
              <a:rPr lang="en-US" dirty="0" smtClean="0"/>
              <a:t>Insurance</a:t>
            </a:r>
            <a:endParaRPr lang="en-US" dirty="0"/>
          </a:p>
        </p:txBody>
      </p:sp>
      <p:sp>
        <p:nvSpPr>
          <p:cNvPr id="3" name="Content Placeholder 2"/>
          <p:cNvSpPr>
            <a:spLocks noGrp="1"/>
          </p:cNvSpPr>
          <p:nvPr>
            <p:ph idx="1"/>
          </p:nvPr>
        </p:nvSpPr>
        <p:spPr/>
        <p:txBody>
          <a:bodyPr/>
          <a:lstStyle/>
          <a:p>
            <a:r>
              <a:rPr lang="en-US" dirty="0"/>
              <a:t>Two insuring </a:t>
            </a:r>
            <a:r>
              <a:rPr lang="en-US" dirty="0" smtClean="0"/>
              <a:t>agreements</a:t>
            </a:r>
          </a:p>
          <a:p>
            <a:pPr lvl="1"/>
            <a:r>
              <a:rPr lang="en-US" dirty="0" smtClean="0"/>
              <a:t>Medical incident</a:t>
            </a:r>
          </a:p>
          <a:p>
            <a:pPr lvl="1"/>
            <a:r>
              <a:rPr lang="en-US" dirty="0" smtClean="0"/>
              <a:t>Group liability</a:t>
            </a:r>
          </a:p>
          <a:p>
            <a:r>
              <a:rPr lang="en-US" dirty="0" smtClean="0"/>
              <a:t>Not restricted to accidental acts</a:t>
            </a:r>
          </a:p>
          <a:p>
            <a:r>
              <a:rPr lang="en-US" dirty="0" smtClean="0"/>
              <a:t>Maximum limit per incident and aggregate limit for coverage</a:t>
            </a:r>
          </a:p>
          <a:p>
            <a:r>
              <a:rPr lang="en-US" dirty="0" smtClean="0"/>
              <a:t>Insurer may settle without physician’s consent</a:t>
            </a:r>
          </a:p>
          <a:p>
            <a:r>
              <a:rPr lang="en-US" dirty="0" smtClean="0"/>
              <a:t>Extended reporting period endorsement can be added</a:t>
            </a:r>
          </a:p>
          <a:p>
            <a:pPr lvl="1"/>
            <a:r>
              <a:rPr lang="en-US" dirty="0" smtClean="0"/>
              <a:t>Post-retirement coverage</a:t>
            </a:r>
          </a:p>
          <a:p>
            <a:r>
              <a:rPr lang="en-US" dirty="0" smtClean="0"/>
              <a:t>Professional liability separate from BOP and other liability</a:t>
            </a:r>
            <a:endParaRPr lang="en-US" dirty="0"/>
          </a:p>
        </p:txBody>
      </p:sp>
    </p:spTree>
    <p:extLst>
      <p:ext uri="{BB962C8B-B14F-4D97-AF65-F5344CB8AC3E}">
        <p14:creationId xmlns:p14="http://schemas.microsoft.com/office/powerpoint/2010/main" val="967029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2549237" y="121804"/>
            <a:ext cx="7202886" cy="6736196"/>
          </a:xfrm>
          <a:prstGeom prst="rect">
            <a:avLst/>
          </a:prstGeom>
        </p:spPr>
      </p:pic>
    </p:spTree>
    <p:extLst>
      <p:ext uri="{BB962C8B-B14F-4D97-AF65-F5344CB8AC3E}">
        <p14:creationId xmlns:p14="http://schemas.microsoft.com/office/powerpoint/2010/main" val="2309232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 Prosperity Guardian</a:t>
            </a:r>
            <a:endParaRPr lang="en-US" dirty="0"/>
          </a:p>
        </p:txBody>
      </p:sp>
      <p:sp>
        <p:nvSpPr>
          <p:cNvPr id="3" name="Content Placeholder 2"/>
          <p:cNvSpPr>
            <a:spLocks noGrp="1"/>
          </p:cNvSpPr>
          <p:nvPr>
            <p:ph idx="1"/>
          </p:nvPr>
        </p:nvSpPr>
        <p:spPr/>
        <p:txBody>
          <a:bodyPr>
            <a:normAutofit fontScale="92500"/>
          </a:bodyPr>
          <a:lstStyle/>
          <a:p>
            <a:r>
              <a:rPr lang="en-US" dirty="0" smtClean="0"/>
              <a:t>Or, The US Just Lost a War</a:t>
            </a:r>
          </a:p>
          <a:p>
            <a:r>
              <a:rPr lang="en-US" dirty="0"/>
              <a:t>Operation Prosperity Guardian was launched in December 2023, following a series of attacks on shipping undertaken by Houthi rebels</a:t>
            </a:r>
            <a:r>
              <a:rPr lang="en-US" dirty="0" smtClean="0"/>
              <a:t>.</a:t>
            </a:r>
          </a:p>
          <a:p>
            <a:r>
              <a:rPr lang="en-US" dirty="0"/>
              <a:t>Despite intensive bombardment of Houthi positions, attacks on shipping continued and traffic through the Suez canal fell by 70 per cent</a:t>
            </a:r>
            <a:r>
              <a:rPr lang="en-US" dirty="0" smtClean="0"/>
              <a:t>.</a:t>
            </a:r>
          </a:p>
          <a:p>
            <a:r>
              <a:rPr lang="en-US" dirty="0"/>
              <a:t>In July, the Dwight D. Eisenhower quietly returned to returned to </a:t>
            </a:r>
            <a:r>
              <a:rPr lang="en-US" dirty="0" smtClean="0"/>
              <a:t>Norfolk</a:t>
            </a:r>
          </a:p>
          <a:p>
            <a:pPr lvl="1"/>
            <a:r>
              <a:rPr lang="en-US" dirty="0"/>
              <a:t>Vice Admiral George </a:t>
            </a:r>
            <a:r>
              <a:rPr lang="en-US" dirty="0" err="1"/>
              <a:t>Wikoff</a:t>
            </a:r>
            <a:r>
              <a:rPr lang="en-US" dirty="0"/>
              <a:t>, who heads the U.S. naval efforts in the Middle East said that not only have U.S. strikes and defensive efforts done little to change the Houthis’ behavior, it now appears unlikely the group will be swayed by military force.</a:t>
            </a:r>
            <a:endParaRPr lang="en-US" dirty="0"/>
          </a:p>
        </p:txBody>
      </p:sp>
    </p:spTree>
    <p:extLst>
      <p:ext uri="{BB962C8B-B14F-4D97-AF65-F5344CB8AC3E}">
        <p14:creationId xmlns:p14="http://schemas.microsoft.com/office/powerpoint/2010/main" val="2579263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 of the Suez Canal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Higher insurance costs on shippers using the canal</a:t>
            </a:r>
          </a:p>
          <a:p>
            <a:r>
              <a:rPr lang="en-US" dirty="0" smtClean="0"/>
              <a:t>Diversion of most traffic around Cape of Good Hope</a:t>
            </a:r>
          </a:p>
          <a:p>
            <a:r>
              <a:rPr lang="en-US" dirty="0" smtClean="0"/>
              <a:t>Similar to Ever Given caused closure for six-days in 2019</a:t>
            </a:r>
          </a:p>
          <a:p>
            <a:pPr lvl="1"/>
            <a:r>
              <a:rPr lang="en-US" dirty="0" smtClean="0"/>
              <a:t>Which led to large claims but those claims were settled for small amounts</a:t>
            </a:r>
          </a:p>
          <a:p>
            <a:r>
              <a:rPr lang="en-US" dirty="0" smtClean="0"/>
              <a:t>Prior closures had largest effect on South Asia (India and Pakistan), who were then more dependent on UK and European trade</a:t>
            </a:r>
          </a:p>
          <a:p>
            <a:r>
              <a:rPr lang="en-US" dirty="0"/>
              <a:t>And what is true of the Suez Canal is just as true of other “vital shipping routes”, such as the Straits of Malacca. </a:t>
            </a:r>
            <a:endParaRPr lang="en-US" dirty="0" smtClean="0"/>
          </a:p>
          <a:p>
            <a:pPr lvl="1"/>
            <a:r>
              <a:rPr lang="en-US" dirty="0" smtClean="0"/>
              <a:t>It’s </a:t>
            </a:r>
            <a:r>
              <a:rPr lang="en-US" dirty="0"/>
              <a:t>almost always better to take the long way around (for example through the </a:t>
            </a:r>
            <a:r>
              <a:rPr lang="en-US" dirty="0" err="1"/>
              <a:t>Sunda</a:t>
            </a:r>
            <a:r>
              <a:rPr lang="en-US" dirty="0"/>
              <a:t> straits or even through Australian waters in the Southern Ocean) than to fight a war to keep a short cut open.</a:t>
            </a:r>
            <a:endParaRPr lang="en-US" dirty="0"/>
          </a:p>
        </p:txBody>
      </p:sp>
    </p:spTree>
    <p:extLst>
      <p:ext uri="{BB962C8B-B14F-4D97-AF65-F5344CB8AC3E}">
        <p14:creationId xmlns:p14="http://schemas.microsoft.com/office/powerpoint/2010/main" val="1537576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Vital threat</a:t>
            </a:r>
            <a:endParaRPr lang="en-US" dirty="0"/>
          </a:p>
        </p:txBody>
      </p:sp>
      <p:sp>
        <p:nvSpPr>
          <p:cNvPr id="3" name="Content Placeholder 2"/>
          <p:cNvSpPr>
            <a:spLocks noGrp="1"/>
          </p:cNvSpPr>
          <p:nvPr>
            <p:ph idx="1"/>
          </p:nvPr>
        </p:nvSpPr>
        <p:spPr/>
        <p:txBody>
          <a:bodyPr/>
          <a:lstStyle/>
          <a:p>
            <a:r>
              <a:rPr lang="en-US" dirty="0" smtClean="0"/>
              <a:t>The </a:t>
            </a:r>
            <a:r>
              <a:rPr lang="en-US" dirty="0"/>
              <a:t>failure of Prosperity Guardian poses an “existential threat” </a:t>
            </a:r>
            <a:endParaRPr lang="en-US" dirty="0" smtClean="0"/>
          </a:p>
          <a:p>
            <a:r>
              <a:rPr lang="en-US" dirty="0" smtClean="0"/>
              <a:t>However</a:t>
            </a:r>
            <a:r>
              <a:rPr lang="en-US" dirty="0"/>
              <a:t>, the threat is not to the world economy but to the US navy and, indeed, all the navies of the world. </a:t>
            </a:r>
            <a:endParaRPr lang="en-US" dirty="0" smtClean="0"/>
          </a:p>
          <a:p>
            <a:r>
              <a:rPr lang="en-US" dirty="0" smtClean="0"/>
              <a:t>If </a:t>
            </a:r>
            <a:r>
              <a:rPr lang="en-US" dirty="0"/>
              <a:t>keeping “vital trade routes” open is neither militarily feasible nor economically important,  a large part of the rationale for surface navies disappears.  </a:t>
            </a:r>
            <a:endParaRPr lang="en-US" dirty="0"/>
          </a:p>
        </p:txBody>
      </p:sp>
    </p:spTree>
    <p:extLst>
      <p:ext uri="{BB962C8B-B14F-4D97-AF65-F5344CB8AC3E}">
        <p14:creationId xmlns:p14="http://schemas.microsoft.com/office/powerpoint/2010/main" val="2737179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Insurance effects</a:t>
            </a:r>
            <a:endParaRPr lang="en-US" dirty="0"/>
          </a:p>
        </p:txBody>
      </p:sp>
      <p:sp>
        <p:nvSpPr>
          <p:cNvPr id="3" name="Content Placeholder 2"/>
          <p:cNvSpPr>
            <a:spLocks noGrp="1"/>
          </p:cNvSpPr>
          <p:nvPr>
            <p:ph idx="1"/>
          </p:nvPr>
        </p:nvSpPr>
        <p:spPr/>
        <p:txBody>
          <a:bodyPr/>
          <a:lstStyle/>
          <a:p>
            <a:r>
              <a:rPr lang="en-US" dirty="0" smtClean="0"/>
              <a:t>Red Sea</a:t>
            </a:r>
          </a:p>
          <a:p>
            <a:pPr lvl="1"/>
            <a:r>
              <a:rPr lang="en-US" dirty="0" smtClean="0"/>
              <a:t>War </a:t>
            </a:r>
            <a:r>
              <a:rPr lang="en-US" dirty="0"/>
              <a:t>risk premiums, paid when vessels sail through the Red Sea, were quoted </a:t>
            </a:r>
            <a:r>
              <a:rPr lang="en-US" dirty="0" smtClean="0"/>
              <a:t>from 0.4% before the war to 0.7% to 2% </a:t>
            </a:r>
            <a:r>
              <a:rPr lang="en-US" dirty="0"/>
              <a:t>of the value of vessel </a:t>
            </a:r>
            <a:endParaRPr lang="en-US" dirty="0" smtClean="0"/>
          </a:p>
          <a:p>
            <a:pPr lvl="2"/>
            <a:r>
              <a:rPr lang="en-US" dirty="0" err="1" smtClean="0"/>
              <a:t>Sounion</a:t>
            </a:r>
            <a:r>
              <a:rPr lang="en-US" dirty="0" smtClean="0"/>
              <a:t>, struck August 21, valued at $80M</a:t>
            </a:r>
          </a:p>
          <a:p>
            <a:pPr lvl="1"/>
            <a:r>
              <a:rPr lang="en-US" dirty="0" smtClean="0"/>
              <a:t>Smaller insurers refuse to cover</a:t>
            </a:r>
          </a:p>
          <a:p>
            <a:pPr lvl="1"/>
            <a:r>
              <a:rPr lang="en-US" dirty="0" smtClean="0"/>
              <a:t>Terms: War risk premiums, Loss of hire (LOH), Hull and machinery (H&amp;M), </a:t>
            </a:r>
            <a:r>
              <a:rPr lang="en-US" dirty="0"/>
              <a:t>Protection and Indemnity (P&amp;I)</a:t>
            </a:r>
            <a:endParaRPr lang="en-US" dirty="0" smtClean="0"/>
          </a:p>
          <a:p>
            <a:r>
              <a:rPr lang="en-US" dirty="0" smtClean="0"/>
              <a:t>Cape of Good Hope</a:t>
            </a:r>
          </a:p>
          <a:p>
            <a:pPr lvl="1"/>
            <a:r>
              <a:rPr lang="en-US" dirty="0" smtClean="0"/>
              <a:t>Increase in weather-related claims</a:t>
            </a:r>
            <a:endParaRPr lang="en-US" dirty="0"/>
          </a:p>
        </p:txBody>
      </p:sp>
    </p:spTree>
    <p:extLst>
      <p:ext uri="{BB962C8B-B14F-4D97-AF65-F5344CB8AC3E}">
        <p14:creationId xmlns:p14="http://schemas.microsoft.com/office/powerpoint/2010/main" val="3847978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Insurance Services Office</a:t>
            </a:r>
          </a:p>
        </p:txBody>
      </p:sp>
      <p:sp>
        <p:nvSpPr>
          <p:cNvPr id="3" name="Content Placeholder 2"/>
          <p:cNvSpPr>
            <a:spLocks noGrp="1"/>
          </p:cNvSpPr>
          <p:nvPr>
            <p:ph idx="1"/>
          </p:nvPr>
        </p:nvSpPr>
        <p:spPr/>
        <p:txBody>
          <a:bodyPr/>
          <a:lstStyle/>
          <a:p>
            <a:r>
              <a:rPr lang="en-US" dirty="0" smtClean="0"/>
              <a:t>Subsidiary of Verisk Analytics</a:t>
            </a:r>
          </a:p>
          <a:p>
            <a:r>
              <a:rPr lang="en-US" dirty="0" smtClean="0"/>
              <a:t>Provides statistical, actuarial, underwriting, and more</a:t>
            </a:r>
          </a:p>
          <a:p>
            <a:r>
              <a:rPr lang="en-US" dirty="0" smtClean="0"/>
              <a:t>Provides package policies for commercial needs</a:t>
            </a:r>
          </a:p>
          <a:p>
            <a:r>
              <a:rPr lang="en-US" dirty="0" smtClean="0"/>
              <a:t>Provides:</a:t>
            </a:r>
            <a:endParaRPr lang="en-US" dirty="0"/>
          </a:p>
          <a:p>
            <a:pPr lvl="1"/>
            <a:r>
              <a:rPr lang="en-US" dirty="0" smtClean="0"/>
              <a:t>Common policy declarations</a:t>
            </a:r>
          </a:p>
          <a:p>
            <a:pPr lvl="1"/>
            <a:r>
              <a:rPr lang="en-US" dirty="0" smtClean="0"/>
              <a:t>Common policy conditions</a:t>
            </a:r>
          </a:p>
          <a:p>
            <a:pPr lvl="1"/>
            <a:r>
              <a:rPr lang="en-US" dirty="0" smtClean="0"/>
              <a:t>Coverage forms</a:t>
            </a:r>
            <a:endParaRPr lang="en-US" dirty="0"/>
          </a:p>
        </p:txBody>
      </p:sp>
    </p:spTree>
    <p:extLst>
      <p:ext uri="{BB962C8B-B14F-4D97-AF65-F5344CB8AC3E}">
        <p14:creationId xmlns:p14="http://schemas.microsoft.com/office/powerpoint/2010/main" val="2566489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 forms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Includes covered property</a:t>
            </a:r>
          </a:p>
          <a:p>
            <a:pPr lvl="1"/>
            <a:r>
              <a:rPr lang="en-US" dirty="0" smtClean="0"/>
              <a:t>Including business personal property</a:t>
            </a:r>
          </a:p>
          <a:p>
            <a:pPr lvl="1"/>
            <a:r>
              <a:rPr lang="en-US" dirty="0" smtClean="0"/>
              <a:t>Personal property of others (such as customer property)</a:t>
            </a:r>
          </a:p>
          <a:p>
            <a:pPr lvl="1"/>
            <a:r>
              <a:rPr lang="en-US" dirty="0" smtClean="0"/>
              <a:t>Cleanup costs, electronic data, </a:t>
            </a:r>
            <a:r>
              <a:rPr lang="en-US" dirty="0" err="1" smtClean="0"/>
              <a:t>etc</a:t>
            </a:r>
            <a:endParaRPr lang="en-US" dirty="0" smtClean="0"/>
          </a:p>
          <a:p>
            <a:pPr lvl="1"/>
            <a:r>
              <a:rPr lang="en-US" dirty="0" smtClean="0"/>
              <a:t>Short-term coverage of new property</a:t>
            </a:r>
          </a:p>
          <a:p>
            <a:pPr lvl="1"/>
            <a:r>
              <a:rPr lang="en-US" dirty="0" smtClean="0"/>
              <a:t>Personal effects and property of others</a:t>
            </a:r>
          </a:p>
          <a:p>
            <a:pPr lvl="1"/>
            <a:r>
              <a:rPr lang="en-US" dirty="0" smtClean="0"/>
              <a:t>Records</a:t>
            </a:r>
          </a:p>
          <a:p>
            <a:pPr lvl="1"/>
            <a:r>
              <a:rPr lang="en-US" dirty="0" smtClean="0"/>
              <a:t>Off-premises property</a:t>
            </a:r>
          </a:p>
          <a:p>
            <a:pPr lvl="1"/>
            <a:r>
              <a:rPr lang="en-US" dirty="0" smtClean="0"/>
              <a:t>And more</a:t>
            </a:r>
          </a:p>
          <a:p>
            <a:r>
              <a:rPr lang="en-US" dirty="0" smtClean="0"/>
              <a:t>These can be managed by endorsements</a:t>
            </a:r>
          </a:p>
          <a:p>
            <a:pPr lvl="1"/>
            <a:r>
              <a:rPr lang="en-US" dirty="0" smtClean="0"/>
              <a:t>Joint or disputed loss agreement endorsement splits coverage between CPP and equipment breakdown insurer when equipment is insured by other insurer</a:t>
            </a:r>
            <a:endParaRPr lang="en-US" dirty="0"/>
          </a:p>
        </p:txBody>
      </p:sp>
    </p:spTree>
    <p:extLst>
      <p:ext uri="{BB962C8B-B14F-4D97-AF65-F5344CB8AC3E}">
        <p14:creationId xmlns:p14="http://schemas.microsoft.com/office/powerpoint/2010/main" val="1177004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Income Insurance</a:t>
            </a:r>
            <a:endParaRPr lang="en-US" dirty="0"/>
          </a:p>
        </p:txBody>
      </p:sp>
      <p:sp>
        <p:nvSpPr>
          <p:cNvPr id="3" name="Content Placeholder 2"/>
          <p:cNvSpPr>
            <a:spLocks noGrp="1"/>
          </p:cNvSpPr>
          <p:nvPr>
            <p:ph idx="1"/>
          </p:nvPr>
        </p:nvSpPr>
        <p:spPr/>
        <p:txBody>
          <a:bodyPr/>
          <a:lstStyle/>
          <a:p>
            <a:r>
              <a:rPr lang="en-US" dirty="0" smtClean="0"/>
              <a:t>Covers loss of income due to covered reason</a:t>
            </a:r>
          </a:p>
          <a:p>
            <a:pPr lvl="1"/>
            <a:r>
              <a:rPr lang="en-US" dirty="0" smtClean="0"/>
              <a:t>Loss or damage to property caused by an insured peril</a:t>
            </a:r>
          </a:p>
          <a:p>
            <a:pPr lvl="1"/>
            <a:r>
              <a:rPr lang="en-US" dirty="0" smtClean="0"/>
              <a:t>Includes unavoidable expenses  during shutdown</a:t>
            </a:r>
          </a:p>
          <a:p>
            <a:pPr lvl="1"/>
            <a:r>
              <a:rPr lang="en-US" dirty="0" smtClean="0"/>
              <a:t>Covers period (“extended period”) while business rebuilds customer base (often 60 days)</a:t>
            </a:r>
          </a:p>
          <a:p>
            <a:r>
              <a:rPr lang="en-US" dirty="0" smtClean="0"/>
              <a:t>Contract specifies in detail things like:</a:t>
            </a:r>
          </a:p>
          <a:p>
            <a:pPr lvl="1"/>
            <a:r>
              <a:rPr lang="en-US" dirty="0" smtClean="0"/>
              <a:t>Maximum periods</a:t>
            </a:r>
          </a:p>
          <a:p>
            <a:pPr lvl="1"/>
            <a:r>
              <a:rPr lang="en-US" dirty="0" smtClean="0"/>
              <a:t>Monthly limits</a:t>
            </a:r>
          </a:p>
          <a:p>
            <a:pPr lvl="1"/>
            <a:endParaRPr lang="en-US" dirty="0" smtClean="0"/>
          </a:p>
        </p:txBody>
      </p:sp>
    </p:spTree>
    <p:extLst>
      <p:ext uri="{BB962C8B-B14F-4D97-AF65-F5344CB8AC3E}">
        <p14:creationId xmlns:p14="http://schemas.microsoft.com/office/powerpoint/2010/main" val="2792550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commercial property coverages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Builders Risk Insurance</a:t>
            </a:r>
          </a:p>
          <a:p>
            <a:pPr lvl="1"/>
            <a:r>
              <a:rPr lang="en-US" dirty="0" smtClean="0"/>
              <a:t>Covering full value of buildings under construction</a:t>
            </a:r>
          </a:p>
          <a:p>
            <a:r>
              <a:rPr lang="en-US" dirty="0" smtClean="0"/>
              <a:t>Condominium Insurance</a:t>
            </a:r>
          </a:p>
          <a:p>
            <a:pPr lvl="1"/>
            <a:r>
              <a:rPr lang="en-US" dirty="0" smtClean="0"/>
              <a:t>Covers aspects of building managed by Condominium Association (including things like fixture which are inside individual units)</a:t>
            </a:r>
          </a:p>
          <a:p>
            <a:r>
              <a:rPr lang="en-US" dirty="0" smtClean="0"/>
              <a:t>Equipment breakdown insurance</a:t>
            </a:r>
          </a:p>
          <a:p>
            <a:pPr lvl="1"/>
            <a:r>
              <a:rPr lang="en-US" dirty="0" smtClean="0"/>
              <a:t>Separate or part of CPP</a:t>
            </a:r>
          </a:p>
          <a:p>
            <a:pPr lvl="1"/>
            <a:r>
              <a:rPr lang="en-US" dirty="0" smtClean="0"/>
              <a:t>Can cover business income and/or extra expenses, spoilage</a:t>
            </a:r>
          </a:p>
          <a:p>
            <a:r>
              <a:rPr lang="en-US" dirty="0" smtClean="0"/>
              <a:t>Difference in Conditions (DIC) insurance</a:t>
            </a:r>
          </a:p>
          <a:p>
            <a:pPr lvl="1"/>
            <a:r>
              <a:rPr lang="en-US" dirty="0" smtClean="0"/>
              <a:t>Coverage for excluded events in open perils insurance</a:t>
            </a:r>
          </a:p>
          <a:p>
            <a:r>
              <a:rPr lang="en-US" dirty="0" smtClean="0"/>
              <a:t>Cyber property insurance</a:t>
            </a:r>
          </a:p>
          <a:p>
            <a:r>
              <a:rPr lang="en-US" dirty="0" smtClean="0"/>
              <a:t>Terrorism Insurance</a:t>
            </a:r>
            <a:endParaRPr lang="en-US" dirty="0"/>
          </a:p>
        </p:txBody>
      </p:sp>
    </p:spTree>
    <p:extLst>
      <p:ext uri="{BB962C8B-B14F-4D97-AF65-F5344CB8AC3E}">
        <p14:creationId xmlns:p14="http://schemas.microsoft.com/office/powerpoint/2010/main" val="4084058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f18ec10-a743-4c21-91d9-69d297feae2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D7DDB884101BF43AD36487F06175C6C" ma:contentTypeVersion="18" ma:contentTypeDescription="Create a new document." ma:contentTypeScope="" ma:versionID="04ce9d921da06bbbc7debe05314872f8">
  <xsd:schema xmlns:xsd="http://www.w3.org/2001/XMLSchema" xmlns:xs="http://www.w3.org/2001/XMLSchema" xmlns:p="http://schemas.microsoft.com/office/2006/metadata/properties" xmlns:ns3="7f18ec10-a743-4c21-91d9-69d297feae23" xmlns:ns4="ce5fba22-8df0-4e59-b0bb-9a52d7395907" targetNamespace="http://schemas.microsoft.com/office/2006/metadata/properties" ma:root="true" ma:fieldsID="6739e6a61dd1e4ad6df1e3c2cee982c9" ns3:_="" ns4:_="">
    <xsd:import namespace="7f18ec10-a743-4c21-91d9-69d297feae23"/>
    <xsd:import namespace="ce5fba22-8df0-4e59-b0bb-9a52d73959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Location" minOccurs="0"/>
                <xsd:element ref="ns3:MediaServiceSearchPropertie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8ec10-a743-4c21-91d9-69d297feae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5fba22-8df0-4e59-b0bb-9a52d739590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CCEF31-2404-446D-B229-4D64D8053070}">
  <ds:schemaRefs>
    <ds:schemaRef ds:uri="http://purl.org/dc/terms/"/>
    <ds:schemaRef ds:uri="http://schemas.openxmlformats.org/package/2006/metadata/core-properties"/>
    <ds:schemaRef ds:uri="http://schemas.microsoft.com/office/2006/documentManagement/types"/>
    <ds:schemaRef ds:uri="7f18ec10-a743-4c21-91d9-69d297feae23"/>
    <ds:schemaRef ds:uri="http://purl.org/dc/elements/1.1/"/>
    <ds:schemaRef ds:uri="http://schemas.microsoft.com/office/2006/metadata/properties"/>
    <ds:schemaRef ds:uri="http://schemas.microsoft.com/office/infopath/2007/PartnerControls"/>
    <ds:schemaRef ds:uri="ce5fba22-8df0-4e59-b0bb-9a52d7395907"/>
    <ds:schemaRef ds:uri="http://www.w3.org/XML/1998/namespace"/>
    <ds:schemaRef ds:uri="http://purl.org/dc/dcmitype/"/>
  </ds:schemaRefs>
</ds:datastoreItem>
</file>

<file path=customXml/itemProps2.xml><?xml version="1.0" encoding="utf-8"?>
<ds:datastoreItem xmlns:ds="http://schemas.openxmlformats.org/officeDocument/2006/customXml" ds:itemID="{863D1FD5-6DED-41C9-B7E6-A885BA82DCB7}">
  <ds:schemaRefs>
    <ds:schemaRef ds:uri="http://schemas.microsoft.com/sharepoint/v3/contenttype/forms"/>
  </ds:schemaRefs>
</ds:datastoreItem>
</file>

<file path=customXml/itemProps3.xml><?xml version="1.0" encoding="utf-8"?>
<ds:datastoreItem xmlns:ds="http://schemas.openxmlformats.org/officeDocument/2006/customXml" ds:itemID="{BDE1205F-2A1C-4122-BC74-2A5F9A25A9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18ec10-a743-4c21-91d9-69d297feae23"/>
    <ds:schemaRef ds:uri="ce5fba22-8df0-4e59-b0bb-9a52d73959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6555</TotalTime>
  <Words>1069</Words>
  <Application>Microsoft Office PowerPoint</Application>
  <PresentationFormat>Widescreen</PresentationFormat>
  <Paragraphs>146</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Risk Management and Insurance</vt:lpstr>
      <vt:lpstr>Operation Prosperity Guardian</vt:lpstr>
      <vt:lpstr>Closure of the Suez Canal</vt:lpstr>
      <vt:lpstr>Vital threat</vt:lpstr>
      <vt:lpstr>Insurance effects</vt:lpstr>
      <vt:lpstr>Insurance Services Office</vt:lpstr>
      <vt:lpstr>Coverage forms</vt:lpstr>
      <vt:lpstr>Business Income Insurance</vt:lpstr>
      <vt:lpstr>Other commercial property coverages</vt:lpstr>
      <vt:lpstr>Transportation insurance</vt:lpstr>
      <vt:lpstr>Businessowners Policy (BOP)</vt:lpstr>
      <vt:lpstr>General liability</vt:lpstr>
      <vt:lpstr>Coverages and limitations of general liability insurance include:</vt:lpstr>
      <vt:lpstr>PowerPoint Presentation</vt:lpstr>
      <vt:lpstr>Additional types of policies</vt:lpstr>
      <vt:lpstr>Physicians Professional Liability Insurance</vt:lpstr>
      <vt:lpstr>PowerPoint Presentation</vt:lpstr>
    </vt:vector>
  </TitlesOfParts>
  <Company>University of Connecticut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Shane Murphy</dc:creator>
  <cp:lastModifiedBy>Shane Murphy</cp:lastModifiedBy>
  <cp:revision>90</cp:revision>
  <dcterms:created xsi:type="dcterms:W3CDTF">2024-08-26T13:44:35Z</dcterms:created>
  <dcterms:modified xsi:type="dcterms:W3CDTF">2024-10-30T19:24:42Z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0x010100ED7DDB884101BF43AD36487F06175C6C</vt:lpwstr>
  </property>
</Properties>
</file>