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6" autoAdjust="0"/>
    <p:restoredTop sz="96256" autoAdjust="0"/>
  </p:normalViewPr>
  <p:slideViewPr>
    <p:cSldViewPr snapToGrid="0">
      <p:cViewPr varScale="1">
        <p:scale>
          <a:sx n="111" d="100"/>
          <a:sy n="111" d="100"/>
        </p:scale>
        <p:origin x="474" y="102"/>
      </p:cViewPr>
      <p:guideLst/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 Management and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 11:00-12:15 – BUSN202</a:t>
            </a:r>
          </a:p>
          <a:p>
            <a:r>
              <a:rPr lang="en-US" dirty="0" smtClean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3967"/>
          </a:xfrm>
        </p:spPr>
        <p:txBody>
          <a:bodyPr>
            <a:normAutofit/>
          </a:bodyPr>
          <a:lstStyle/>
          <a:p>
            <a:r>
              <a:rPr lang="en-US" dirty="0" smtClean="0"/>
              <a:t>Accelerated death benefit</a:t>
            </a:r>
          </a:p>
          <a:p>
            <a:pPr lvl="1"/>
            <a:r>
              <a:rPr lang="en-US" dirty="0" smtClean="0"/>
              <a:t>Give part of benefit to chronically or terminally ill policy holder</a:t>
            </a:r>
          </a:p>
          <a:p>
            <a:r>
              <a:rPr lang="en-US" dirty="0" err="1" smtClean="0"/>
              <a:t>Viatical</a:t>
            </a:r>
            <a:r>
              <a:rPr lang="en-US" dirty="0" smtClean="0"/>
              <a:t> settlement</a:t>
            </a:r>
          </a:p>
          <a:p>
            <a:pPr lvl="1"/>
            <a:r>
              <a:rPr lang="en-US" dirty="0"/>
              <a:t>the sale of a life </a:t>
            </a:r>
            <a:r>
              <a:rPr lang="en-US" dirty="0" smtClean="0"/>
              <a:t>insurance policy </a:t>
            </a:r>
            <a:r>
              <a:rPr lang="en-US" dirty="0"/>
              <a:t>by a terminally ill insured to another party</a:t>
            </a:r>
            <a:r>
              <a:rPr lang="en-US" dirty="0" smtClean="0"/>
              <a:t>, typically </a:t>
            </a:r>
            <a:r>
              <a:rPr lang="en-US" dirty="0"/>
              <a:t>to investors or investor groups who hope </a:t>
            </a:r>
            <a:r>
              <a:rPr lang="en-US" dirty="0" smtClean="0"/>
              <a:t>to profit </a:t>
            </a:r>
            <a:r>
              <a:rPr lang="en-US" dirty="0"/>
              <a:t>by the insured’s early </a:t>
            </a:r>
            <a:r>
              <a:rPr lang="en-US" dirty="0" smtClean="0"/>
              <a:t>death</a:t>
            </a:r>
            <a:endParaRPr lang="en-US" dirty="0"/>
          </a:p>
          <a:p>
            <a:pPr lvl="1"/>
            <a:r>
              <a:rPr lang="en-US" dirty="0" smtClean="0"/>
              <a:t>Price is discounted, premium paid by buyer</a:t>
            </a:r>
          </a:p>
          <a:p>
            <a:r>
              <a:rPr lang="en-US" dirty="0" smtClean="0"/>
              <a:t>Life settlement</a:t>
            </a:r>
          </a:p>
          <a:p>
            <a:pPr lvl="1"/>
            <a:r>
              <a:rPr lang="en-US" dirty="0" smtClean="0"/>
              <a:t>Similar to </a:t>
            </a:r>
            <a:r>
              <a:rPr lang="en-US" dirty="0" err="1" smtClean="0"/>
              <a:t>viatical</a:t>
            </a:r>
            <a:r>
              <a:rPr lang="en-US" dirty="0" smtClean="0"/>
              <a:t> but not terminally ill policyholder</a:t>
            </a:r>
          </a:p>
          <a:p>
            <a:pPr lvl="1"/>
            <a:r>
              <a:rPr lang="en-US" dirty="0" smtClean="0"/>
              <a:t>Stranger-Owned Life Insurance (STOLI) – problem for life insurers</a:t>
            </a:r>
          </a:p>
        </p:txBody>
      </p:sp>
    </p:spTree>
    <p:extLst>
      <p:ext uri="{BB962C8B-B14F-4D97-AF65-F5344CB8AC3E}">
        <p14:creationId xmlns:p14="http://schemas.microsoft.com/office/powerpoint/2010/main" val="1934636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Buying Life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Determining the cost of life </a:t>
            </a:r>
            <a:r>
              <a:rPr lang="en-US" dirty="0" smtClean="0"/>
              <a:t>insurance</a:t>
            </a:r>
          </a:p>
          <a:p>
            <a:pPr lvl="1"/>
            <a:r>
              <a:rPr lang="en-US" dirty="0" smtClean="0"/>
              <a:t>Traditional net cost</a:t>
            </a:r>
          </a:p>
          <a:p>
            <a:pPr lvl="1"/>
            <a:r>
              <a:rPr lang="en-US" dirty="0" smtClean="0"/>
              <a:t>Interest adjusted cost method</a:t>
            </a:r>
          </a:p>
          <a:p>
            <a:r>
              <a:rPr lang="en-US" dirty="0" smtClean="0"/>
              <a:t>Rate of return on saving component/cash value</a:t>
            </a:r>
          </a:p>
          <a:p>
            <a:r>
              <a:rPr lang="en-US" dirty="0" smtClean="0"/>
              <a:t>Taxation of life insurance</a:t>
            </a:r>
          </a:p>
          <a:p>
            <a:pPr lvl="1"/>
            <a:r>
              <a:rPr lang="en-US" dirty="0" smtClean="0"/>
              <a:t>Federal income tax</a:t>
            </a:r>
          </a:p>
          <a:p>
            <a:pPr lvl="2"/>
            <a:r>
              <a:rPr lang="en-US" dirty="0" smtClean="0"/>
              <a:t>Lump sums are income tax free</a:t>
            </a:r>
          </a:p>
          <a:p>
            <a:pPr lvl="2"/>
            <a:r>
              <a:rPr lang="en-US" dirty="0" smtClean="0"/>
              <a:t>Interest component of payments are taxable</a:t>
            </a:r>
          </a:p>
          <a:p>
            <a:pPr lvl="2"/>
            <a:r>
              <a:rPr lang="en-US" dirty="0" smtClean="0"/>
              <a:t>Premiums are not deductible</a:t>
            </a:r>
          </a:p>
          <a:p>
            <a:pPr lvl="2"/>
            <a:r>
              <a:rPr lang="en-US" dirty="0" smtClean="0"/>
              <a:t>Payments or dividends that are less than premiums are not taxable</a:t>
            </a:r>
          </a:p>
          <a:p>
            <a:pPr lvl="1"/>
            <a:r>
              <a:rPr lang="en-US" dirty="0" smtClean="0"/>
              <a:t>Federal and state estate tax</a:t>
            </a:r>
          </a:p>
          <a:p>
            <a:pPr lvl="2"/>
            <a:r>
              <a:rPr lang="en-US" dirty="0" smtClean="0"/>
              <a:t>Exemption amount ($13.61M/$27.22M)</a:t>
            </a:r>
          </a:p>
          <a:p>
            <a:r>
              <a:rPr lang="en-US" dirty="0" smtClean="0"/>
              <a:t>Shopping for life insurance</a:t>
            </a:r>
          </a:p>
          <a:p>
            <a:pPr lvl="1"/>
            <a:r>
              <a:rPr lang="en-US" dirty="0"/>
              <a:t>Chartered Life Underwriter (CLU), </a:t>
            </a:r>
            <a:r>
              <a:rPr lang="en-US" dirty="0" smtClean="0"/>
              <a:t>Chartered Financial </a:t>
            </a:r>
            <a:r>
              <a:rPr lang="en-US" dirty="0"/>
              <a:t>Consultant (</a:t>
            </a:r>
            <a:r>
              <a:rPr lang="en-US" dirty="0" err="1"/>
              <a:t>ChFC</a:t>
            </a:r>
            <a:r>
              <a:rPr lang="en-US" dirty="0"/>
              <a:t>), or Certified </a:t>
            </a:r>
            <a:r>
              <a:rPr lang="en-US" dirty="0" smtClean="0"/>
              <a:t>Financial Planner </a:t>
            </a:r>
            <a:r>
              <a:rPr lang="en-US" dirty="0"/>
              <a:t>(CFP)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102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754" y="1401387"/>
            <a:ext cx="8965223" cy="5391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543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insurance contractual provisions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435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Ownership clause</a:t>
            </a:r>
          </a:p>
          <a:p>
            <a:pPr lvl="1"/>
            <a:r>
              <a:rPr lang="en-US" dirty="0" smtClean="0"/>
              <a:t>The policyholder possess all contractual rights in the policy while 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einsurred</a:t>
            </a:r>
            <a:r>
              <a:rPr lang="en-US" dirty="0" smtClean="0"/>
              <a:t> is living</a:t>
            </a:r>
          </a:p>
          <a:p>
            <a:r>
              <a:rPr lang="en-US" dirty="0" smtClean="0"/>
              <a:t>Entire contract clause</a:t>
            </a:r>
          </a:p>
          <a:p>
            <a:pPr lvl="1"/>
            <a:r>
              <a:rPr lang="en-US" dirty="0" smtClean="0"/>
              <a:t>Life insurance policy and application constitutes the entire contract</a:t>
            </a:r>
          </a:p>
          <a:p>
            <a:r>
              <a:rPr lang="en-US" dirty="0" smtClean="0"/>
              <a:t>Incontestable clause</a:t>
            </a:r>
          </a:p>
          <a:p>
            <a:pPr lvl="1"/>
            <a:r>
              <a:rPr lang="en-US" dirty="0" smtClean="0"/>
              <a:t>Insurer cannot contest the policy after it has been in force for two years</a:t>
            </a:r>
          </a:p>
          <a:p>
            <a:pPr lvl="2"/>
            <a:r>
              <a:rPr lang="en-US" dirty="0" smtClean="0"/>
              <a:t>Exceptions for fraud (intent to murder, no insurable interest, impersonation)</a:t>
            </a:r>
          </a:p>
          <a:p>
            <a:r>
              <a:rPr lang="en-US" dirty="0" smtClean="0"/>
              <a:t>Suicide clause</a:t>
            </a:r>
          </a:p>
          <a:p>
            <a:pPr lvl="1"/>
            <a:r>
              <a:rPr lang="en-US" dirty="0" smtClean="0"/>
              <a:t>Policy will not be paid (but premiums will be refunded) if death by suicide within two years of policy</a:t>
            </a:r>
          </a:p>
          <a:p>
            <a:r>
              <a:rPr lang="en-US" dirty="0" smtClean="0"/>
              <a:t>Grace period</a:t>
            </a:r>
          </a:p>
          <a:p>
            <a:pPr lvl="1"/>
            <a:r>
              <a:rPr lang="en-US" dirty="0" smtClean="0"/>
              <a:t>31 days to pay overdue premiums, insurance remains in place, longer periods for flexible-premium policies</a:t>
            </a:r>
          </a:p>
          <a:p>
            <a:r>
              <a:rPr lang="en-US" dirty="0" smtClean="0"/>
              <a:t>Reinstatement clause</a:t>
            </a:r>
          </a:p>
          <a:p>
            <a:pPr lvl="1"/>
            <a:r>
              <a:rPr lang="en-US" dirty="0" smtClean="0"/>
              <a:t>Owner of policy can reinstate a lapsed policy under certain conditions</a:t>
            </a:r>
          </a:p>
          <a:p>
            <a:r>
              <a:rPr lang="en-US" dirty="0" smtClean="0"/>
              <a:t>Misstatement of age or sex clause</a:t>
            </a:r>
          </a:p>
          <a:p>
            <a:pPr lvl="1"/>
            <a:r>
              <a:rPr lang="en-US" dirty="0" smtClean="0"/>
              <a:t>Amount payable is calculated at correct age and sex</a:t>
            </a:r>
          </a:p>
        </p:txBody>
      </p:sp>
    </p:spTree>
    <p:extLst>
      <p:ext uri="{BB962C8B-B14F-4D97-AF65-F5344CB8AC3E}">
        <p14:creationId xmlns:p14="http://schemas.microsoft.com/office/powerpoint/2010/main" val="4107403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insurance contractual provisions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4352"/>
          </a:xfrm>
        </p:spPr>
        <p:txBody>
          <a:bodyPr>
            <a:normAutofit/>
          </a:bodyPr>
          <a:lstStyle/>
          <a:p>
            <a:r>
              <a:rPr lang="en-US" dirty="0" smtClean="0"/>
              <a:t>Beneficiary designation</a:t>
            </a:r>
          </a:p>
          <a:p>
            <a:pPr lvl="1"/>
            <a:r>
              <a:rPr lang="en-US" dirty="0" smtClean="0"/>
              <a:t>Primary and contingent beneficiary</a:t>
            </a:r>
          </a:p>
          <a:p>
            <a:pPr lvl="2"/>
            <a:r>
              <a:rPr lang="en-US" dirty="0" smtClean="0"/>
              <a:t>Primary is first entitled receiver</a:t>
            </a:r>
          </a:p>
          <a:p>
            <a:pPr lvl="2"/>
            <a:r>
              <a:rPr lang="en-US" dirty="0" smtClean="0"/>
              <a:t>Contingent is entitled if primary dies</a:t>
            </a:r>
          </a:p>
          <a:p>
            <a:pPr lvl="2"/>
            <a:r>
              <a:rPr lang="en-US" dirty="0" smtClean="0"/>
              <a:t>Guardian may be required for minor beneficiaries</a:t>
            </a:r>
          </a:p>
          <a:p>
            <a:pPr lvl="3"/>
            <a:r>
              <a:rPr lang="en-US" dirty="0" smtClean="0"/>
              <a:t>Trustee – may be a bank</a:t>
            </a:r>
          </a:p>
          <a:p>
            <a:pPr lvl="1"/>
            <a:r>
              <a:rPr lang="en-US" dirty="0" smtClean="0"/>
              <a:t>Revocable and irrevocable beneficiary</a:t>
            </a:r>
          </a:p>
          <a:p>
            <a:pPr lvl="2"/>
            <a:r>
              <a:rPr lang="en-US" dirty="0" smtClean="0"/>
              <a:t>Policyholder may or may not need permission of beneficiary to change designation</a:t>
            </a:r>
          </a:p>
          <a:p>
            <a:pPr lvl="1"/>
            <a:r>
              <a:rPr lang="en-US" dirty="0" smtClean="0"/>
              <a:t>Specific and class beneficiary</a:t>
            </a:r>
          </a:p>
          <a:p>
            <a:pPr lvl="2"/>
            <a:r>
              <a:rPr lang="en-US" dirty="0" smtClean="0"/>
              <a:t>Class could refer, for instance, to “children of the insured”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8199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 insurance contractual provisions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Change of plan provision</a:t>
            </a:r>
          </a:p>
          <a:p>
            <a:r>
              <a:rPr lang="en-US" dirty="0" smtClean="0"/>
              <a:t>Exclusions and limitations</a:t>
            </a:r>
          </a:p>
          <a:p>
            <a:pPr lvl="1"/>
            <a:r>
              <a:rPr lang="en-US" dirty="0" smtClean="0"/>
              <a:t>Suicide for two or sometimes one year</a:t>
            </a:r>
          </a:p>
          <a:p>
            <a:pPr lvl="1"/>
            <a:r>
              <a:rPr lang="en-US" dirty="0" smtClean="0"/>
              <a:t>War clause</a:t>
            </a:r>
          </a:p>
          <a:p>
            <a:pPr lvl="2"/>
            <a:r>
              <a:rPr lang="en-US" dirty="0" smtClean="0"/>
              <a:t>Status clause – excludes case where beneficiary is in military</a:t>
            </a:r>
          </a:p>
          <a:p>
            <a:pPr lvl="2"/>
            <a:r>
              <a:rPr lang="en-US" dirty="0" smtClean="0"/>
              <a:t>Results clause – excludes case where beneficiary dies as result of war</a:t>
            </a:r>
          </a:p>
          <a:p>
            <a:pPr lvl="1"/>
            <a:r>
              <a:rPr lang="en-US" dirty="0" smtClean="0"/>
              <a:t>Aviation exclusions</a:t>
            </a:r>
          </a:p>
          <a:p>
            <a:pPr lvl="2"/>
            <a:r>
              <a:rPr lang="en-US" dirty="0" smtClean="0"/>
              <a:t>Excludes aviation deaths other than as a fare-paying passenger on a regularly scheduled airline</a:t>
            </a:r>
          </a:p>
          <a:p>
            <a:pPr lvl="2"/>
            <a:r>
              <a:rPr lang="en-US" dirty="0" smtClean="0"/>
              <a:t>Commercial airline workers may be allowed</a:t>
            </a:r>
          </a:p>
          <a:p>
            <a:pPr lvl="1"/>
            <a:r>
              <a:rPr lang="en-US" dirty="0" smtClean="0"/>
              <a:t>Certain hobbies</a:t>
            </a:r>
          </a:p>
          <a:p>
            <a:pPr lvl="2"/>
            <a:r>
              <a:rPr lang="en-US" dirty="0" smtClean="0"/>
              <a:t>Auto racing, skydiving, scuba diving, hang gliding, travel or residence in dangerous countries</a:t>
            </a:r>
          </a:p>
          <a:p>
            <a:r>
              <a:rPr lang="en-US" dirty="0" smtClean="0"/>
              <a:t>Payment of premiums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570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 insurance contractual provisions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Assignment clause</a:t>
            </a:r>
          </a:p>
          <a:p>
            <a:pPr lvl="1"/>
            <a:r>
              <a:rPr lang="en-US" dirty="0" smtClean="0"/>
              <a:t>Policy can be donated (perhaps to a church)</a:t>
            </a:r>
          </a:p>
          <a:p>
            <a:pPr lvl="1"/>
            <a:r>
              <a:rPr lang="en-US" dirty="0" smtClean="0"/>
              <a:t>Policy can be used as collateral for a loan</a:t>
            </a:r>
          </a:p>
          <a:p>
            <a:pPr lvl="2"/>
            <a:r>
              <a:rPr lang="en-US" dirty="0" smtClean="0"/>
              <a:t>Only up to the extent of the loan, beneficiary still receives rest</a:t>
            </a:r>
          </a:p>
          <a:p>
            <a:r>
              <a:rPr lang="en-US" dirty="0" smtClean="0"/>
              <a:t>Policy Loan Provision</a:t>
            </a:r>
          </a:p>
          <a:p>
            <a:pPr lvl="1"/>
            <a:r>
              <a:rPr lang="en-US" dirty="0" smtClean="0"/>
              <a:t>Cash-Value may be borrowed by policy holder at interest rate stated in policy (5%, 6%, sometimes up to 8%)</a:t>
            </a:r>
          </a:p>
          <a:p>
            <a:pPr lvl="1"/>
            <a:r>
              <a:rPr lang="en-US" dirty="0" smtClean="0"/>
              <a:t>Cash value legally belongs to insurer not policy holder</a:t>
            </a:r>
          </a:p>
          <a:p>
            <a:pPr lvl="1"/>
            <a:r>
              <a:rPr lang="en-US" dirty="0" smtClean="0"/>
              <a:t>Loan reduces face value if death occurs before loan is repaid</a:t>
            </a:r>
          </a:p>
          <a:p>
            <a:pPr lvl="1"/>
            <a:r>
              <a:rPr lang="en-US" dirty="0" smtClean="0"/>
              <a:t>Advantages: No credit check, no fixed repayment schedule</a:t>
            </a:r>
          </a:p>
          <a:p>
            <a:pPr lvl="1"/>
            <a:r>
              <a:rPr lang="en-US" dirty="0" smtClean="0"/>
              <a:t>Disadvantages: no legal requirement of repayment</a:t>
            </a:r>
          </a:p>
          <a:p>
            <a:r>
              <a:rPr lang="en-US" dirty="0" smtClean="0"/>
              <a:t>Automatic premium loan</a:t>
            </a:r>
          </a:p>
          <a:p>
            <a:pPr lvl="1"/>
            <a:r>
              <a:rPr lang="en-US" dirty="0" smtClean="0"/>
              <a:t>Overdue premium is borrowed from cash value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008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Dividend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Participating </a:t>
            </a:r>
            <a:r>
              <a:rPr lang="en-US" dirty="0"/>
              <a:t>policy </a:t>
            </a:r>
            <a:r>
              <a:rPr lang="en-US" dirty="0" smtClean="0"/>
              <a:t>- policy pays dividends</a:t>
            </a:r>
          </a:p>
          <a:p>
            <a:pPr lvl="1"/>
            <a:r>
              <a:rPr lang="en-US" dirty="0" smtClean="0"/>
              <a:t>Cash</a:t>
            </a:r>
          </a:p>
          <a:p>
            <a:pPr lvl="1"/>
            <a:r>
              <a:rPr lang="en-US" dirty="0" smtClean="0"/>
              <a:t>Apply to premiums</a:t>
            </a:r>
          </a:p>
          <a:p>
            <a:pPr lvl="1"/>
            <a:r>
              <a:rPr lang="en-US" dirty="0" smtClean="0"/>
              <a:t>Dividend accumulation</a:t>
            </a:r>
          </a:p>
          <a:p>
            <a:pPr lvl="1"/>
            <a:r>
              <a:rPr lang="en-US" dirty="0" smtClean="0"/>
              <a:t>Paid up additions</a:t>
            </a:r>
          </a:p>
          <a:p>
            <a:pPr lvl="2"/>
            <a:r>
              <a:rPr lang="en-US" dirty="0" smtClean="0"/>
              <a:t>Different from paid up contract</a:t>
            </a:r>
          </a:p>
          <a:p>
            <a:pPr lvl="1"/>
            <a:r>
              <a:rPr lang="en-US" dirty="0" smtClean="0"/>
              <a:t>Term insurance (fifth dividend option)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202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Nonforfeiture</a:t>
            </a:r>
            <a:r>
              <a:rPr lang="en-US" dirty="0" smtClean="0"/>
              <a:t>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Nonforfeiture</a:t>
            </a:r>
            <a:r>
              <a:rPr lang="en-US" dirty="0" smtClean="0"/>
              <a:t> value or Cash-surrender value</a:t>
            </a:r>
          </a:p>
          <a:p>
            <a:pPr lvl="1"/>
            <a:r>
              <a:rPr lang="en-US" dirty="0"/>
              <a:t>If a cash-value policy is purchased, a </a:t>
            </a:r>
            <a:r>
              <a:rPr lang="en-US" dirty="0" smtClean="0"/>
              <a:t>policyholder pays </a:t>
            </a:r>
            <a:r>
              <a:rPr lang="en-US" dirty="0"/>
              <a:t>more than is actuarially necessary for the </a:t>
            </a:r>
            <a:r>
              <a:rPr lang="en-US" dirty="0" smtClean="0"/>
              <a:t>life insurance </a:t>
            </a:r>
            <a:r>
              <a:rPr lang="en-US" dirty="0"/>
              <a:t>protection. Thus, he or she should </a:t>
            </a:r>
            <a:r>
              <a:rPr lang="en-US" dirty="0" smtClean="0"/>
              <a:t>get something </a:t>
            </a:r>
            <a:r>
              <a:rPr lang="en-US" dirty="0"/>
              <a:t>back if the policy is </a:t>
            </a:r>
            <a:r>
              <a:rPr lang="en-US" dirty="0" smtClean="0"/>
              <a:t>surrendered</a:t>
            </a:r>
          </a:p>
          <a:p>
            <a:pPr lvl="1"/>
            <a:r>
              <a:rPr lang="en-US" dirty="0" smtClean="0"/>
              <a:t>If an individual stops paying premiums, they have a right to the cash value, or to have the cash value </a:t>
            </a:r>
          </a:p>
          <a:p>
            <a:pPr lvl="2"/>
            <a:r>
              <a:rPr lang="en-US" dirty="0" smtClean="0"/>
              <a:t>Cash</a:t>
            </a:r>
          </a:p>
          <a:p>
            <a:pPr lvl="2"/>
            <a:r>
              <a:rPr lang="en-US" dirty="0" smtClean="0"/>
              <a:t>Extended term</a:t>
            </a:r>
          </a:p>
          <a:p>
            <a:pPr lvl="3"/>
            <a:r>
              <a:rPr lang="en-US" dirty="0" smtClean="0"/>
              <a:t>used to pay premiums to extend the insurance</a:t>
            </a:r>
          </a:p>
          <a:p>
            <a:pPr lvl="2"/>
            <a:r>
              <a:rPr lang="en-US" dirty="0" smtClean="0"/>
              <a:t>Reduced paid-up</a:t>
            </a:r>
            <a:endParaRPr lang="en-US" dirty="0"/>
          </a:p>
          <a:p>
            <a:pPr lvl="3"/>
            <a:r>
              <a:rPr lang="en-US" dirty="0" smtClean="0"/>
              <a:t>contributed to a new, reduced, paid-up policy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449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Settlement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Cash</a:t>
            </a:r>
          </a:p>
          <a:p>
            <a:r>
              <a:rPr lang="en-US" dirty="0" smtClean="0"/>
              <a:t>Interest Option</a:t>
            </a:r>
          </a:p>
          <a:p>
            <a:r>
              <a:rPr lang="en-US" dirty="0" smtClean="0"/>
              <a:t>Fixed-Period Option</a:t>
            </a:r>
          </a:p>
          <a:p>
            <a:r>
              <a:rPr lang="en-US" dirty="0" smtClean="0"/>
              <a:t>Fixed-Amount Option</a:t>
            </a:r>
          </a:p>
          <a:p>
            <a:r>
              <a:rPr lang="en-US" dirty="0" smtClean="0"/>
              <a:t>Life Income Option</a:t>
            </a:r>
          </a:p>
          <a:p>
            <a:pPr lvl="1"/>
            <a:r>
              <a:rPr lang="en-US" dirty="0" smtClean="0"/>
              <a:t>Without guaranteed period</a:t>
            </a:r>
          </a:p>
          <a:p>
            <a:pPr lvl="2"/>
            <a:r>
              <a:rPr lang="en-US" dirty="0" smtClean="0"/>
              <a:t>No contingent beneficiary</a:t>
            </a:r>
          </a:p>
          <a:p>
            <a:pPr lvl="1"/>
            <a:r>
              <a:rPr lang="en-US" dirty="0" smtClean="0"/>
              <a:t>With guaranteed period</a:t>
            </a:r>
          </a:p>
          <a:p>
            <a:pPr lvl="2"/>
            <a:r>
              <a:rPr lang="en-US" dirty="0" smtClean="0"/>
              <a:t>Contingent beneficiary</a:t>
            </a:r>
          </a:p>
          <a:p>
            <a:pPr lvl="1"/>
            <a:r>
              <a:rPr lang="en-US" dirty="0" smtClean="0"/>
              <a:t>Guaranteed total amount</a:t>
            </a:r>
          </a:p>
          <a:p>
            <a:r>
              <a:rPr lang="en-US" dirty="0" smtClean="0"/>
              <a:t>Use of a trust</a:t>
            </a:r>
          </a:p>
          <a:p>
            <a:pPr lvl="1"/>
            <a:r>
              <a:rPr lang="en-US" dirty="0" smtClean="0"/>
              <a:t>For people who cannot manage financial affairs or if amount is substantial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139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396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Waiver of premium provisions</a:t>
            </a:r>
          </a:p>
          <a:p>
            <a:pPr lvl="1"/>
            <a:r>
              <a:rPr lang="en-US" dirty="0"/>
              <a:t>Become disabled before some stated age, such </a:t>
            </a:r>
            <a:r>
              <a:rPr lang="en-US" dirty="0" smtClean="0"/>
              <a:t>as before </a:t>
            </a:r>
            <a:r>
              <a:rPr lang="en-US" dirty="0"/>
              <a:t>age 60 or </a:t>
            </a:r>
            <a:r>
              <a:rPr lang="en-US" dirty="0" smtClean="0"/>
              <a:t>65</a:t>
            </a:r>
          </a:p>
          <a:p>
            <a:pPr lvl="1"/>
            <a:r>
              <a:rPr lang="en-US" dirty="0" smtClean="0"/>
              <a:t>Be </a:t>
            </a:r>
            <a:r>
              <a:rPr lang="en-US" dirty="0"/>
              <a:t>continuously disabled for six months (</a:t>
            </a:r>
            <a:r>
              <a:rPr lang="en-US" dirty="0" smtClean="0"/>
              <a:t>Some insurers </a:t>
            </a:r>
            <a:r>
              <a:rPr lang="en-US" dirty="0"/>
              <a:t>have a shorter waiting period</a:t>
            </a:r>
            <a:r>
              <a:rPr lang="en-US" dirty="0" smtClean="0"/>
              <a:t>.)</a:t>
            </a:r>
          </a:p>
          <a:p>
            <a:pPr lvl="1"/>
            <a:r>
              <a:rPr lang="en-US" dirty="0" smtClean="0"/>
              <a:t>Satisfy </a:t>
            </a:r>
            <a:r>
              <a:rPr lang="en-US" dirty="0"/>
              <a:t>the definition of total </a:t>
            </a:r>
            <a:r>
              <a:rPr lang="en-US" dirty="0" smtClean="0"/>
              <a:t>disability</a:t>
            </a:r>
          </a:p>
          <a:p>
            <a:pPr lvl="1"/>
            <a:r>
              <a:rPr lang="en-US" dirty="0" smtClean="0"/>
              <a:t>Furnish </a:t>
            </a:r>
            <a:r>
              <a:rPr lang="en-US" dirty="0"/>
              <a:t>proof of disability satisfactory to </a:t>
            </a:r>
            <a:r>
              <a:rPr lang="en-US" dirty="0" smtClean="0"/>
              <a:t>the insurer</a:t>
            </a:r>
          </a:p>
          <a:p>
            <a:r>
              <a:rPr lang="en-US" dirty="0" smtClean="0"/>
              <a:t>Term insurance riders</a:t>
            </a:r>
          </a:p>
          <a:p>
            <a:pPr lvl="1"/>
            <a:r>
              <a:rPr lang="en-US" dirty="0" smtClean="0"/>
              <a:t>Premium contributes to whole life and term policies</a:t>
            </a:r>
          </a:p>
          <a:p>
            <a:r>
              <a:rPr lang="en-US" dirty="0" smtClean="0"/>
              <a:t>Guaranteed purchase option</a:t>
            </a:r>
          </a:p>
          <a:p>
            <a:pPr lvl="1"/>
            <a:r>
              <a:rPr lang="en-US" dirty="0" smtClean="0"/>
              <a:t>Allows policyholder to purchase additional insurance at set rates without giving further evidence of insurability</a:t>
            </a:r>
          </a:p>
          <a:p>
            <a:r>
              <a:rPr lang="en-US" dirty="0" smtClean="0"/>
              <a:t>Accidental death benefit</a:t>
            </a:r>
          </a:p>
          <a:p>
            <a:r>
              <a:rPr lang="en-US" dirty="0" smtClean="0"/>
              <a:t>Cost of living rider</a:t>
            </a:r>
          </a:p>
          <a:p>
            <a:pPr lvl="1"/>
            <a:r>
              <a:rPr lang="en-US" dirty="0" smtClean="0"/>
              <a:t>Allows increase of amount of coverage to be purchased in line with COL increases without giving further evidence of insurability</a:t>
            </a:r>
          </a:p>
        </p:txBody>
      </p:sp>
    </p:spTree>
    <p:extLst>
      <p:ext uri="{BB962C8B-B14F-4D97-AF65-F5344CB8AC3E}">
        <p14:creationId xmlns:p14="http://schemas.microsoft.com/office/powerpoint/2010/main" val="3016112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CCEF31-2404-446D-B229-4D64D8053070}">
  <ds:schemaRefs>
    <ds:schemaRef ds:uri="http://purl.org/dc/terms/"/>
    <ds:schemaRef ds:uri="http://schemas.microsoft.com/office/2006/documentManagement/types"/>
    <ds:schemaRef ds:uri="http://purl.org/dc/dcmitype/"/>
    <ds:schemaRef ds:uri="7f18ec10-a743-4c21-91d9-69d297feae23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e5fba22-8df0-4e59-b0bb-9a52d739590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6364</TotalTime>
  <Words>840</Words>
  <Application>Microsoft Office PowerPoint</Application>
  <PresentationFormat>Widescreen</PresentationFormat>
  <Paragraphs>124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Risk Management and Insurance</vt:lpstr>
      <vt:lpstr>Life insurance contractual provisions</vt:lpstr>
      <vt:lpstr>Life insurance contractual provisions</vt:lpstr>
      <vt:lpstr>Life insurance contractual provisions</vt:lpstr>
      <vt:lpstr>Life insurance contractual provisions</vt:lpstr>
      <vt:lpstr>Dividend options</vt:lpstr>
      <vt:lpstr>Nonforfeiture options</vt:lpstr>
      <vt:lpstr>Settlement options</vt:lpstr>
      <vt:lpstr>Additional benefits</vt:lpstr>
      <vt:lpstr>Additional benefits</vt:lpstr>
      <vt:lpstr>Buying Life Insurance</vt:lpstr>
      <vt:lpstr>Discussion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Shane Murphy</cp:lastModifiedBy>
  <cp:revision>79</cp:revision>
  <dcterms:created xsi:type="dcterms:W3CDTF">2024-08-26T13:44:35Z</dcterms:created>
  <dcterms:modified xsi:type="dcterms:W3CDTF">2024-10-29T14:42:08Z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