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7" r:id="rId5"/>
    <p:sldId id="258" r:id="rId6"/>
    <p:sldId id="263" r:id="rId7"/>
    <p:sldId id="264" r:id="rId8"/>
    <p:sldId id="269" r:id="rId9"/>
    <p:sldId id="271" r:id="rId10"/>
    <p:sldId id="270" r:id="rId11"/>
    <p:sldId id="261" r:id="rId12"/>
    <p:sldId id="274" r:id="rId13"/>
    <p:sldId id="275" r:id="rId14"/>
    <p:sldId id="272" r:id="rId15"/>
    <p:sldId id="265" r:id="rId16"/>
    <p:sldId id="262" r:id="rId17"/>
    <p:sldId id="266" r:id="rId18"/>
    <p:sldId id="259" r:id="rId19"/>
    <p:sldId id="260" r:id="rId20"/>
    <p:sldId id="268" r:id="rId21"/>
    <p:sldId id="267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47" autoAdjust="0"/>
  </p:normalViewPr>
  <p:slideViewPr>
    <p:cSldViewPr snapToGrid="0">
      <p:cViewPr varScale="1">
        <p:scale>
          <a:sx n="104" d="100"/>
          <a:sy n="104" d="100"/>
        </p:scale>
        <p:origin x="144" y="162"/>
      </p:cViewPr>
      <p:guideLst/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9742B-FC5E-433F-86F4-BB25C11CC69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404A8-F431-485F-AF9A-6CBF51E0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https://www.gao.gov/assets/gao-06-844t.pdf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404A8-F431-485F-AF9A-6CBF51E096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U0g2fzxvo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gis.com/apps/webappviewer/index.html?id=8b0adb51996444d4879338b5529aa9c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and private disaster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NFIP has $40 billion revenue shortfall, funded by taxpayers and debt</a:t>
            </a:r>
          </a:p>
          <a:p>
            <a:pPr lvl="1"/>
            <a:r>
              <a:rPr lang="en-US" dirty="0"/>
              <a:t>$20 B in debt with $30B debt cap</a:t>
            </a:r>
          </a:p>
          <a:p>
            <a:r>
              <a:rPr lang="en-US" dirty="0"/>
              <a:t>State disaster </a:t>
            </a:r>
            <a:r>
              <a:rPr lang="en-US" dirty="0" smtClean="0"/>
              <a:t>insurance programs exist to assist commercial providers</a:t>
            </a:r>
            <a:endParaRPr lang="en-US" b="1" dirty="0" smtClean="0"/>
          </a:p>
          <a:p>
            <a:pPr lvl="1"/>
            <a:r>
              <a:rPr lang="en-US" dirty="0" smtClean="0"/>
              <a:t>Receive federal subsidies and provide reinsurance to private insurers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California </a:t>
            </a:r>
            <a:r>
              <a:rPr lang="en-US" dirty="0"/>
              <a:t>Earthquake Authority formed in </a:t>
            </a:r>
            <a:r>
              <a:rPr lang="en-US" dirty="0" smtClean="0"/>
              <a:t>1996</a:t>
            </a:r>
          </a:p>
          <a:p>
            <a:pPr lvl="2"/>
            <a:r>
              <a:rPr lang="en-US" dirty="0"/>
              <a:t>Florida Citizens Property Insurance </a:t>
            </a:r>
            <a:r>
              <a:rPr lang="en-US" dirty="0" smtClean="0"/>
              <a:t>Corporation</a:t>
            </a:r>
          </a:p>
          <a:p>
            <a:pPr lvl="2"/>
            <a:r>
              <a:rPr lang="en-US" dirty="0"/>
              <a:t>Louisiana Citizens Property Insurance </a:t>
            </a:r>
            <a:r>
              <a:rPr lang="en-US" dirty="0" smtClean="0"/>
              <a:t>Corporation</a:t>
            </a:r>
          </a:p>
          <a:p>
            <a:pPr lvl="2"/>
            <a:r>
              <a:rPr lang="en-US" dirty="0" smtClean="0"/>
              <a:t>California </a:t>
            </a:r>
            <a:r>
              <a:rPr lang="en-US" dirty="0"/>
              <a:t>Fair Access to Insurance Requirements (FAIR) Plan Association</a:t>
            </a:r>
          </a:p>
        </p:txBody>
      </p:sp>
    </p:spTree>
    <p:extLst>
      <p:ext uri="{BB962C8B-B14F-4D97-AF65-F5344CB8AC3E}">
        <p14:creationId xmlns:p14="http://schemas.microsoft.com/office/powerpoint/2010/main" val="289136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list all of the kinds of disaster?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9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60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Avalanche</a:t>
            </a:r>
          </a:p>
          <a:p>
            <a:pPr lvl="1"/>
            <a:r>
              <a:rPr lang="en-US" dirty="0" smtClean="0"/>
              <a:t>Coastal Flooding</a:t>
            </a:r>
          </a:p>
          <a:p>
            <a:pPr lvl="1"/>
            <a:r>
              <a:rPr lang="en-US" dirty="0" smtClean="0"/>
              <a:t>Cold Wave</a:t>
            </a:r>
          </a:p>
          <a:p>
            <a:pPr lvl="1"/>
            <a:r>
              <a:rPr lang="en-US" dirty="0" smtClean="0"/>
              <a:t>Drought</a:t>
            </a:r>
          </a:p>
          <a:p>
            <a:pPr lvl="1"/>
            <a:r>
              <a:rPr lang="en-US" dirty="0" smtClean="0"/>
              <a:t>Earthquake</a:t>
            </a:r>
          </a:p>
          <a:p>
            <a:pPr lvl="1"/>
            <a:r>
              <a:rPr lang="en-US" dirty="0" smtClean="0"/>
              <a:t>Hail</a:t>
            </a:r>
          </a:p>
          <a:p>
            <a:pPr lvl="1"/>
            <a:r>
              <a:rPr lang="en-US" dirty="0" smtClean="0"/>
              <a:t>Heat Wave</a:t>
            </a:r>
          </a:p>
          <a:p>
            <a:pPr lvl="1"/>
            <a:r>
              <a:rPr lang="en-US" dirty="0" smtClean="0"/>
              <a:t>Hurricane</a:t>
            </a:r>
          </a:p>
          <a:p>
            <a:pPr lvl="1"/>
            <a:r>
              <a:rPr lang="en-US" dirty="0" smtClean="0"/>
              <a:t>Ice Storm</a:t>
            </a:r>
          </a:p>
          <a:p>
            <a:pPr lvl="1"/>
            <a:r>
              <a:rPr lang="en-US" dirty="0" smtClean="0"/>
              <a:t>Lightning</a:t>
            </a:r>
          </a:p>
          <a:p>
            <a:pPr lvl="1"/>
            <a:r>
              <a:rPr lang="en-US" dirty="0" smtClean="0"/>
              <a:t>Riverine Flooding</a:t>
            </a:r>
          </a:p>
          <a:p>
            <a:pPr lvl="1"/>
            <a:r>
              <a:rPr lang="en-US" dirty="0" smtClean="0"/>
              <a:t>Strong Wind</a:t>
            </a:r>
          </a:p>
          <a:p>
            <a:pPr lvl="1"/>
            <a:r>
              <a:rPr lang="en-US" dirty="0" smtClean="0"/>
              <a:t>Tornado</a:t>
            </a:r>
          </a:p>
          <a:p>
            <a:pPr lvl="1"/>
            <a:r>
              <a:rPr lang="en-US" dirty="0" smtClean="0"/>
              <a:t>Tsunami</a:t>
            </a:r>
          </a:p>
          <a:p>
            <a:pPr lvl="1"/>
            <a:r>
              <a:rPr lang="en-US" dirty="0" smtClean="0"/>
              <a:t>Volcanic Activity</a:t>
            </a:r>
          </a:p>
          <a:p>
            <a:pPr lvl="1"/>
            <a:r>
              <a:rPr lang="en-US" dirty="0" smtClean="0"/>
              <a:t>Wildfire</a:t>
            </a:r>
          </a:p>
          <a:p>
            <a:pPr lvl="1"/>
            <a:r>
              <a:rPr lang="en-US" dirty="0" smtClean="0"/>
              <a:t>Winter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1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2022, the United States experienced over $140 billion of natural disaster </a:t>
            </a:r>
            <a:r>
              <a:rPr lang="en-US" dirty="0" smtClean="0"/>
              <a:t>damages</a:t>
            </a:r>
          </a:p>
          <a:p>
            <a:endParaRPr lang="en-US" dirty="0"/>
          </a:p>
        </p:txBody>
      </p:sp>
      <p:pic>
        <p:nvPicPr>
          <p:cNvPr id="1026" name="Picture 2" descr="2022 U.S. billion-dollar weather and climate disasters in historical  context | NOAA Climate.g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029" y="2673493"/>
            <a:ext cx="7282174" cy="395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09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 Hazards Map</a:t>
            </a:r>
          </a:p>
          <a:p>
            <a:pPr lvl="1"/>
            <a:r>
              <a:rPr lang="en-US" dirty="0"/>
              <a:t>https://hazards.fema.gov/nri/map</a:t>
            </a:r>
          </a:p>
          <a:p>
            <a:r>
              <a:rPr lang="en-US" dirty="0" smtClean="0"/>
              <a:t>National Risk Index rates Fairfield County as highest risk county in CT</a:t>
            </a:r>
          </a:p>
          <a:p>
            <a:pPr lvl="1"/>
            <a:r>
              <a:rPr lang="en-US" dirty="0" smtClean="0"/>
              <a:t>Due largely to high expected annual loss and high social vulnerability relative to rest of state</a:t>
            </a:r>
          </a:p>
          <a:p>
            <a:pPr lvl="1"/>
            <a:r>
              <a:rPr lang="en-US" dirty="0" smtClean="0"/>
              <a:t>In other words, cities are high risk places, even if less exposed to disaster</a:t>
            </a:r>
          </a:p>
          <a:p>
            <a:pPr lvl="2"/>
            <a:r>
              <a:rPr lang="en-US" dirty="0" smtClean="0"/>
              <a:t>And often cities are not less exposed to disaster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43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Federal Emergency Management Agency (FEMA) is a part o the Department of Homeland Security (DHS)</a:t>
            </a:r>
          </a:p>
          <a:p>
            <a:r>
              <a:rPr lang="en-US" dirty="0" smtClean="0"/>
              <a:t>Runs the Individuals and Households Program (IHP)</a:t>
            </a:r>
          </a:p>
          <a:p>
            <a:r>
              <a:rPr lang="en-US" dirty="0" smtClean="0"/>
              <a:t>Makes expedited assistance payments to disaster victims for immediate emergency needs for food, shelter, clothing, and personal necessities.</a:t>
            </a:r>
          </a:p>
          <a:p>
            <a:pPr lvl="1"/>
            <a:r>
              <a:rPr lang="en-US" dirty="0" smtClean="0"/>
              <a:t>Average payment often in the $1000-$2000 range, depending on disaster</a:t>
            </a:r>
          </a:p>
          <a:p>
            <a:pPr lvl="1"/>
            <a:r>
              <a:rPr lang="en-US" dirty="0" smtClean="0"/>
              <a:t>After Katrina, repair and replacement payments were capped at $5,200 and $10,500</a:t>
            </a:r>
          </a:p>
          <a:p>
            <a:pPr lvl="1"/>
            <a:r>
              <a:rPr lang="en-US" dirty="0" smtClean="0"/>
              <a:t>After Katrina, about 16% of payments ($1 billion) were determined to be improper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3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 cannot duplicate private efforts</a:t>
            </a:r>
          </a:p>
          <a:p>
            <a:pPr lvl="1"/>
            <a:r>
              <a:rPr lang="en-US" dirty="0"/>
              <a:t>FEMA cannot duplicate insurance settlements or other </a:t>
            </a:r>
            <a:r>
              <a:rPr lang="en-US" dirty="0" smtClean="0"/>
              <a:t>benefits</a:t>
            </a:r>
          </a:p>
          <a:p>
            <a:r>
              <a:rPr lang="en-US" dirty="0" smtClean="0"/>
              <a:t>But FEMA help includes cases where:</a:t>
            </a:r>
          </a:p>
          <a:p>
            <a:pPr lvl="1"/>
            <a:r>
              <a:rPr lang="en-US" dirty="0" smtClean="0"/>
              <a:t>Settlement </a:t>
            </a:r>
            <a:r>
              <a:rPr lang="en-US" dirty="0"/>
              <a:t>was delayed longer than 30 days after </a:t>
            </a:r>
            <a:r>
              <a:rPr lang="en-US" dirty="0" smtClean="0"/>
              <a:t>a claim was filed</a:t>
            </a:r>
            <a:endParaRPr lang="en-US" dirty="0"/>
          </a:p>
          <a:p>
            <a:pPr lvl="1"/>
            <a:r>
              <a:rPr lang="en-US" dirty="0"/>
              <a:t>The settlement does not fully cover all </a:t>
            </a:r>
            <a:r>
              <a:rPr lang="en-US" dirty="0" smtClean="0"/>
              <a:t>losses </a:t>
            </a:r>
            <a:r>
              <a:rPr lang="en-US" dirty="0"/>
              <a:t>and </a:t>
            </a:r>
            <a:r>
              <a:rPr lang="en-US" dirty="0" smtClean="0"/>
              <a:t>needs</a:t>
            </a:r>
            <a:endParaRPr lang="en-US" dirty="0"/>
          </a:p>
          <a:p>
            <a:pPr lvl="1"/>
            <a:r>
              <a:rPr lang="en-US" dirty="0" smtClean="0"/>
              <a:t>additional </a:t>
            </a:r>
            <a:r>
              <a:rPr lang="en-US" dirty="0"/>
              <a:t>living expenses provided in </a:t>
            </a:r>
            <a:r>
              <a:rPr lang="en-US" dirty="0" smtClean="0"/>
              <a:t>policy are exhausted</a:t>
            </a:r>
            <a:endParaRPr lang="en-US" dirty="0"/>
          </a:p>
          <a:p>
            <a:pPr lvl="1"/>
            <a:r>
              <a:rPr lang="en-US" dirty="0" smtClean="0"/>
              <a:t>suitable </a:t>
            </a:r>
            <a:r>
              <a:rPr lang="en-US" dirty="0"/>
              <a:t>rental resources in </a:t>
            </a:r>
            <a:r>
              <a:rPr lang="en-US" dirty="0" smtClean="0"/>
              <a:t>community</a:t>
            </a:r>
            <a:r>
              <a:rPr lang="en-US" dirty="0"/>
              <a:t> </a:t>
            </a:r>
            <a:r>
              <a:rPr lang="en-US" dirty="0" smtClean="0"/>
              <a:t>cannot be located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27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825625"/>
            <a:ext cx="11406909" cy="475990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www.youtube.com/watch?v=6U0g2fzxvoI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What are the </a:t>
            </a:r>
            <a:r>
              <a:rPr lang="en-US" dirty="0" smtClean="0"/>
              <a:t>challenges to rebuilding and recovery after a disaster? Why is property insurance access important for rebuilding and recovery after a disaster?</a:t>
            </a:r>
            <a:endParaRPr lang="en-US" dirty="0"/>
          </a:p>
          <a:p>
            <a:r>
              <a:rPr lang="en-US" dirty="0" smtClean="0"/>
              <a:t>How do states improve the property insurance market in the wake of disasters?</a:t>
            </a:r>
          </a:p>
          <a:p>
            <a:r>
              <a:rPr lang="en-US" dirty="0" smtClean="0"/>
              <a:t>What risk reduction and self-insurance techniques are available to reduce premiums?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73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5" y="1825625"/>
            <a:ext cx="11794837" cy="48430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are the challenges to rebuilding and recovery after a disaster? Why is property insurance access important for rebuilding and recovery after a disaster?</a:t>
            </a:r>
          </a:p>
          <a:p>
            <a:r>
              <a:rPr lang="en-US" dirty="0"/>
              <a:t>How do states improve the property insurance market in the wake of disasters?</a:t>
            </a:r>
          </a:p>
          <a:p>
            <a:r>
              <a:rPr lang="en-US" dirty="0"/>
              <a:t>What risk reduction and self-insurance techniques are available to reduce premiums?</a:t>
            </a:r>
          </a:p>
          <a:p>
            <a:endParaRPr lang="en-US" dirty="0" smtClean="0"/>
          </a:p>
          <a:p>
            <a:r>
              <a:rPr lang="en-US" dirty="0" smtClean="0"/>
              <a:t>How does this video apply to Connecticut?</a:t>
            </a:r>
          </a:p>
          <a:p>
            <a:r>
              <a:rPr lang="en-US" dirty="0" smtClean="0"/>
              <a:t>What specific new challenges does climate change bring to your hometown related to </a:t>
            </a:r>
            <a:r>
              <a:rPr lang="en-US" smtClean="0"/>
              <a:t>disaster insurance?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81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Marcoux</a:t>
            </a:r>
            <a:r>
              <a:rPr lang="en-US" dirty="0"/>
              <a:t>, Kendra, and Katherine R. H Wagner. "Fifty Years of US Natural Disaster Insurance Policy." </a:t>
            </a:r>
            <a:r>
              <a:rPr lang="en-US" dirty="0" smtClean="0"/>
              <a:t>SSRN (2023</a:t>
            </a:r>
            <a:r>
              <a:rPr 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0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0965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Today</a:t>
            </a:r>
            <a:endParaRPr lang="en-US" dirty="0" smtClean="0"/>
          </a:p>
          <a:p>
            <a:pPr lvl="1"/>
            <a:r>
              <a:rPr lang="en-US" dirty="0" smtClean="0"/>
              <a:t>FEMA</a:t>
            </a:r>
          </a:p>
          <a:p>
            <a:pPr lvl="1"/>
            <a:r>
              <a:rPr lang="en-US" dirty="0" smtClean="0"/>
              <a:t>NFIP</a:t>
            </a:r>
          </a:p>
          <a:p>
            <a:pPr lvl="1"/>
            <a:r>
              <a:rPr lang="en-US" dirty="0" smtClean="0"/>
              <a:t>Floods</a:t>
            </a:r>
          </a:p>
          <a:p>
            <a:pPr lvl="1"/>
            <a:r>
              <a:rPr lang="en-US" dirty="0" smtClean="0"/>
              <a:t>Disasters</a:t>
            </a:r>
          </a:p>
          <a:p>
            <a:pPr lvl="1"/>
            <a:r>
              <a:rPr lang="en-US" dirty="0" smtClean="0"/>
              <a:t>Discussion</a:t>
            </a:r>
          </a:p>
          <a:p>
            <a:r>
              <a:rPr lang="en-US" dirty="0" smtClean="0"/>
              <a:t>Next Tuesday</a:t>
            </a:r>
          </a:p>
          <a:p>
            <a:pPr lvl="1"/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Next Thursday</a:t>
            </a:r>
          </a:p>
          <a:p>
            <a:pPr lvl="1"/>
            <a:r>
              <a:rPr lang="en-US" dirty="0" smtClean="0"/>
              <a:t>Review for exam</a:t>
            </a:r>
          </a:p>
          <a:p>
            <a:r>
              <a:rPr lang="en-US" dirty="0" smtClean="0"/>
              <a:t>Tuesday October 15</a:t>
            </a:r>
          </a:p>
          <a:p>
            <a:pPr lvl="1"/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3491" y="1825625"/>
            <a:ext cx="54425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Second </a:t>
            </a:r>
            <a:r>
              <a:rPr lang="en-US" sz="2600" dirty="0" smtClean="0"/>
              <a:t>half of the semester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Look at each form of insurance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Life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Health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Retirement plans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Social Insurance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Liability Risk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Homeowners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Commercial Property and Liability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62584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Zone </a:t>
            </a:r>
            <a:r>
              <a:rPr lang="en-US" dirty="0"/>
              <a:t>A: Areas where there is a high risk of flooding. In communities participating in the NFIP, homeowners and businesses with federally backed mortgages must purchase flood insurance.</a:t>
            </a:r>
          </a:p>
          <a:p>
            <a:r>
              <a:rPr lang="en-US" dirty="0" smtClean="0"/>
              <a:t>Zones </a:t>
            </a:r>
            <a:r>
              <a:rPr lang="en-US" dirty="0"/>
              <a:t>V and VE are high risk coastal areas with an additional hazard from storm waves. These areas have a 26% chance of flooding over the life of a 30-year mortgage. In communities that participate in the NFIP, flood insurance is mandatory for federally backed mortgages.</a:t>
            </a:r>
          </a:p>
          <a:p>
            <a:r>
              <a:rPr lang="en-US" dirty="0" smtClean="0"/>
              <a:t>Zone </a:t>
            </a:r>
            <a:r>
              <a:rPr lang="en-US" dirty="0"/>
              <a:t>D: Areas where flood risk has not been determined and no flood hazard analysis has been conducted. Flood insurance rates are therefore proportionate to the uncertainty of the flood risk.</a:t>
            </a:r>
          </a:p>
          <a:p>
            <a:r>
              <a:rPr lang="en-US" dirty="0" smtClean="0"/>
              <a:t>Zone </a:t>
            </a:r>
            <a:r>
              <a:rPr lang="en-US" dirty="0"/>
              <a:t>B &amp; X: Area of moderate flood hazard, usually between the limits of 100‐year and 500‐year floods. B Zones are also used to designate base floodplains of lesser hazards, such as areas protected by levees from 100‐year floods, or shallow flooding areas with average depths of less than 1 foot or drainage areas less than 1 square mile.</a:t>
            </a:r>
          </a:p>
          <a:p>
            <a:r>
              <a:rPr lang="en-US" dirty="0" smtClean="0"/>
              <a:t>Zone </a:t>
            </a:r>
            <a:r>
              <a:rPr lang="en-US" dirty="0"/>
              <a:t>C &amp; X: Area of minimal flood hazard, usually depicted on Flood Insurance Rate Maps (FIRM) as above the 500‐year flood level. Zone C may have ponding and local drainage problems that don’t warrant a detailed study or designation as base floodplain. Zone X is the area determined to be outside the 500‐year flood limit and is protected by a levee from 100‐year floods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0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/>
              <a:t>Zones V, A, and AE (Located </a:t>
            </a:r>
            <a:r>
              <a:rPr lang="en-US" i="1" dirty="0"/>
              <a:t>within</a:t>
            </a:r>
            <a:r>
              <a:rPr lang="en-US" dirty="0"/>
              <a:t> the 100-year flood plain) – This includes </a:t>
            </a:r>
            <a:r>
              <a:rPr lang="en-US" dirty="0" smtClean="0"/>
              <a:t>many </a:t>
            </a:r>
            <a:r>
              <a:rPr lang="en-US" dirty="0"/>
              <a:t>of </a:t>
            </a:r>
            <a:r>
              <a:rPr lang="en-US" dirty="0" smtClean="0"/>
              <a:t>waterfront </a:t>
            </a:r>
            <a:r>
              <a:rPr lang="en-US" dirty="0"/>
              <a:t>neighborhoods and other low lying coastal </a:t>
            </a:r>
            <a:r>
              <a:rPr lang="en-US" dirty="0" smtClean="0"/>
              <a:t>areas. </a:t>
            </a:r>
            <a:r>
              <a:rPr lang="en-US" dirty="0"/>
              <a:t>These areas require flood insurance if financed.</a:t>
            </a:r>
          </a:p>
          <a:p>
            <a:pPr fontAlgn="base"/>
            <a:r>
              <a:rPr lang="en-US" dirty="0"/>
              <a:t>Zone X-500 or X (shaded) – This is literally an “in-between” zone. It’s </a:t>
            </a:r>
            <a:r>
              <a:rPr lang="en-US" i="1" dirty="0"/>
              <a:t>above</a:t>
            </a:r>
            <a:r>
              <a:rPr lang="en-US" dirty="0"/>
              <a:t> the base flood elevation/100-year flood plan, but below the 500 year flood pain. These areas normally do </a:t>
            </a:r>
            <a:r>
              <a:rPr lang="en-US" i="1" dirty="0"/>
              <a:t>not</a:t>
            </a:r>
            <a:r>
              <a:rPr lang="en-US" dirty="0"/>
              <a:t> require flood insurance, depending on your lender and the elevation of the structure itself.</a:t>
            </a:r>
          </a:p>
          <a:p>
            <a:pPr fontAlgn="base"/>
            <a:r>
              <a:rPr lang="en-US" dirty="0"/>
              <a:t>Zone X – Zone X is as good as it gets. These areas are above the 500 year flood plan and do not require flood insurance. </a:t>
            </a:r>
            <a:r>
              <a:rPr lang="en-US" i="1" dirty="0"/>
              <a:t>Flood Zone X is a “non flood” zone.</a:t>
            </a:r>
            <a:r>
              <a:rPr lang="en-US" dirty="0"/>
              <a:t> (That doesn’t mean it </a:t>
            </a:r>
            <a:r>
              <a:rPr lang="en-US" i="1" dirty="0"/>
              <a:t>never</a:t>
            </a:r>
            <a:r>
              <a:rPr lang="en-US" dirty="0"/>
              <a:t> floods. It just means statistically, it’s not very likely).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1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 Flood Insurance Rate </a:t>
            </a:r>
            <a:r>
              <a:rPr lang="en-US" dirty="0" smtClean="0"/>
              <a:t>Maps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www.arcgis.com/apps/webappviewer/index.html?id=8b0adb51996444d4879338b5529aa9cd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about a neighborhood near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6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1970, the number of Americans living in FEMA-designated Special Flood Hazard Areas has increased from 10 million to over 16 million today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National map updating has been challenged in courts and by legislatures</a:t>
            </a:r>
          </a:p>
          <a:p>
            <a:r>
              <a:rPr lang="en-US" dirty="0" smtClean="0"/>
              <a:t>100-year zones see higher risk of flooding than 1%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2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part of standard homeowners plans</a:t>
            </a:r>
          </a:p>
          <a:p>
            <a:r>
              <a:rPr lang="en-US" dirty="0"/>
              <a:t>Wind insurance is a separate, smaller program</a:t>
            </a:r>
          </a:p>
          <a:p>
            <a:pPr lvl="1"/>
            <a:r>
              <a:rPr lang="en-US" dirty="0" smtClean="0"/>
              <a:t>But wind insurance is often a part of standard plans, and often Hurricane damage is wind insurance – including rain which blows into windows</a:t>
            </a:r>
          </a:p>
          <a:p>
            <a:r>
              <a:rPr lang="en-US" dirty="0" smtClean="0"/>
              <a:t>Often required by lenders for homes in areas likely to flood</a:t>
            </a:r>
          </a:p>
          <a:p>
            <a:pPr lvl="1"/>
            <a:r>
              <a:rPr lang="en-US" dirty="0" smtClean="0"/>
              <a:t>In general, while a homeowner is paying their mortgage, the mortgage will include insurance requirements</a:t>
            </a:r>
          </a:p>
          <a:p>
            <a:r>
              <a:rPr lang="en-US" dirty="0" smtClean="0"/>
              <a:t>Flood insurance rates are related to frequency of floods</a:t>
            </a:r>
          </a:p>
          <a:p>
            <a:pPr lvl="1"/>
            <a:r>
              <a:rPr lang="en-US" dirty="0" smtClean="0"/>
              <a:t>100 year flood zone – insurance costs 1%</a:t>
            </a:r>
          </a:p>
          <a:p>
            <a:pPr lvl="1"/>
            <a:r>
              <a:rPr lang="en-US" dirty="0" smtClean="0"/>
              <a:t>500 </a:t>
            </a:r>
            <a:r>
              <a:rPr lang="en-US" dirty="0"/>
              <a:t>year flood zone – insurance costs </a:t>
            </a:r>
            <a:r>
              <a:rPr lang="en-US" dirty="0" smtClean="0"/>
              <a:t>.2%</a:t>
            </a:r>
          </a:p>
          <a:p>
            <a:r>
              <a:rPr lang="en-US" dirty="0" smtClean="0"/>
              <a:t>Measurement issues, capital issues, timing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2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Flood Insurance </a:t>
            </a:r>
            <a:r>
              <a:rPr lang="en-US" dirty="0" smtClean="0"/>
              <a:t>Program (NFIP)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$1.3 trillion in assets covered and $4.6 billion in premium revenue to 5 million policy holders</a:t>
            </a:r>
          </a:p>
          <a:p>
            <a:r>
              <a:rPr lang="en-US" dirty="0" smtClean="0"/>
              <a:t>Rates based on risk group, not individual home risk</a:t>
            </a:r>
          </a:p>
          <a:p>
            <a:r>
              <a:rPr lang="en-US" dirty="0" smtClean="0"/>
              <a:t>Rates subsidized for homes built before NFIP was created in 1968</a:t>
            </a:r>
          </a:p>
          <a:p>
            <a:pPr lvl="1"/>
            <a:r>
              <a:rPr lang="en-US" dirty="0" smtClean="0"/>
              <a:t>60-65% discount</a:t>
            </a:r>
            <a:endParaRPr lang="en-US" dirty="0"/>
          </a:p>
          <a:p>
            <a:r>
              <a:rPr lang="en-US" dirty="0" smtClean="0"/>
              <a:t>30 day waiting period</a:t>
            </a:r>
          </a:p>
          <a:p>
            <a:r>
              <a:rPr lang="en-US" dirty="0"/>
              <a:t>A maximum of $250,000 of building coverage is available for single-family residential buildings; $250,000 per unit for multi-family residences. The limit for contents coverage on all residential buildings is $100,000, which is also available to renters. Commercial structures can be insured to a limit of $500,000 for the building and $500,000 for the contents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Federal disaster assistants kicks in for about 50% of floods</a:t>
            </a:r>
          </a:p>
          <a:p>
            <a:pPr lvl="1"/>
            <a:r>
              <a:rPr lang="en-US" dirty="0" smtClean="0"/>
              <a:t>Once you have received federal assistance once, you must by flood insurance in order to receive federal assistance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10945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Flood Insurance </a:t>
            </a:r>
            <a:r>
              <a:rPr lang="en-US" dirty="0" smtClean="0"/>
              <a:t>Program (NFIP)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NFIP has $40 billion revenue shortfall, funded by taxpayers and debt</a:t>
            </a:r>
          </a:p>
          <a:p>
            <a:pPr lvl="1"/>
            <a:r>
              <a:rPr lang="en-US" dirty="0" smtClean="0"/>
              <a:t>$20 B in debt with $30B debt cap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43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1327</Words>
  <Application>Microsoft Office PowerPoint</Application>
  <PresentationFormat>Widescreen</PresentationFormat>
  <Paragraphs>138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Risk Management and Insurance</vt:lpstr>
      <vt:lpstr>Coming up</vt:lpstr>
      <vt:lpstr>Floods</vt:lpstr>
      <vt:lpstr>Floods</vt:lpstr>
      <vt:lpstr>Flood Maps</vt:lpstr>
      <vt:lpstr>Floods</vt:lpstr>
      <vt:lpstr>Flood Insurance</vt:lpstr>
      <vt:lpstr>National Flood Insurance Program (NFIP)</vt:lpstr>
      <vt:lpstr>National Flood Insurance Program (NFIP)</vt:lpstr>
      <vt:lpstr>Government and private disaster insurance</vt:lpstr>
      <vt:lpstr>Can you list all of the kinds of disaster?</vt:lpstr>
      <vt:lpstr>Disasters</vt:lpstr>
      <vt:lpstr>Disasters</vt:lpstr>
      <vt:lpstr>Disasters</vt:lpstr>
      <vt:lpstr>FEMA</vt:lpstr>
      <vt:lpstr>FEMA</vt:lpstr>
      <vt:lpstr>Video</vt:lpstr>
      <vt:lpstr>Discussion</vt:lpstr>
      <vt:lpstr>Sources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57</cp:revision>
  <dcterms:created xsi:type="dcterms:W3CDTF">2024-08-26T13:44:35Z</dcterms:created>
  <dcterms:modified xsi:type="dcterms:W3CDTF">2024-10-03T14:54:40Z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